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303" r:id="rId16"/>
    <p:sldId id="304" r:id="rId17"/>
    <p:sldId id="271" r:id="rId18"/>
    <p:sldId id="301" r:id="rId19"/>
    <p:sldId id="305" r:id="rId20"/>
    <p:sldId id="306" r:id="rId21"/>
    <p:sldId id="307" r:id="rId22"/>
    <p:sldId id="308" r:id="rId23"/>
    <p:sldId id="309" r:id="rId24"/>
    <p:sldId id="272" r:id="rId25"/>
    <p:sldId id="273" r:id="rId26"/>
    <p:sldId id="274" r:id="rId27"/>
    <p:sldId id="343"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44" r:id="rId43"/>
    <p:sldId id="345" r:id="rId44"/>
    <p:sldId id="346" r:id="rId45"/>
    <p:sldId id="347" r:id="rId46"/>
    <p:sldId id="348" r:id="rId47"/>
    <p:sldId id="349" r:id="rId48"/>
    <p:sldId id="350" r:id="rId49"/>
    <p:sldId id="354" r:id="rId50"/>
    <p:sldId id="355" r:id="rId51"/>
    <p:sldId id="352" r:id="rId52"/>
    <p:sldId id="356" r:id="rId53"/>
    <p:sldId id="353" r:id="rId54"/>
    <p:sldId id="357" r:id="rId55"/>
    <p:sldId id="358" r:id="rId56"/>
    <p:sldId id="359" r:id="rId57"/>
    <p:sldId id="360" r:id="rId58"/>
    <p:sldId id="361" r:id="rId59"/>
    <p:sldId id="362" r:id="rId60"/>
    <p:sldId id="324" r:id="rId61"/>
    <p:sldId id="325" r:id="rId62"/>
    <p:sldId id="326" r:id="rId63"/>
    <p:sldId id="275" r:id="rId64"/>
    <p:sldId id="276" r:id="rId65"/>
    <p:sldId id="277" r:id="rId66"/>
    <p:sldId id="278" r:id="rId67"/>
    <p:sldId id="279" r:id="rId68"/>
    <p:sldId id="280" r:id="rId69"/>
    <p:sldId id="289" r:id="rId70"/>
    <p:sldId id="290" r:id="rId71"/>
    <p:sldId id="291" r:id="rId72"/>
    <p:sldId id="292" r:id="rId73"/>
    <p:sldId id="293" r:id="rId74"/>
    <p:sldId id="294" r:id="rId75"/>
    <p:sldId id="295" r:id="rId76"/>
    <p:sldId id="296" r:id="rId77"/>
    <p:sldId id="297" r:id="rId78"/>
    <p:sldId id="298" r:id="rId79"/>
    <p:sldId id="387" r:id="rId80"/>
    <p:sldId id="388" r:id="rId81"/>
    <p:sldId id="389" r:id="rId82"/>
    <p:sldId id="390" r:id="rId83"/>
    <p:sldId id="391" r:id="rId84"/>
    <p:sldId id="392" r:id="rId85"/>
    <p:sldId id="363" r:id="rId86"/>
    <p:sldId id="364" r:id="rId87"/>
    <p:sldId id="365" r:id="rId88"/>
    <p:sldId id="366" r:id="rId89"/>
    <p:sldId id="367" r:id="rId90"/>
    <p:sldId id="368" r:id="rId91"/>
    <p:sldId id="369" r:id="rId92"/>
    <p:sldId id="370" r:id="rId93"/>
    <p:sldId id="371" r:id="rId94"/>
    <p:sldId id="372" r:id="rId95"/>
    <p:sldId id="373" r:id="rId96"/>
    <p:sldId id="375" r:id="rId97"/>
    <p:sldId id="374" r:id="rId98"/>
    <p:sldId id="376" r:id="rId99"/>
    <p:sldId id="377" r:id="rId100"/>
    <p:sldId id="378" r:id="rId101"/>
    <p:sldId id="379" r:id="rId102"/>
    <p:sldId id="380" r:id="rId103"/>
    <p:sldId id="381" r:id="rId104"/>
    <p:sldId id="382" r:id="rId105"/>
    <p:sldId id="383" r:id="rId106"/>
    <p:sldId id="384" r:id="rId107"/>
    <p:sldId id="385" r:id="rId108"/>
    <p:sldId id="386" r:id="rId109"/>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4660"/>
  </p:normalViewPr>
  <p:slideViewPr>
    <p:cSldViewPr>
      <p:cViewPr varScale="1">
        <p:scale>
          <a:sx n="103" d="100"/>
          <a:sy n="103" d="100"/>
        </p:scale>
        <p:origin x="864" y="9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MILA KESAVAN" userId="147b7e3e5a43799e" providerId="LiveId" clId="{0B0ACDA3-A0B4-4CAC-A564-769D55AB3A1B}"/>
    <pc:docChg chg="modSld">
      <pc:chgData name="SARMILA KESAVAN" userId="147b7e3e5a43799e" providerId="LiveId" clId="{0B0ACDA3-A0B4-4CAC-A564-769D55AB3A1B}" dt="2024-05-24T03:09:13.533" v="2" actId="1076"/>
      <pc:docMkLst>
        <pc:docMk/>
      </pc:docMkLst>
      <pc:sldChg chg="modSp mod">
        <pc:chgData name="SARMILA KESAVAN" userId="147b7e3e5a43799e" providerId="LiveId" clId="{0B0ACDA3-A0B4-4CAC-A564-769D55AB3A1B}" dt="2024-05-24T03:09:13.533" v="2" actId="1076"/>
        <pc:sldMkLst>
          <pc:docMk/>
          <pc:sldMk cId="2789036181" sldId="344"/>
        </pc:sldMkLst>
        <pc:picChg chg="mod">
          <ac:chgData name="SARMILA KESAVAN" userId="147b7e3e5a43799e" providerId="LiveId" clId="{0B0ACDA3-A0B4-4CAC-A564-769D55AB3A1B}" dt="2024-05-24T03:09:13.533" v="2" actId="1076"/>
          <ac:picMkLst>
            <pc:docMk/>
            <pc:sldMk cId="2789036181" sldId="344"/>
            <ac:picMk id="5" creationId="{755C1A2C-947D-6B40-EF5D-EE37C6A5BE76}"/>
          </ac:picMkLst>
        </pc:picChg>
      </pc:sldChg>
      <pc:sldChg chg="modSp mod">
        <pc:chgData name="SARMILA KESAVAN" userId="147b7e3e5a43799e" providerId="LiveId" clId="{0B0ACDA3-A0B4-4CAC-A564-769D55AB3A1B}" dt="2024-05-23T14:25:25.050" v="0" actId="1035"/>
        <pc:sldMkLst>
          <pc:docMk/>
          <pc:sldMk cId="2501997985" sldId="352"/>
        </pc:sldMkLst>
        <pc:picChg chg="mod">
          <ac:chgData name="SARMILA KESAVAN" userId="147b7e3e5a43799e" providerId="LiveId" clId="{0B0ACDA3-A0B4-4CAC-A564-769D55AB3A1B}" dt="2024-05-23T14:25:25.050" v="0" actId="1035"/>
          <ac:picMkLst>
            <pc:docMk/>
            <pc:sldMk cId="2501997985" sldId="352"/>
            <ac:picMk id="5" creationId="{A5E64542-8B45-15BD-0DF3-6C2F388D9D39}"/>
          </ac:picMkLst>
        </pc:picChg>
      </pc:sldChg>
    </pc:docChg>
  </pc:docChgLst>
  <pc:docChgLst>
    <pc:chgData name="SARMILA KESAVAN" userId="147b7e3e5a43799e" providerId="LiveId" clId="{DE4D79F6-01BB-454C-A3F6-84314F554A79}"/>
    <pc:docChg chg="custSel modSld">
      <pc:chgData name="SARMILA KESAVAN" userId="147b7e3e5a43799e" providerId="LiveId" clId="{DE4D79F6-01BB-454C-A3F6-84314F554A79}" dt="2024-04-29T04:26:49.550" v="1" actId="478"/>
      <pc:docMkLst>
        <pc:docMk/>
      </pc:docMkLst>
      <pc:sldChg chg="delSp mod">
        <pc:chgData name="SARMILA KESAVAN" userId="147b7e3e5a43799e" providerId="LiveId" clId="{DE4D79F6-01BB-454C-A3F6-84314F554A79}" dt="2024-04-29T04:26:49.550" v="1" actId="478"/>
        <pc:sldMkLst>
          <pc:docMk/>
          <pc:sldMk cId="1951000560" sldId="301"/>
        </pc:sldMkLst>
        <pc:spChg chg="del">
          <ac:chgData name="SARMILA KESAVAN" userId="147b7e3e5a43799e" providerId="LiveId" clId="{DE4D79F6-01BB-454C-A3F6-84314F554A79}" dt="2024-04-29T04:26:49.550" v="1" actId="478"/>
          <ac:spMkLst>
            <pc:docMk/>
            <pc:sldMk cId="1951000560" sldId="301"/>
            <ac:spMk id="2" creationId="{F32B1A72-CB18-492C-FAEE-D1D370794FC0}"/>
          </ac:spMkLst>
        </pc:spChg>
      </pc:sldChg>
      <pc:sldChg chg="delSp mod">
        <pc:chgData name="SARMILA KESAVAN" userId="147b7e3e5a43799e" providerId="LiveId" clId="{DE4D79F6-01BB-454C-A3F6-84314F554A79}" dt="2024-04-29T03:08:08.508" v="0" actId="478"/>
        <pc:sldMkLst>
          <pc:docMk/>
          <pc:sldMk cId="1833394196" sldId="349"/>
        </pc:sldMkLst>
        <pc:spChg chg="del">
          <ac:chgData name="SARMILA KESAVAN" userId="147b7e3e5a43799e" providerId="LiveId" clId="{DE4D79F6-01BB-454C-A3F6-84314F554A79}" dt="2024-04-29T03:08:08.508" v="0" actId="478"/>
          <ac:spMkLst>
            <pc:docMk/>
            <pc:sldMk cId="1833394196" sldId="349"/>
            <ac:spMk id="3" creationId="{C78B115D-D1A0-A68C-A18E-2CEEB15FE748}"/>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3:20.1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0 168,'827'-23,"-313"5,-252 10,447-5,756 13,-1288 9,-31-1,1149-2,-768-7,-400-10,-24 1,31-1,40 0,116 0,131 1,-266 12,-143-3,0 0,-1-1,1-1,-1 0,21-8,-20 6,1 1,-1 1,1 0,20-3,11 4,-19 2,0-2,32-5,-16 1,2 2,-1 1,64 6,-17-1,319-2,-390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6:42.2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1,'4131'0,"-2774"34,-904 0,27 0,-346-27,281 7,863-14,-1214 3,85 14,-84-7,83 1,100 0,7-1,2365-10,-2455-11,-10 0,-129 10,300-13,-313 12,22-2,35-8,-23 2,0 2,0 3,85 0,70-8,-120 5,-55 4,48-13,-51 11,-1 1,38-4,-42 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6:59.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62,'25'0,"-1"1,0 1,34 7,-26-3,42 2,2 0,69 4,-25-3,74 1,-5-1,162 1,-47-4,-288-4,218 25,-127-11,158 2,-155-13,313 37,-268-24,-100-12,-1-2,91-7,-121-1,-1-2,0 0,0-1,0-2,37-20,-13 8,1 1,1 1,1 4,87-17,-68 18,-30 6,0 1,58-2,-88 9,52-1,66-9,3 0,2 0,35-2,-21 3,-17 0,146 8,-119 3,176-12,18 0,-139 10,336 5,-3 35,-353-25,228-12,-228-5,2467 2,-2181-21,-44 1,794 18,-580 4,738-2,-1368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7:03.6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23,'24'-6,"1"1,-1 2,1 0,0 2,25 1,-3-1,900-3,-515 6,990-2,-1388 2,42 7,25 1,-66-7,40 7,-16-1,-5 0,-34-5,41 3,88-9,80 4,-168 8,-40-6,37 2,37 4,2 0,-84-9,-1 0,1 0,14 5,-11-2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3:30.2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1 146,'48'-9,"94"-2,-46 5,197-19,455-36,1 28,9 34,-6 43,-15-25,-504-21,1528 2,-1634-10,-83 5,45-1,-29 7,-43-1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3:35.4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1 349,'47'-2,"1"-2,47-10,-6 1,17-1,842-89,511 20,-569 35,-1 40,-862 8,-1 1,1 2,-1 0,0 2,31 9,-32-8,1-1,-1 0,1-2,0-1,-1-2,31-2,4 1,217 1,202 2,2 27,123 4,1-34,-267-2,-199 3,608-20,-411-8,803-45,-731 67,496-22,-547 19,-277 9,-54 2,-1 1,0 1,43 12,24 4,26-7,145-3,-83-6,1141 9,-832-15,884 2,-1349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3:38.9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0 145,'97'-16,"229"-35,96 6,602 12,354 37,-743-6,-545 3,0 4,-1 4,153 35,521 103,-475-98,-237-40,-21-2,1-2,-1-1,1-1,42-2,368-73,-158 18,-182 38,175-5,-230 22,-2 0,-1-1,82-13,-95 9,-1 1,54 2,-53 2,0-1,52-9,-2-2,-55 8,-1 0,1-2,42-13,-38 9,1 2,0 0,1 2,59-1,-70 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4:50.7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23,'454'21,"-250"-7,1070 13,-1032-27,638-19,-771 9,79-3,-125 10,91-14,39-3,570 18,-377 4,-178 8,8 1,372-12,-568 2,-1 1,24 5,25 3,-46-9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6:24.8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1 145,'1454'72,"-255"17,-865-84,-248-9,156-29,-163 15,-48 9,1 2,1 1,35-2,-16 3,0-2,85-22,-86 16,0 2,93-7,94 17,149-9,-183 4,-60 3,-105-1,-1-1,59-18,-17 4,1 1,0 4,153-7,51 11,91 1,-249 10,-110-1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6:27.3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6:29.7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0,'863'40,"-393"17,-4 27,-395-71,-33-8,38 1,-57-5,-245-28,169 19,27 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9T17:06:33.9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0 147,'4060'0,"-3866"10,-34-2,500 11,358-13,-579-8,486 2,-780 9,-87-4,65-2,396-62,-234 19,-189 29,735-74,-189 76,-381 11,185-2,-412 2,51 9,-28-3,-26-2,-1 1,-1 1,50 21,-38-14,-16-7,45 8,-35-9,-4-2,52 1,9 2,-41-3,1-2,61-4,50 3,-91 7,21 2,-4-1,-62-5,42 1,-49-6,-3-1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6" name="Holder 6"/>
          <p:cNvSpPr>
            <a:spLocks noGrp="1"/>
          </p:cNvSpPr>
          <p:nvPr>
            <p:ph type="sldNum" sz="quarter" idx="7"/>
          </p:nvPr>
        </p:nvSpPr>
        <p:spPr/>
        <p:txBody>
          <a:bodyPr lIns="0" tIns="0" rIns="0" bIns="0"/>
          <a:lstStyle>
            <a:lvl1pPr>
              <a:defRPr sz="1000" b="0" i="0">
                <a:solidFill>
                  <a:srgbClr val="595959"/>
                </a:solidFill>
                <a:latin typeface="Arial MT"/>
                <a:cs typeface="Arial MT"/>
              </a:defRPr>
            </a:lvl1pPr>
          </a:lstStyle>
          <a:p>
            <a:pPr marL="38100">
              <a:lnSpc>
                <a:spcPct val="100000"/>
              </a:lnSpc>
              <a:spcBef>
                <a:spcPts val="5"/>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98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6" name="Holder 6"/>
          <p:cNvSpPr>
            <a:spLocks noGrp="1"/>
          </p:cNvSpPr>
          <p:nvPr>
            <p:ph type="sldNum" sz="quarter" idx="7"/>
          </p:nvPr>
        </p:nvSpPr>
        <p:spPr/>
        <p:txBody>
          <a:bodyPr lIns="0" tIns="0" rIns="0" bIns="0"/>
          <a:lstStyle>
            <a:lvl1pPr>
              <a:defRPr sz="1000" b="0" i="0">
                <a:solidFill>
                  <a:srgbClr val="595959"/>
                </a:solidFill>
                <a:latin typeface="Arial MT"/>
                <a:cs typeface="Arial MT"/>
              </a:defRPr>
            </a:lvl1pPr>
          </a:lstStyle>
          <a:p>
            <a:pPr marL="38100">
              <a:lnSpc>
                <a:spcPct val="100000"/>
              </a:lnSpc>
              <a:spcBef>
                <a:spcPts val="5"/>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98000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7" name="Holder 7"/>
          <p:cNvSpPr>
            <a:spLocks noGrp="1"/>
          </p:cNvSpPr>
          <p:nvPr>
            <p:ph type="sldNum" sz="quarter" idx="7"/>
          </p:nvPr>
        </p:nvSpPr>
        <p:spPr/>
        <p:txBody>
          <a:bodyPr lIns="0" tIns="0" rIns="0" bIns="0"/>
          <a:lstStyle>
            <a:lvl1pPr>
              <a:defRPr sz="1000" b="0" i="0">
                <a:solidFill>
                  <a:srgbClr val="595959"/>
                </a:solidFill>
                <a:latin typeface="Arial MT"/>
                <a:cs typeface="Arial MT"/>
              </a:defRPr>
            </a:lvl1pPr>
          </a:lstStyle>
          <a:p>
            <a:pPr marL="38100">
              <a:lnSpc>
                <a:spcPct val="100000"/>
              </a:lnSpc>
              <a:spcBef>
                <a:spcPts val="5"/>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98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5" name="Holder 5"/>
          <p:cNvSpPr>
            <a:spLocks noGrp="1"/>
          </p:cNvSpPr>
          <p:nvPr>
            <p:ph type="sldNum" sz="quarter" idx="7"/>
          </p:nvPr>
        </p:nvSpPr>
        <p:spPr/>
        <p:txBody>
          <a:bodyPr lIns="0" tIns="0" rIns="0" bIns="0"/>
          <a:lstStyle>
            <a:lvl1pPr>
              <a:defRPr sz="1000" b="0" i="0">
                <a:solidFill>
                  <a:srgbClr val="595959"/>
                </a:solidFill>
                <a:latin typeface="Arial MT"/>
                <a:cs typeface="Arial MT"/>
              </a:defRPr>
            </a:lvl1pPr>
          </a:lstStyle>
          <a:p>
            <a:pPr marL="38100">
              <a:lnSpc>
                <a:spcPct val="100000"/>
              </a:lnSpc>
              <a:spcBef>
                <a:spcPts val="5"/>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4" name="Holder 4"/>
          <p:cNvSpPr>
            <a:spLocks noGrp="1"/>
          </p:cNvSpPr>
          <p:nvPr>
            <p:ph type="sldNum" sz="quarter" idx="7"/>
          </p:nvPr>
        </p:nvSpPr>
        <p:spPr/>
        <p:txBody>
          <a:bodyPr lIns="0" tIns="0" rIns="0" bIns="0"/>
          <a:lstStyle>
            <a:lvl1pPr>
              <a:defRPr sz="1000" b="0" i="0">
                <a:solidFill>
                  <a:srgbClr val="595959"/>
                </a:solidFill>
                <a:latin typeface="Arial MT"/>
                <a:cs typeface="Arial MT"/>
              </a:defRPr>
            </a:lvl1pPr>
          </a:lstStyle>
          <a:p>
            <a:pPr marL="38100">
              <a:lnSpc>
                <a:spcPct val="100000"/>
              </a:lnSpc>
              <a:spcBef>
                <a:spcPts val="5"/>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219052" y="58801"/>
            <a:ext cx="4705894" cy="452120"/>
          </a:xfrm>
          <a:prstGeom prst="rect">
            <a:avLst/>
          </a:prstGeom>
        </p:spPr>
        <p:txBody>
          <a:bodyPr wrap="square" lIns="0" tIns="0" rIns="0" bIns="0">
            <a:spAutoFit/>
          </a:bodyPr>
          <a:lstStyle>
            <a:lvl1pPr>
              <a:defRPr sz="2800" b="1" i="0">
                <a:solidFill>
                  <a:srgbClr val="980000"/>
                </a:solidFill>
                <a:latin typeface="Arial"/>
                <a:cs typeface="Arial"/>
              </a:defRPr>
            </a:lvl1pPr>
          </a:lstStyle>
          <a:p>
            <a:endParaRPr/>
          </a:p>
        </p:txBody>
      </p:sp>
      <p:sp>
        <p:nvSpPr>
          <p:cNvPr id="3" name="Holder 3"/>
          <p:cNvSpPr>
            <a:spLocks noGrp="1"/>
          </p:cNvSpPr>
          <p:nvPr>
            <p:ph type="body" idx="1"/>
          </p:nvPr>
        </p:nvSpPr>
        <p:spPr>
          <a:xfrm>
            <a:off x="879067" y="2224990"/>
            <a:ext cx="3926204" cy="1435100"/>
          </a:xfrm>
          <a:prstGeom prst="rect">
            <a:avLst/>
          </a:prstGeom>
        </p:spPr>
        <p:txBody>
          <a:bodyPr wrap="square" lIns="0" tIns="0" rIns="0" bIns="0">
            <a:spAutoFit/>
          </a:bodyPr>
          <a:lstStyle>
            <a:lvl1pPr>
              <a:defRPr sz="20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6" name="Holder 6"/>
          <p:cNvSpPr>
            <a:spLocks noGrp="1"/>
          </p:cNvSpPr>
          <p:nvPr>
            <p:ph type="sldNum" sz="quarter" idx="7"/>
          </p:nvPr>
        </p:nvSpPr>
        <p:spPr>
          <a:xfrm>
            <a:off x="8756125" y="4778067"/>
            <a:ext cx="217804" cy="167639"/>
          </a:xfrm>
          <a:prstGeom prst="rect">
            <a:avLst/>
          </a:prstGeom>
        </p:spPr>
        <p:txBody>
          <a:bodyPr wrap="square" lIns="0" tIns="0" rIns="0" bIns="0">
            <a:spAutoFit/>
          </a:bodyPr>
          <a:lstStyle>
            <a:lvl1pPr>
              <a:defRPr sz="1000" b="0" i="0">
                <a:solidFill>
                  <a:srgbClr val="595959"/>
                </a:solidFill>
                <a:latin typeface="Arial MT"/>
                <a:cs typeface="Arial MT"/>
              </a:defRPr>
            </a:lvl1pPr>
          </a:lstStyle>
          <a:p>
            <a:pPr marL="38100">
              <a:lnSpc>
                <a:spcPct val="100000"/>
              </a:lnSpc>
              <a:spcBef>
                <a:spcPts val="5"/>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2.xml"/><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customXml" Target="../ink/ink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10.xml"/><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customXml" Target="../ink/ink9.xml"/><Relationship Id="rId5" Type="http://schemas.openxmlformats.org/officeDocument/2006/relationships/customXml" Target="../ink/ink6.xml"/><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customXml" Target="../ink/ink8.xml"/><Relationship Id="rId1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customXml" Target="../ink/ink1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3.png"/><Relationship Id="rId7" Type="http://schemas.openxmlformats.org/officeDocument/2006/relationships/image" Target="../media/image5.png"/><Relationship Id="rId12" Type="http://schemas.openxmlformats.org/officeDocument/2006/relationships/image" Target="../media/image91.png"/><Relationship Id="rId2" Type="http://schemas.openxmlformats.org/officeDocument/2006/relationships/image" Target="../media/image82.png"/><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0.png"/><Relationship Id="rId5" Type="http://schemas.openxmlformats.org/officeDocument/2006/relationships/image" Target="../media/image85.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 Id="rId14" Type="http://schemas.openxmlformats.org/officeDocument/2006/relationships/image" Target="../media/image93.png"/></Relationships>
</file>

<file path=ppt/slides/_rels/slide7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0.png"/><Relationship Id="rId3" Type="http://schemas.openxmlformats.org/officeDocument/2006/relationships/image" Target="../media/image97.png"/><Relationship Id="rId21" Type="http://schemas.openxmlformats.org/officeDocument/2006/relationships/image" Target="../media/image113.png"/><Relationship Id="rId7" Type="http://schemas.openxmlformats.org/officeDocument/2006/relationships/image" Target="../media/image82.png"/><Relationship Id="rId12" Type="http://schemas.openxmlformats.org/officeDocument/2006/relationships/image" Target="../media/image105.png"/><Relationship Id="rId17" Type="http://schemas.openxmlformats.org/officeDocument/2006/relationships/image" Target="../media/image109.png"/><Relationship Id="rId2" Type="http://schemas.openxmlformats.org/officeDocument/2006/relationships/image" Target="../media/image96.png"/><Relationship Id="rId16" Type="http://schemas.openxmlformats.org/officeDocument/2006/relationships/image" Target="../media/image5.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99.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1.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4.png"/></Relationships>
</file>

<file path=ppt/slides/_rels/slide7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0.png"/><Relationship Id="rId3" Type="http://schemas.openxmlformats.org/officeDocument/2006/relationships/image" Target="../media/image97.png"/><Relationship Id="rId21" Type="http://schemas.openxmlformats.org/officeDocument/2006/relationships/image" Target="../media/image113.png"/><Relationship Id="rId7" Type="http://schemas.openxmlformats.org/officeDocument/2006/relationships/image" Target="../media/image82.png"/><Relationship Id="rId12" Type="http://schemas.openxmlformats.org/officeDocument/2006/relationships/image" Target="../media/image105.png"/><Relationship Id="rId17" Type="http://schemas.openxmlformats.org/officeDocument/2006/relationships/image" Target="../media/image109.png"/><Relationship Id="rId2" Type="http://schemas.openxmlformats.org/officeDocument/2006/relationships/image" Target="../media/image96.png"/><Relationship Id="rId16" Type="http://schemas.openxmlformats.org/officeDocument/2006/relationships/image" Target="../media/image5.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99.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1.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7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05.png"/><Relationship Id="rId18" Type="http://schemas.openxmlformats.org/officeDocument/2006/relationships/image" Target="../media/image109.png"/><Relationship Id="rId3" Type="http://schemas.openxmlformats.org/officeDocument/2006/relationships/image" Target="../media/image96.png"/><Relationship Id="rId21" Type="http://schemas.openxmlformats.org/officeDocument/2006/relationships/image" Target="../media/image112.png"/><Relationship Id="rId7" Type="http://schemas.openxmlformats.org/officeDocument/2006/relationships/image" Target="../media/image100.png"/><Relationship Id="rId12" Type="http://schemas.openxmlformats.org/officeDocument/2006/relationships/image" Target="../media/image104.png"/><Relationship Id="rId17" Type="http://schemas.openxmlformats.org/officeDocument/2006/relationships/image" Target="../media/image5.png"/><Relationship Id="rId2" Type="http://schemas.openxmlformats.org/officeDocument/2006/relationships/image" Target="../media/image116.png"/><Relationship Id="rId16" Type="http://schemas.openxmlformats.org/officeDocument/2006/relationships/image" Target="../media/image108.png"/><Relationship Id="rId20"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3.png"/><Relationship Id="rId5" Type="http://schemas.openxmlformats.org/officeDocument/2006/relationships/image" Target="../media/image98.png"/><Relationship Id="rId15" Type="http://schemas.openxmlformats.org/officeDocument/2006/relationships/image" Target="../media/image107.png"/><Relationship Id="rId10" Type="http://schemas.openxmlformats.org/officeDocument/2006/relationships/image" Target="../media/image102.png"/><Relationship Id="rId19" Type="http://schemas.openxmlformats.org/officeDocument/2006/relationships/image" Target="../media/image110.png"/><Relationship Id="rId4" Type="http://schemas.openxmlformats.org/officeDocument/2006/relationships/image" Target="../media/image97.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3.png"/></Relationships>
</file>

<file path=ppt/slides/_rels/slide7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0.png"/><Relationship Id="rId3" Type="http://schemas.openxmlformats.org/officeDocument/2006/relationships/image" Target="../media/image97.png"/><Relationship Id="rId21" Type="http://schemas.openxmlformats.org/officeDocument/2006/relationships/image" Target="../media/image113.png"/><Relationship Id="rId7" Type="http://schemas.openxmlformats.org/officeDocument/2006/relationships/image" Target="../media/image82.png"/><Relationship Id="rId12" Type="http://schemas.openxmlformats.org/officeDocument/2006/relationships/image" Target="../media/image105.png"/><Relationship Id="rId17" Type="http://schemas.openxmlformats.org/officeDocument/2006/relationships/image" Target="../media/image109.png"/><Relationship Id="rId25" Type="http://schemas.openxmlformats.org/officeDocument/2006/relationships/image" Target="../media/image116.png"/><Relationship Id="rId2" Type="http://schemas.openxmlformats.org/officeDocument/2006/relationships/image" Target="../media/image96.png"/><Relationship Id="rId16" Type="http://schemas.openxmlformats.org/officeDocument/2006/relationships/image" Target="../media/image5.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4.png"/><Relationship Id="rId24" Type="http://schemas.openxmlformats.org/officeDocument/2006/relationships/image" Target="../media/image119.png"/><Relationship Id="rId5" Type="http://schemas.openxmlformats.org/officeDocument/2006/relationships/image" Target="../media/image99.png"/><Relationship Id="rId15" Type="http://schemas.openxmlformats.org/officeDocument/2006/relationships/image" Target="../media/image108.png"/><Relationship Id="rId23" Type="http://schemas.openxmlformats.org/officeDocument/2006/relationships/image" Target="../media/image118.png"/><Relationship Id="rId10" Type="http://schemas.openxmlformats.org/officeDocument/2006/relationships/image" Target="../media/image103.png"/><Relationship Id="rId19" Type="http://schemas.openxmlformats.org/officeDocument/2006/relationships/image" Target="../media/image111.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7.png"/></Relationships>
</file>

<file path=ppt/slides/_rels/slide7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0.png"/><Relationship Id="rId3" Type="http://schemas.openxmlformats.org/officeDocument/2006/relationships/image" Target="../media/image97.png"/><Relationship Id="rId21" Type="http://schemas.openxmlformats.org/officeDocument/2006/relationships/image" Target="../media/image113.png"/><Relationship Id="rId7" Type="http://schemas.openxmlformats.org/officeDocument/2006/relationships/image" Target="../media/image82.png"/><Relationship Id="rId12" Type="http://schemas.openxmlformats.org/officeDocument/2006/relationships/image" Target="../media/image105.png"/><Relationship Id="rId17" Type="http://schemas.openxmlformats.org/officeDocument/2006/relationships/image" Target="../media/image109.png"/><Relationship Id="rId25" Type="http://schemas.openxmlformats.org/officeDocument/2006/relationships/image" Target="../media/image116.png"/><Relationship Id="rId2" Type="http://schemas.openxmlformats.org/officeDocument/2006/relationships/image" Target="../media/image96.png"/><Relationship Id="rId16" Type="http://schemas.openxmlformats.org/officeDocument/2006/relationships/image" Target="../media/image5.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4.png"/><Relationship Id="rId24" Type="http://schemas.openxmlformats.org/officeDocument/2006/relationships/image" Target="../media/image122.png"/><Relationship Id="rId5" Type="http://schemas.openxmlformats.org/officeDocument/2006/relationships/image" Target="../media/image99.png"/><Relationship Id="rId15" Type="http://schemas.openxmlformats.org/officeDocument/2006/relationships/image" Target="../media/image108.png"/><Relationship Id="rId23" Type="http://schemas.openxmlformats.org/officeDocument/2006/relationships/image" Target="../media/image121.png"/><Relationship Id="rId10" Type="http://schemas.openxmlformats.org/officeDocument/2006/relationships/image" Target="../media/image103.png"/><Relationship Id="rId19" Type="http://schemas.openxmlformats.org/officeDocument/2006/relationships/image" Target="../media/image111.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20.png"/></Relationships>
</file>

<file path=ppt/slides/_rels/slide7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0.png"/><Relationship Id="rId3" Type="http://schemas.openxmlformats.org/officeDocument/2006/relationships/image" Target="../media/image97.png"/><Relationship Id="rId21" Type="http://schemas.openxmlformats.org/officeDocument/2006/relationships/image" Target="../media/image113.png"/><Relationship Id="rId7" Type="http://schemas.openxmlformats.org/officeDocument/2006/relationships/image" Target="../media/image82.png"/><Relationship Id="rId12" Type="http://schemas.openxmlformats.org/officeDocument/2006/relationships/image" Target="../media/image105.png"/><Relationship Id="rId17" Type="http://schemas.openxmlformats.org/officeDocument/2006/relationships/image" Target="../media/image109.png"/><Relationship Id="rId2" Type="http://schemas.openxmlformats.org/officeDocument/2006/relationships/image" Target="../media/image96.png"/><Relationship Id="rId16" Type="http://schemas.openxmlformats.org/officeDocument/2006/relationships/image" Target="../media/image5.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99.png"/><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image" Target="../media/image103.png"/><Relationship Id="rId19" Type="http://schemas.openxmlformats.org/officeDocument/2006/relationships/image" Target="../media/image111.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23.png"/></Relationships>
</file>

<file path=ppt/slides/_rels/slide7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0.png"/><Relationship Id="rId3" Type="http://schemas.openxmlformats.org/officeDocument/2006/relationships/image" Target="../media/image97.png"/><Relationship Id="rId21" Type="http://schemas.openxmlformats.org/officeDocument/2006/relationships/image" Target="../media/image113.png"/><Relationship Id="rId7" Type="http://schemas.openxmlformats.org/officeDocument/2006/relationships/image" Target="../media/image82.png"/><Relationship Id="rId12" Type="http://schemas.openxmlformats.org/officeDocument/2006/relationships/image" Target="../media/image105.png"/><Relationship Id="rId17" Type="http://schemas.openxmlformats.org/officeDocument/2006/relationships/image" Target="../media/image109.png"/><Relationship Id="rId2" Type="http://schemas.openxmlformats.org/officeDocument/2006/relationships/image" Target="../media/image96.png"/><Relationship Id="rId16" Type="http://schemas.openxmlformats.org/officeDocument/2006/relationships/image" Target="../media/image5.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99.png"/><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image" Target="../media/image103.png"/><Relationship Id="rId19" Type="http://schemas.openxmlformats.org/officeDocument/2006/relationships/image" Target="../media/image111.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24.png"/></Relationships>
</file>

<file path=ppt/slides/_rels/slide7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0.png"/><Relationship Id="rId3" Type="http://schemas.openxmlformats.org/officeDocument/2006/relationships/image" Target="../media/image97.png"/><Relationship Id="rId21" Type="http://schemas.openxmlformats.org/officeDocument/2006/relationships/image" Target="../media/image113.png"/><Relationship Id="rId7" Type="http://schemas.openxmlformats.org/officeDocument/2006/relationships/image" Target="../media/image82.png"/><Relationship Id="rId12" Type="http://schemas.openxmlformats.org/officeDocument/2006/relationships/image" Target="../media/image105.png"/><Relationship Id="rId17" Type="http://schemas.openxmlformats.org/officeDocument/2006/relationships/image" Target="../media/image109.png"/><Relationship Id="rId2" Type="http://schemas.openxmlformats.org/officeDocument/2006/relationships/image" Target="../media/image96.png"/><Relationship Id="rId16" Type="http://schemas.openxmlformats.org/officeDocument/2006/relationships/image" Target="../media/image5.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99.png"/><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image" Target="../media/image103.png"/><Relationship Id="rId19" Type="http://schemas.openxmlformats.org/officeDocument/2006/relationships/image" Target="../media/image111.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25.png"/></Relationships>
</file>

<file path=ppt/slides/_rels/slide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32007" y="819150"/>
            <a:ext cx="7802393" cy="3743332"/>
          </a:xfrm>
          <a:prstGeom prst="rect">
            <a:avLst/>
          </a:prstGeom>
        </p:spPr>
        <p:txBody>
          <a:bodyPr vert="horz" wrap="square" lIns="0" tIns="12700" rIns="0" bIns="0" rtlCol="0">
            <a:spAutoFit/>
          </a:bodyPr>
          <a:lstStyle/>
          <a:p>
            <a:pPr marL="6350" algn="just">
              <a:lnSpc>
                <a:spcPts val="2865"/>
              </a:lnSpc>
              <a:spcBef>
                <a:spcPts val="100"/>
              </a:spcBef>
            </a:pPr>
            <a:r>
              <a:rPr lang="en-US" sz="2400" dirty="0"/>
              <a:t>UNIT V NEURAL NETWORKS AND TYPES OF LEARNING 9+6 </a:t>
            </a:r>
          </a:p>
          <a:p>
            <a:pPr marL="6350" algn="just">
              <a:lnSpc>
                <a:spcPts val="2865"/>
              </a:lnSpc>
              <a:spcBef>
                <a:spcPts val="100"/>
              </a:spcBef>
            </a:pPr>
            <a:endParaRPr lang="en-US" sz="2400" dirty="0"/>
          </a:p>
          <a:p>
            <a:pPr marL="6350" algn="just">
              <a:lnSpc>
                <a:spcPts val="2865"/>
              </a:lnSpc>
              <a:spcBef>
                <a:spcPts val="100"/>
              </a:spcBef>
            </a:pPr>
            <a:r>
              <a:rPr lang="en-US" sz="2400" dirty="0"/>
              <a:t>Biological Neuron – Artificial Neuron – Types of Activation function – Implementations of ANN – Architectures of Neural Networks – Learning Process in ANN – Back propagation – Deep Learning – Representation Learning – Active Learning – Instance based Learning – Association Rule Learning – Ensemble Learning Algorithm – Regularization Algorithm- Reinforcement Learning – Elements Model-based- Temporal Difference Learning</a:t>
            </a:r>
            <a:endParaRPr sz="2400" dirty="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9930" y="503825"/>
            <a:ext cx="5594985" cy="452120"/>
          </a:xfrm>
          <a:prstGeom prst="rect">
            <a:avLst/>
          </a:prstGeom>
        </p:spPr>
        <p:txBody>
          <a:bodyPr vert="horz" wrap="square" lIns="0" tIns="12700" rIns="0" bIns="0" rtlCol="0">
            <a:spAutoFit/>
          </a:bodyPr>
          <a:lstStyle/>
          <a:p>
            <a:pPr marL="12700">
              <a:lnSpc>
                <a:spcPct val="100000"/>
              </a:lnSpc>
              <a:spcBef>
                <a:spcPts val="100"/>
              </a:spcBef>
            </a:pPr>
            <a:r>
              <a:rPr dirty="0"/>
              <a:t>A</a:t>
            </a:r>
            <a:r>
              <a:rPr spc="-130" dirty="0"/>
              <a:t> </a:t>
            </a:r>
            <a:r>
              <a:rPr spc="-5" dirty="0"/>
              <a:t>simple</a:t>
            </a:r>
            <a:r>
              <a:rPr spc="-25" dirty="0"/>
              <a:t> </a:t>
            </a:r>
            <a:r>
              <a:rPr spc="-5" dirty="0"/>
              <a:t>decision</a:t>
            </a:r>
            <a:r>
              <a:rPr spc="-30" dirty="0"/>
              <a:t> </a:t>
            </a:r>
            <a:r>
              <a:rPr spc="-5" dirty="0"/>
              <a:t>via</a:t>
            </a:r>
            <a:r>
              <a:rPr spc="-30" dirty="0"/>
              <a:t> </a:t>
            </a:r>
            <a:r>
              <a:rPr spc="-5" dirty="0"/>
              <a:t>Perceptron</a:t>
            </a:r>
          </a:p>
        </p:txBody>
      </p:sp>
      <p:sp>
        <p:nvSpPr>
          <p:cNvPr id="3" name="object 3"/>
          <p:cNvSpPr txBox="1"/>
          <p:nvPr/>
        </p:nvSpPr>
        <p:spPr>
          <a:xfrm>
            <a:off x="459967" y="1215340"/>
            <a:ext cx="4295140" cy="330200"/>
          </a:xfrm>
          <a:prstGeom prst="rect">
            <a:avLst/>
          </a:prstGeom>
        </p:spPr>
        <p:txBody>
          <a:bodyPr vert="horz" wrap="square" lIns="0" tIns="12700" rIns="0" bIns="0" rtlCol="0">
            <a:spAutoFit/>
          </a:bodyPr>
          <a:lstStyle/>
          <a:p>
            <a:pPr marL="394335" indent="-382270">
              <a:lnSpc>
                <a:spcPct val="100000"/>
              </a:lnSpc>
              <a:spcBef>
                <a:spcPts val="100"/>
              </a:spcBef>
              <a:buClr>
                <a:srgbClr val="000000"/>
              </a:buClr>
              <a:buChar char="●"/>
              <a:tabLst>
                <a:tab pos="394335" algn="l"/>
                <a:tab pos="394970" algn="l"/>
              </a:tabLst>
            </a:pPr>
            <a:r>
              <a:rPr sz="2000" i="1" spc="-5" dirty="0">
                <a:solidFill>
                  <a:srgbClr val="0000FF"/>
                </a:solidFill>
                <a:latin typeface="Arial"/>
                <a:cs typeface="Arial"/>
              </a:rPr>
              <a:t>Whether</a:t>
            </a:r>
            <a:r>
              <a:rPr sz="2000" i="1" spc="390" dirty="0">
                <a:solidFill>
                  <a:srgbClr val="0000FF"/>
                </a:solidFill>
                <a:latin typeface="Arial"/>
                <a:cs typeface="Arial"/>
              </a:rPr>
              <a:t> </a:t>
            </a:r>
            <a:r>
              <a:rPr sz="2000" i="1" dirty="0">
                <a:solidFill>
                  <a:srgbClr val="0000FF"/>
                </a:solidFill>
                <a:latin typeface="Arial"/>
                <a:cs typeface="Arial"/>
              </a:rPr>
              <a:t>should</a:t>
            </a:r>
            <a:r>
              <a:rPr sz="2000" i="1" spc="395" dirty="0">
                <a:solidFill>
                  <a:srgbClr val="0000FF"/>
                </a:solidFill>
                <a:latin typeface="Arial"/>
                <a:cs typeface="Arial"/>
              </a:rPr>
              <a:t> </a:t>
            </a:r>
            <a:r>
              <a:rPr sz="2000" i="1" dirty="0">
                <a:solidFill>
                  <a:srgbClr val="0000FF"/>
                </a:solidFill>
                <a:latin typeface="Arial"/>
                <a:cs typeface="Arial"/>
              </a:rPr>
              <a:t>you</a:t>
            </a:r>
            <a:r>
              <a:rPr sz="2000" i="1" spc="395" dirty="0">
                <a:solidFill>
                  <a:srgbClr val="0000FF"/>
                </a:solidFill>
                <a:latin typeface="Arial"/>
                <a:cs typeface="Arial"/>
              </a:rPr>
              <a:t> </a:t>
            </a:r>
            <a:r>
              <a:rPr sz="2000" i="1" spc="-5" dirty="0">
                <a:solidFill>
                  <a:srgbClr val="0000FF"/>
                </a:solidFill>
                <a:latin typeface="Arial"/>
                <a:cs typeface="Arial"/>
              </a:rPr>
              <a:t>go</a:t>
            </a:r>
            <a:r>
              <a:rPr sz="2000" i="1" spc="395" dirty="0">
                <a:solidFill>
                  <a:srgbClr val="0000FF"/>
                </a:solidFill>
                <a:latin typeface="Arial"/>
                <a:cs typeface="Arial"/>
              </a:rPr>
              <a:t> </a:t>
            </a:r>
            <a:r>
              <a:rPr sz="2000" i="1" spc="-5" dirty="0">
                <a:solidFill>
                  <a:srgbClr val="0000FF"/>
                </a:solidFill>
                <a:latin typeface="Arial"/>
                <a:cs typeface="Arial"/>
              </a:rPr>
              <a:t>to</a:t>
            </a:r>
            <a:r>
              <a:rPr sz="2000" i="1" spc="395" dirty="0">
                <a:solidFill>
                  <a:srgbClr val="0000FF"/>
                </a:solidFill>
                <a:latin typeface="Arial"/>
                <a:cs typeface="Arial"/>
              </a:rPr>
              <a:t> </a:t>
            </a:r>
            <a:r>
              <a:rPr sz="2000" i="1" spc="-5" dirty="0">
                <a:solidFill>
                  <a:srgbClr val="0000FF"/>
                </a:solidFill>
                <a:latin typeface="Arial"/>
                <a:cs typeface="Arial"/>
              </a:rPr>
              <a:t>watch</a:t>
            </a:r>
            <a:endParaRPr sz="2000">
              <a:latin typeface="Arial"/>
              <a:cs typeface="Arial"/>
            </a:endParaRPr>
          </a:p>
        </p:txBody>
      </p:sp>
      <p:sp>
        <p:nvSpPr>
          <p:cNvPr id="4" name="object 4"/>
          <p:cNvSpPr txBox="1"/>
          <p:nvPr/>
        </p:nvSpPr>
        <p:spPr>
          <a:xfrm>
            <a:off x="459967" y="1520140"/>
            <a:ext cx="3440429" cy="730250"/>
          </a:xfrm>
          <a:prstGeom prst="rect">
            <a:avLst/>
          </a:prstGeom>
        </p:spPr>
        <p:txBody>
          <a:bodyPr vert="horz" wrap="square" lIns="0" tIns="60325" rIns="0" bIns="0" rtlCol="0">
            <a:spAutoFit/>
          </a:bodyPr>
          <a:lstStyle/>
          <a:p>
            <a:pPr marL="394335">
              <a:lnSpc>
                <a:spcPct val="100000"/>
              </a:lnSpc>
              <a:spcBef>
                <a:spcPts val="475"/>
              </a:spcBef>
            </a:pPr>
            <a:r>
              <a:rPr sz="2000" i="1" dirty="0">
                <a:solidFill>
                  <a:srgbClr val="0000FF"/>
                </a:solidFill>
                <a:latin typeface="Arial"/>
                <a:cs typeface="Arial"/>
              </a:rPr>
              <a:t>movie</a:t>
            </a:r>
            <a:r>
              <a:rPr sz="2000" i="1" spc="-35" dirty="0">
                <a:solidFill>
                  <a:srgbClr val="0000FF"/>
                </a:solidFill>
                <a:latin typeface="Arial"/>
                <a:cs typeface="Arial"/>
              </a:rPr>
              <a:t> </a:t>
            </a:r>
            <a:r>
              <a:rPr sz="2000" i="1" spc="-5" dirty="0">
                <a:solidFill>
                  <a:srgbClr val="0000FF"/>
                </a:solidFill>
                <a:latin typeface="Arial"/>
                <a:cs typeface="Arial"/>
              </a:rPr>
              <a:t>this</a:t>
            </a:r>
            <a:r>
              <a:rPr sz="2000" i="1" spc="-35" dirty="0">
                <a:solidFill>
                  <a:srgbClr val="0000FF"/>
                </a:solidFill>
                <a:latin typeface="Arial"/>
                <a:cs typeface="Arial"/>
              </a:rPr>
              <a:t> </a:t>
            </a:r>
            <a:r>
              <a:rPr sz="2000" i="1" spc="-5" dirty="0">
                <a:solidFill>
                  <a:srgbClr val="0000FF"/>
                </a:solidFill>
                <a:latin typeface="Arial"/>
                <a:cs typeface="Arial"/>
              </a:rPr>
              <a:t>weekend?</a:t>
            </a:r>
            <a:endParaRPr sz="2000">
              <a:latin typeface="Arial"/>
              <a:cs typeface="Arial"/>
            </a:endParaRPr>
          </a:p>
          <a:p>
            <a:pPr marL="394335" indent="-382270">
              <a:lnSpc>
                <a:spcPct val="100000"/>
              </a:lnSpc>
              <a:spcBef>
                <a:spcPts val="375"/>
              </a:spcBef>
              <a:buChar char="●"/>
              <a:tabLst>
                <a:tab pos="394335" algn="l"/>
                <a:tab pos="394970" algn="l"/>
              </a:tabLst>
            </a:pPr>
            <a:r>
              <a:rPr sz="2000" spc="-5" dirty="0">
                <a:latin typeface="Arial MT"/>
                <a:cs typeface="Arial MT"/>
              </a:rPr>
              <a:t>The</a:t>
            </a:r>
            <a:r>
              <a:rPr sz="2000" spc="-35" dirty="0">
                <a:latin typeface="Arial MT"/>
                <a:cs typeface="Arial MT"/>
              </a:rPr>
              <a:t> </a:t>
            </a:r>
            <a:r>
              <a:rPr sz="2000" spc="-5" dirty="0">
                <a:latin typeface="Arial MT"/>
                <a:cs typeface="Arial MT"/>
              </a:rPr>
              <a:t>decision</a:t>
            </a:r>
            <a:r>
              <a:rPr sz="2000" spc="-30" dirty="0">
                <a:latin typeface="Arial MT"/>
                <a:cs typeface="Arial MT"/>
              </a:rPr>
              <a:t> </a:t>
            </a:r>
            <a:r>
              <a:rPr sz="2000" dirty="0">
                <a:latin typeface="Arial MT"/>
                <a:cs typeface="Arial MT"/>
              </a:rPr>
              <a:t>variables</a:t>
            </a:r>
            <a:r>
              <a:rPr sz="2000" spc="-35" dirty="0">
                <a:latin typeface="Arial MT"/>
                <a:cs typeface="Arial MT"/>
              </a:rPr>
              <a:t> </a:t>
            </a:r>
            <a:r>
              <a:rPr sz="2000" spc="-5" dirty="0">
                <a:latin typeface="Arial MT"/>
                <a:cs typeface="Arial MT"/>
              </a:rPr>
              <a:t>are:</a:t>
            </a:r>
            <a:endParaRPr sz="2000">
              <a:latin typeface="Arial MT"/>
              <a:cs typeface="Arial MT"/>
            </a:endParaRPr>
          </a:p>
        </p:txBody>
      </p:sp>
      <p:sp>
        <p:nvSpPr>
          <p:cNvPr id="5" name="object 5"/>
          <p:cNvSpPr txBox="1">
            <a:spLocks noGrp="1"/>
          </p:cNvSpPr>
          <p:nvPr>
            <p:ph type="body" idx="1"/>
          </p:nvPr>
        </p:nvSpPr>
        <p:spPr>
          <a:prstGeom prst="rect">
            <a:avLst/>
          </a:prstGeom>
        </p:spPr>
        <p:txBody>
          <a:bodyPr vert="horz" wrap="square" lIns="0" tIns="12700" rIns="0" bIns="0" rtlCol="0">
            <a:spAutoFit/>
          </a:bodyPr>
          <a:lstStyle/>
          <a:p>
            <a:pPr marL="432434" marR="57150" indent="-382270">
              <a:lnSpc>
                <a:spcPct val="115599"/>
              </a:lnSpc>
              <a:spcBef>
                <a:spcPts val="100"/>
              </a:spcBef>
              <a:buChar char="○"/>
              <a:tabLst>
                <a:tab pos="432434" algn="l"/>
                <a:tab pos="433070" algn="l"/>
              </a:tabLst>
            </a:pPr>
            <a:r>
              <a:rPr spc="-5" dirty="0"/>
              <a:t>Is</a:t>
            </a:r>
            <a:r>
              <a:rPr spc="250" dirty="0"/>
              <a:t> </a:t>
            </a:r>
            <a:r>
              <a:rPr spc="-5" dirty="0"/>
              <a:t>there</a:t>
            </a:r>
            <a:r>
              <a:rPr spc="250" dirty="0"/>
              <a:t> </a:t>
            </a:r>
            <a:r>
              <a:rPr spc="-5" dirty="0"/>
              <a:t>any</a:t>
            </a:r>
            <a:r>
              <a:rPr spc="254" dirty="0"/>
              <a:t> </a:t>
            </a:r>
            <a:r>
              <a:rPr spc="-5" dirty="0"/>
              <a:t>extra</a:t>
            </a:r>
            <a:r>
              <a:rPr spc="254" dirty="0"/>
              <a:t> </a:t>
            </a:r>
            <a:r>
              <a:rPr spc="-5" dirty="0"/>
              <a:t>lecture</a:t>
            </a:r>
            <a:r>
              <a:rPr spc="254" dirty="0"/>
              <a:t> </a:t>
            </a:r>
            <a:r>
              <a:rPr spc="-5" dirty="0"/>
              <a:t>this </a:t>
            </a:r>
            <a:r>
              <a:rPr spc="-540" dirty="0"/>
              <a:t> </a:t>
            </a:r>
            <a:r>
              <a:rPr spc="-5" dirty="0"/>
              <a:t>weekend?</a:t>
            </a:r>
            <a:r>
              <a:rPr spc="-10" dirty="0"/>
              <a:t> </a:t>
            </a:r>
            <a:r>
              <a:rPr dirty="0"/>
              <a:t>(</a:t>
            </a:r>
            <a:r>
              <a:rPr dirty="0">
                <a:solidFill>
                  <a:srgbClr val="980000"/>
                </a:solidFill>
              </a:rPr>
              <a:t>x</a:t>
            </a:r>
            <a:r>
              <a:rPr sz="1950" baseline="-32051" dirty="0">
                <a:solidFill>
                  <a:srgbClr val="980000"/>
                </a:solidFill>
              </a:rPr>
              <a:t>1</a:t>
            </a:r>
            <a:r>
              <a:rPr sz="2000" dirty="0">
                <a:solidFill>
                  <a:srgbClr val="980000"/>
                </a:solidFill>
              </a:rPr>
              <a:t>=1</a:t>
            </a:r>
            <a:r>
              <a:rPr sz="2000" dirty="0"/>
              <a:t>)</a:t>
            </a:r>
            <a:endParaRPr sz="2000"/>
          </a:p>
          <a:p>
            <a:pPr marL="432434" marR="55880" indent="-382270">
              <a:lnSpc>
                <a:spcPct val="115599"/>
              </a:lnSpc>
              <a:buChar char="○"/>
              <a:tabLst>
                <a:tab pos="432434" algn="l"/>
                <a:tab pos="433070" algn="l"/>
                <a:tab pos="1161415" algn="l"/>
                <a:tab pos="1791335" algn="l"/>
                <a:tab pos="2560320" algn="l"/>
                <a:tab pos="3232785" algn="l"/>
                <a:tab pos="3580129" algn="l"/>
              </a:tabLst>
            </a:pPr>
            <a:r>
              <a:rPr spc="-5" dirty="0"/>
              <a:t>Doe</a:t>
            </a:r>
            <a:r>
              <a:rPr dirty="0"/>
              <a:t>s	your	</a:t>
            </a:r>
            <a:r>
              <a:rPr spc="-5" dirty="0"/>
              <a:t>frien</a:t>
            </a:r>
            <a:r>
              <a:rPr dirty="0"/>
              <a:t>d	</a:t>
            </a:r>
            <a:r>
              <a:rPr spc="-5" dirty="0"/>
              <a:t>wan</a:t>
            </a:r>
            <a:r>
              <a:rPr dirty="0"/>
              <a:t>t	</a:t>
            </a:r>
            <a:r>
              <a:rPr spc="-5" dirty="0"/>
              <a:t>t</a:t>
            </a:r>
            <a:r>
              <a:rPr dirty="0"/>
              <a:t>o	</a:t>
            </a:r>
            <a:r>
              <a:rPr spc="-5" dirty="0"/>
              <a:t>go  with</a:t>
            </a:r>
            <a:r>
              <a:rPr spc="-10" dirty="0"/>
              <a:t> </a:t>
            </a:r>
            <a:r>
              <a:rPr dirty="0"/>
              <a:t>you?</a:t>
            </a:r>
            <a:r>
              <a:rPr spc="-10" dirty="0"/>
              <a:t> </a:t>
            </a:r>
            <a:r>
              <a:rPr dirty="0"/>
              <a:t>(</a:t>
            </a:r>
            <a:r>
              <a:rPr dirty="0">
                <a:solidFill>
                  <a:srgbClr val="980000"/>
                </a:solidFill>
              </a:rPr>
              <a:t>x</a:t>
            </a:r>
            <a:r>
              <a:rPr sz="1950" baseline="-32051" dirty="0">
                <a:solidFill>
                  <a:srgbClr val="980000"/>
                </a:solidFill>
              </a:rPr>
              <a:t>2</a:t>
            </a:r>
            <a:r>
              <a:rPr sz="2000" dirty="0">
                <a:solidFill>
                  <a:srgbClr val="980000"/>
                </a:solidFill>
              </a:rPr>
              <a:t>=0</a:t>
            </a:r>
            <a:r>
              <a:rPr sz="2000" dirty="0"/>
              <a:t>)</a:t>
            </a:r>
            <a:endParaRPr sz="2000"/>
          </a:p>
        </p:txBody>
      </p:sp>
      <p:sp>
        <p:nvSpPr>
          <p:cNvPr id="6" name="object 6"/>
          <p:cNvSpPr txBox="1"/>
          <p:nvPr/>
        </p:nvSpPr>
        <p:spPr>
          <a:xfrm>
            <a:off x="917167" y="3634690"/>
            <a:ext cx="1832610" cy="730250"/>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 pos="1134110" algn="l"/>
              </a:tabLst>
            </a:pPr>
            <a:r>
              <a:rPr sz="2000" spc="-5" dirty="0">
                <a:latin typeface="Arial MT"/>
                <a:cs typeface="Arial MT"/>
              </a:rPr>
              <a:t>Do	</a:t>
            </a:r>
            <a:r>
              <a:rPr sz="2000" dirty="0">
                <a:latin typeface="Arial MT"/>
                <a:cs typeface="Arial MT"/>
              </a:rPr>
              <a:t>you </a:t>
            </a:r>
            <a:r>
              <a:rPr sz="2000" spc="5" dirty="0">
                <a:latin typeface="Arial MT"/>
                <a:cs typeface="Arial MT"/>
              </a:rPr>
              <a:t> </a:t>
            </a:r>
            <a:r>
              <a:rPr sz="2000" spc="-5" dirty="0">
                <a:latin typeface="Arial MT"/>
                <a:cs typeface="Arial MT"/>
              </a:rPr>
              <a:t>assignments</a:t>
            </a:r>
            <a:endParaRPr sz="2000">
              <a:latin typeface="Arial MT"/>
              <a:cs typeface="Arial MT"/>
            </a:endParaRPr>
          </a:p>
        </p:txBody>
      </p:sp>
      <p:sp>
        <p:nvSpPr>
          <p:cNvPr id="7" name="object 7"/>
          <p:cNvSpPr txBox="1"/>
          <p:nvPr/>
        </p:nvSpPr>
        <p:spPr>
          <a:xfrm>
            <a:off x="2863753" y="3634690"/>
            <a:ext cx="1894839" cy="730250"/>
          </a:xfrm>
          <a:prstGeom prst="rect">
            <a:avLst/>
          </a:prstGeom>
        </p:spPr>
        <p:txBody>
          <a:bodyPr vert="horz" wrap="square" lIns="0" tIns="12700" rIns="0" bIns="0" rtlCol="0">
            <a:spAutoFit/>
          </a:bodyPr>
          <a:lstStyle/>
          <a:p>
            <a:pPr marL="189230" marR="5080" indent="-177165">
              <a:lnSpc>
                <a:spcPct val="115599"/>
              </a:lnSpc>
              <a:spcBef>
                <a:spcPts val="100"/>
              </a:spcBef>
              <a:tabLst>
                <a:tab pos="929005" algn="l"/>
                <a:tab pos="977900" algn="l"/>
                <a:tab pos="1527810" algn="l"/>
              </a:tabLst>
            </a:pPr>
            <a:r>
              <a:rPr sz="2000" spc="-5" dirty="0">
                <a:latin typeface="Arial MT"/>
                <a:cs typeface="Arial MT"/>
              </a:rPr>
              <a:t>hav</a:t>
            </a:r>
            <a:r>
              <a:rPr sz="2000" dirty="0">
                <a:latin typeface="Arial MT"/>
                <a:cs typeface="Arial MT"/>
              </a:rPr>
              <a:t>e		</a:t>
            </a:r>
            <a:r>
              <a:rPr sz="2000" spc="-5" dirty="0">
                <a:latin typeface="Arial MT"/>
                <a:cs typeface="Arial MT"/>
              </a:rPr>
              <a:t>pending  du</a:t>
            </a:r>
            <a:r>
              <a:rPr sz="2000" dirty="0">
                <a:latin typeface="Arial MT"/>
                <a:cs typeface="Arial MT"/>
              </a:rPr>
              <a:t>e	</a:t>
            </a:r>
            <a:r>
              <a:rPr sz="2000" spc="-5" dirty="0">
                <a:latin typeface="Arial MT"/>
                <a:cs typeface="Arial MT"/>
              </a:rPr>
              <a:t>o</a:t>
            </a:r>
            <a:r>
              <a:rPr sz="2000" dirty="0">
                <a:latin typeface="Arial MT"/>
                <a:cs typeface="Arial MT"/>
              </a:rPr>
              <a:t>n	</a:t>
            </a:r>
            <a:r>
              <a:rPr sz="2000" spc="-5" dirty="0">
                <a:latin typeface="Arial MT"/>
                <a:cs typeface="Arial MT"/>
              </a:rPr>
              <a:t>the</a:t>
            </a:r>
            <a:endParaRPr sz="2000">
              <a:latin typeface="Arial MT"/>
              <a:cs typeface="Arial MT"/>
            </a:endParaRPr>
          </a:p>
        </p:txBody>
      </p:sp>
      <p:grpSp>
        <p:nvGrpSpPr>
          <p:cNvPr id="8" name="object 8"/>
          <p:cNvGrpSpPr/>
          <p:nvPr/>
        </p:nvGrpSpPr>
        <p:grpSpPr>
          <a:xfrm>
            <a:off x="5281237" y="1580737"/>
            <a:ext cx="384175" cy="403225"/>
            <a:chOff x="5281237" y="1580737"/>
            <a:chExt cx="384175" cy="403225"/>
          </a:xfrm>
        </p:grpSpPr>
        <p:sp>
          <p:nvSpPr>
            <p:cNvPr id="9" name="object 9"/>
            <p:cNvSpPr/>
            <p:nvPr/>
          </p:nvSpPr>
          <p:spPr>
            <a:xfrm>
              <a:off x="5285999" y="1585500"/>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10" name="object 10"/>
            <p:cNvSpPr/>
            <p:nvPr/>
          </p:nvSpPr>
          <p:spPr>
            <a:xfrm>
              <a:off x="5285999" y="1585500"/>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1" name="object 11"/>
          <p:cNvSpPr txBox="1"/>
          <p:nvPr/>
        </p:nvSpPr>
        <p:spPr>
          <a:xfrm>
            <a:off x="5413854" y="155293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15" dirty="0">
                <a:latin typeface="Arial"/>
                <a:cs typeface="Arial"/>
              </a:rPr>
              <a:t>1</a:t>
            </a:r>
            <a:endParaRPr sz="900">
              <a:latin typeface="Arial"/>
              <a:cs typeface="Arial"/>
            </a:endParaRPr>
          </a:p>
        </p:txBody>
      </p:sp>
      <p:grpSp>
        <p:nvGrpSpPr>
          <p:cNvPr id="12" name="object 12"/>
          <p:cNvGrpSpPr/>
          <p:nvPr/>
        </p:nvGrpSpPr>
        <p:grpSpPr>
          <a:xfrm>
            <a:off x="5281237" y="3475487"/>
            <a:ext cx="384175" cy="403225"/>
            <a:chOff x="5281237" y="3475487"/>
            <a:chExt cx="384175" cy="403225"/>
          </a:xfrm>
        </p:grpSpPr>
        <p:sp>
          <p:nvSpPr>
            <p:cNvPr id="13" name="object 13"/>
            <p:cNvSpPr/>
            <p:nvPr/>
          </p:nvSpPr>
          <p:spPr>
            <a:xfrm>
              <a:off x="5285999" y="3480249"/>
              <a:ext cx="374650" cy="393700"/>
            </a:xfrm>
            <a:custGeom>
              <a:avLst/>
              <a:gdLst/>
              <a:ahLst/>
              <a:cxnLst/>
              <a:rect l="l" t="t" r="r" b="b"/>
              <a:pathLst>
                <a:path w="374650" h="393700">
                  <a:moveTo>
                    <a:pt x="187199" y="393599"/>
                  </a:moveTo>
                  <a:lnTo>
                    <a:pt x="144276" y="388402"/>
                  </a:lnTo>
                  <a:lnTo>
                    <a:pt x="104874" y="373596"/>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3"/>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close/>
                </a:path>
              </a:pathLst>
            </a:custGeom>
            <a:solidFill>
              <a:srgbClr val="4A86E7"/>
            </a:solidFill>
          </p:spPr>
          <p:txBody>
            <a:bodyPr wrap="square" lIns="0" tIns="0" rIns="0" bIns="0" rtlCol="0"/>
            <a:lstStyle/>
            <a:p>
              <a:endParaRPr/>
            </a:p>
          </p:txBody>
        </p:sp>
        <p:sp>
          <p:nvSpPr>
            <p:cNvPr id="14" name="object 14"/>
            <p:cNvSpPr/>
            <p:nvPr/>
          </p:nvSpPr>
          <p:spPr>
            <a:xfrm>
              <a:off x="5285999" y="34802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3"/>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lnTo>
                    <a:pt x="144276" y="388402"/>
                  </a:lnTo>
                  <a:lnTo>
                    <a:pt x="104874" y="373596"/>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5" name="object 15"/>
          <p:cNvSpPr txBox="1"/>
          <p:nvPr/>
        </p:nvSpPr>
        <p:spPr>
          <a:xfrm>
            <a:off x="5413854" y="34476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15" dirty="0">
                <a:latin typeface="Arial"/>
                <a:cs typeface="Arial"/>
              </a:rPr>
              <a:t>3</a:t>
            </a:r>
            <a:endParaRPr sz="900">
              <a:latin typeface="Arial"/>
              <a:cs typeface="Arial"/>
            </a:endParaRPr>
          </a:p>
        </p:txBody>
      </p:sp>
      <p:grpSp>
        <p:nvGrpSpPr>
          <p:cNvPr id="16" name="object 16"/>
          <p:cNvGrpSpPr/>
          <p:nvPr/>
        </p:nvGrpSpPr>
        <p:grpSpPr>
          <a:xfrm>
            <a:off x="5281237" y="2425787"/>
            <a:ext cx="384175" cy="403225"/>
            <a:chOff x="5281237" y="2425787"/>
            <a:chExt cx="384175" cy="403225"/>
          </a:xfrm>
        </p:grpSpPr>
        <p:sp>
          <p:nvSpPr>
            <p:cNvPr id="17" name="object 17"/>
            <p:cNvSpPr/>
            <p:nvPr/>
          </p:nvSpPr>
          <p:spPr>
            <a:xfrm>
              <a:off x="5285999" y="2430549"/>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18" name="object 18"/>
            <p:cNvSpPr/>
            <p:nvPr/>
          </p:nvSpPr>
          <p:spPr>
            <a:xfrm>
              <a:off x="5285999" y="24305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9" name="object 19"/>
          <p:cNvSpPr txBox="1"/>
          <p:nvPr/>
        </p:nvSpPr>
        <p:spPr>
          <a:xfrm>
            <a:off x="5413854" y="23979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15" dirty="0">
                <a:latin typeface="Arial"/>
                <a:cs typeface="Arial"/>
              </a:rPr>
              <a:t>2</a:t>
            </a:r>
            <a:endParaRPr sz="900">
              <a:latin typeface="Arial"/>
              <a:cs typeface="Arial"/>
            </a:endParaRPr>
          </a:p>
        </p:txBody>
      </p:sp>
      <p:grpSp>
        <p:nvGrpSpPr>
          <p:cNvPr id="20" name="object 20"/>
          <p:cNvGrpSpPr/>
          <p:nvPr/>
        </p:nvGrpSpPr>
        <p:grpSpPr>
          <a:xfrm>
            <a:off x="5650729" y="1772745"/>
            <a:ext cx="2940685" cy="1913889"/>
            <a:chOff x="5650729" y="1772745"/>
            <a:chExt cx="2940685" cy="1913889"/>
          </a:xfrm>
        </p:grpSpPr>
        <p:sp>
          <p:nvSpPr>
            <p:cNvPr id="21" name="object 21"/>
            <p:cNvSpPr/>
            <p:nvPr/>
          </p:nvSpPr>
          <p:spPr>
            <a:xfrm>
              <a:off x="6860599" y="2341000"/>
              <a:ext cx="549275" cy="572770"/>
            </a:xfrm>
            <a:custGeom>
              <a:avLst/>
              <a:gdLst/>
              <a:ahLst/>
              <a:cxnLst/>
              <a:rect l="l" t="t" r="r" b="b"/>
              <a:pathLst>
                <a:path w="549275" h="572769">
                  <a:moveTo>
                    <a:pt x="274349" y="572699"/>
                  </a:move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close/>
                </a:path>
              </a:pathLst>
            </a:custGeom>
            <a:solidFill>
              <a:srgbClr val="980000"/>
            </a:solidFill>
          </p:spPr>
          <p:txBody>
            <a:bodyPr wrap="square" lIns="0" tIns="0" rIns="0" bIns="0" rtlCol="0"/>
            <a:lstStyle/>
            <a:p>
              <a:endParaRPr/>
            </a:p>
          </p:txBody>
        </p:sp>
        <p:sp>
          <p:nvSpPr>
            <p:cNvPr id="22" name="object 22"/>
            <p:cNvSpPr/>
            <p:nvPr/>
          </p:nvSpPr>
          <p:spPr>
            <a:xfrm>
              <a:off x="6860599" y="2341000"/>
              <a:ext cx="549275" cy="572770"/>
            </a:xfrm>
            <a:custGeom>
              <a:avLst/>
              <a:gdLst/>
              <a:ahLst/>
              <a:cxnLst/>
              <a:rect l="l" t="t" r="r" b="b"/>
              <a:pathLst>
                <a:path w="549275" h="572769">
                  <a:moveTo>
                    <a:pt x="0" y="286349"/>
                  </a:move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close/>
                </a:path>
              </a:pathLst>
            </a:custGeom>
            <a:ln w="9524">
              <a:solidFill>
                <a:srgbClr val="595959"/>
              </a:solidFill>
            </a:ln>
          </p:spPr>
          <p:txBody>
            <a:bodyPr wrap="square" lIns="0" tIns="0" rIns="0" bIns="0" rtlCol="0"/>
            <a:lstStyle/>
            <a:p>
              <a:endParaRPr/>
            </a:p>
          </p:txBody>
        </p:sp>
        <p:sp>
          <p:nvSpPr>
            <p:cNvPr id="23" name="object 23"/>
            <p:cNvSpPr/>
            <p:nvPr/>
          </p:nvSpPr>
          <p:spPr>
            <a:xfrm>
              <a:off x="5660254" y="1782270"/>
              <a:ext cx="1178560" cy="591820"/>
            </a:xfrm>
            <a:custGeom>
              <a:avLst/>
              <a:gdLst/>
              <a:ahLst/>
              <a:cxnLst/>
              <a:rect l="l" t="t" r="r" b="b"/>
              <a:pathLst>
                <a:path w="1178559" h="591819">
                  <a:moveTo>
                    <a:pt x="0" y="0"/>
                  </a:moveTo>
                  <a:lnTo>
                    <a:pt x="1178539" y="591339"/>
                  </a:lnTo>
                </a:path>
              </a:pathLst>
            </a:custGeom>
            <a:ln w="19049">
              <a:solidFill>
                <a:srgbClr val="595959"/>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6815157" y="2335961"/>
              <a:ext cx="110431" cy="85944"/>
            </a:xfrm>
            <a:prstGeom prst="rect">
              <a:avLst/>
            </a:prstGeom>
          </p:spPr>
        </p:pic>
        <p:sp>
          <p:nvSpPr>
            <p:cNvPr id="25" name="object 25"/>
            <p:cNvSpPr/>
            <p:nvPr/>
          </p:nvSpPr>
          <p:spPr>
            <a:xfrm>
              <a:off x="5660299" y="26273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26" name="object 26"/>
            <p:cNvPicPr/>
            <p:nvPr/>
          </p:nvPicPr>
          <p:blipFill>
            <a:blip r:embed="rId3" cstate="print"/>
            <a:stretch>
              <a:fillRect/>
            </a:stretch>
          </p:blipFill>
          <p:spPr>
            <a:xfrm>
              <a:off x="6736774" y="2586359"/>
              <a:ext cx="105500" cy="81980"/>
            </a:xfrm>
            <a:prstGeom prst="rect">
              <a:avLst/>
            </a:prstGeom>
          </p:spPr>
        </p:pic>
        <p:sp>
          <p:nvSpPr>
            <p:cNvPr id="27" name="object 27"/>
            <p:cNvSpPr/>
            <p:nvPr/>
          </p:nvSpPr>
          <p:spPr>
            <a:xfrm>
              <a:off x="5660399" y="2892911"/>
              <a:ext cx="1185545" cy="784225"/>
            </a:xfrm>
            <a:custGeom>
              <a:avLst/>
              <a:gdLst/>
              <a:ahLst/>
              <a:cxnLst/>
              <a:rect l="l" t="t" r="r" b="b"/>
              <a:pathLst>
                <a:path w="1185545" h="784225">
                  <a:moveTo>
                    <a:pt x="0" y="784138"/>
                  </a:moveTo>
                  <a:lnTo>
                    <a:pt x="1185369" y="0"/>
                  </a:lnTo>
                </a:path>
              </a:pathLst>
            </a:custGeom>
            <a:ln w="19049">
              <a:solidFill>
                <a:srgbClr val="595959"/>
              </a:solidFill>
            </a:ln>
          </p:spPr>
          <p:txBody>
            <a:bodyPr wrap="square" lIns="0" tIns="0" rIns="0" bIns="0" rtlCol="0"/>
            <a:lstStyle/>
            <a:p>
              <a:endParaRPr/>
            </a:p>
          </p:txBody>
        </p:sp>
        <p:pic>
          <p:nvPicPr>
            <p:cNvPr id="28" name="object 28"/>
            <p:cNvPicPr/>
            <p:nvPr/>
          </p:nvPicPr>
          <p:blipFill>
            <a:blip r:embed="rId4" cstate="print"/>
            <a:stretch>
              <a:fillRect/>
            </a:stretch>
          </p:blipFill>
          <p:spPr>
            <a:xfrm>
              <a:off x="6818884" y="2835690"/>
              <a:ext cx="108512" cy="92989"/>
            </a:xfrm>
            <a:prstGeom prst="rect">
              <a:avLst/>
            </a:prstGeom>
          </p:spPr>
        </p:pic>
        <p:sp>
          <p:nvSpPr>
            <p:cNvPr id="29" name="object 29"/>
            <p:cNvSpPr/>
            <p:nvPr/>
          </p:nvSpPr>
          <p:spPr>
            <a:xfrm>
              <a:off x="7409299" y="26273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30" name="object 30"/>
            <p:cNvPicPr/>
            <p:nvPr/>
          </p:nvPicPr>
          <p:blipFill>
            <a:blip r:embed="rId3" cstate="print"/>
            <a:stretch>
              <a:fillRect/>
            </a:stretch>
          </p:blipFill>
          <p:spPr>
            <a:xfrm>
              <a:off x="8485774" y="2586359"/>
              <a:ext cx="105500" cy="81980"/>
            </a:xfrm>
            <a:prstGeom prst="rect">
              <a:avLst/>
            </a:prstGeom>
          </p:spPr>
        </p:pic>
      </p:grpSp>
      <p:sp>
        <p:nvSpPr>
          <p:cNvPr id="31" name="object 31"/>
          <p:cNvSpPr txBox="1"/>
          <p:nvPr/>
        </p:nvSpPr>
        <p:spPr>
          <a:xfrm>
            <a:off x="6212700" y="1756600"/>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5</a:t>
            </a:r>
            <a:endParaRPr sz="1400">
              <a:latin typeface="Arial"/>
              <a:cs typeface="Arial"/>
            </a:endParaRPr>
          </a:p>
        </p:txBody>
      </p:sp>
      <p:sp>
        <p:nvSpPr>
          <p:cNvPr id="36" name="object 36"/>
          <p:cNvSpPr txBox="1"/>
          <p:nvPr/>
        </p:nvSpPr>
        <p:spPr>
          <a:xfrm>
            <a:off x="1299125" y="4411225"/>
            <a:ext cx="1933575" cy="386715"/>
          </a:xfrm>
          <a:prstGeom prst="rect">
            <a:avLst/>
          </a:prstGeom>
        </p:spPr>
        <p:txBody>
          <a:bodyPr vert="horz" wrap="square" lIns="0" tIns="0" rIns="0" bIns="0" rtlCol="0">
            <a:spAutoFit/>
          </a:bodyPr>
          <a:lstStyle/>
          <a:p>
            <a:pPr marL="12700">
              <a:lnSpc>
                <a:spcPts val="2310"/>
              </a:lnSpc>
            </a:pPr>
            <a:r>
              <a:rPr sz="2000" spc="-5" dirty="0">
                <a:latin typeface="Arial MT"/>
                <a:cs typeface="Arial MT"/>
              </a:rPr>
              <a:t>weekend?</a:t>
            </a:r>
            <a:r>
              <a:rPr sz="2000" spc="-80" dirty="0">
                <a:latin typeface="Arial MT"/>
                <a:cs typeface="Arial MT"/>
              </a:rPr>
              <a:t> </a:t>
            </a:r>
            <a:r>
              <a:rPr sz="2000" dirty="0">
                <a:latin typeface="Arial MT"/>
                <a:cs typeface="Arial MT"/>
              </a:rPr>
              <a:t>(</a:t>
            </a:r>
            <a:r>
              <a:rPr sz="2000" dirty="0">
                <a:solidFill>
                  <a:srgbClr val="980000"/>
                </a:solidFill>
                <a:latin typeface="Arial MT"/>
                <a:cs typeface="Arial MT"/>
              </a:rPr>
              <a:t>x</a:t>
            </a:r>
            <a:r>
              <a:rPr sz="1950" baseline="-32051" dirty="0">
                <a:solidFill>
                  <a:srgbClr val="980000"/>
                </a:solidFill>
                <a:latin typeface="Arial MT"/>
                <a:cs typeface="Arial MT"/>
              </a:rPr>
              <a:t>3</a:t>
            </a:r>
            <a:r>
              <a:rPr sz="2000" dirty="0">
                <a:solidFill>
                  <a:srgbClr val="980000"/>
                </a:solidFill>
                <a:latin typeface="Arial MT"/>
                <a:cs typeface="Arial MT"/>
              </a:rPr>
              <a:t>=1</a:t>
            </a:r>
            <a:r>
              <a:rPr sz="2000" dirty="0">
                <a:latin typeface="Arial MT"/>
                <a:cs typeface="Arial MT"/>
              </a:rPr>
              <a:t>)</a:t>
            </a:r>
            <a:endParaRPr sz="2000">
              <a:latin typeface="Arial MT"/>
              <a:cs typeface="Arial MT"/>
            </a:endParaRPr>
          </a:p>
        </p:txBody>
      </p:sp>
      <p:sp>
        <p:nvSpPr>
          <p:cNvPr id="37" name="object 37"/>
          <p:cNvSpPr txBox="1">
            <a:spLocks noGrp="1"/>
          </p:cNvSpPr>
          <p:nvPr>
            <p:ph type="sldNum" sz="quarter" idx="7"/>
          </p:nvPr>
        </p:nvSpPr>
        <p:spPr>
          <a:prstGeom prst="rect">
            <a:avLst/>
          </a:prstGeom>
        </p:spPr>
        <p:txBody>
          <a:bodyPr vert="horz" wrap="square" lIns="0" tIns="635" rIns="0" bIns="0" rtlCol="0">
            <a:spAutoFit/>
          </a:bodyPr>
          <a:lstStyle/>
          <a:p>
            <a:pPr marL="46990">
              <a:lnSpc>
                <a:spcPct val="100000"/>
              </a:lnSpc>
              <a:spcBef>
                <a:spcPts val="5"/>
              </a:spcBef>
            </a:pPr>
            <a:fld id="{81D60167-4931-47E6-BA6A-407CBD079E47}" type="slidenum">
              <a:rPr dirty="0"/>
              <a:t>10</a:t>
            </a:fld>
            <a:endParaRPr dirty="0"/>
          </a:p>
        </p:txBody>
      </p:sp>
      <p:sp>
        <p:nvSpPr>
          <p:cNvPr id="32" name="object 32"/>
          <p:cNvSpPr txBox="1"/>
          <p:nvPr/>
        </p:nvSpPr>
        <p:spPr>
          <a:xfrm>
            <a:off x="5946400" y="2326175"/>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3</a:t>
            </a:r>
            <a:endParaRPr sz="1400">
              <a:latin typeface="Arial"/>
              <a:cs typeface="Arial"/>
            </a:endParaRPr>
          </a:p>
        </p:txBody>
      </p:sp>
      <p:sp>
        <p:nvSpPr>
          <p:cNvPr id="33" name="object 33"/>
          <p:cNvSpPr txBox="1"/>
          <p:nvPr/>
        </p:nvSpPr>
        <p:spPr>
          <a:xfrm>
            <a:off x="6212700" y="3454650"/>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2</a:t>
            </a:r>
            <a:endParaRPr sz="1400">
              <a:latin typeface="Arial"/>
              <a:cs typeface="Arial"/>
            </a:endParaRPr>
          </a:p>
        </p:txBody>
      </p:sp>
      <p:sp>
        <p:nvSpPr>
          <p:cNvPr id="34" name="object 34"/>
          <p:cNvSpPr txBox="1"/>
          <p:nvPr/>
        </p:nvSpPr>
        <p:spPr>
          <a:xfrm>
            <a:off x="7846075" y="2326175"/>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0</a:t>
            </a:r>
            <a:endParaRPr sz="1400">
              <a:latin typeface="Arial"/>
              <a:cs typeface="Arial"/>
            </a:endParaRPr>
          </a:p>
        </p:txBody>
      </p:sp>
      <p:sp>
        <p:nvSpPr>
          <p:cNvPr id="35" name="object 35"/>
          <p:cNvSpPr txBox="1"/>
          <p:nvPr/>
        </p:nvSpPr>
        <p:spPr>
          <a:xfrm>
            <a:off x="7201550" y="1465264"/>
            <a:ext cx="62484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Arial"/>
                <a:cs typeface="Arial"/>
              </a:rPr>
              <a:t>b=</a:t>
            </a:r>
            <a:r>
              <a:rPr sz="2000" b="1" spc="-85" dirty="0">
                <a:latin typeface="Arial"/>
                <a:cs typeface="Arial"/>
              </a:rPr>
              <a:t> </a:t>
            </a:r>
            <a:r>
              <a:rPr sz="2000" b="1" dirty="0">
                <a:latin typeface="Arial"/>
                <a:cs typeface="Arial"/>
              </a:rPr>
              <a:t>-8</a:t>
            </a:r>
            <a:endParaRPr sz="20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1B03-AE75-8C97-6699-07B03386E4C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6EEE243-E3CA-7789-BE2F-CF82E487486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2D8FD24-65F2-53C5-8444-5F266D033FAC}"/>
              </a:ext>
            </a:extLst>
          </p:cNvPr>
          <p:cNvPicPr>
            <a:picLocks noChangeAspect="1"/>
          </p:cNvPicPr>
          <p:nvPr/>
        </p:nvPicPr>
        <p:blipFill>
          <a:blip r:embed="rId2"/>
          <a:stretch>
            <a:fillRect/>
          </a:stretch>
        </p:blipFill>
        <p:spPr>
          <a:xfrm>
            <a:off x="1143000" y="0"/>
            <a:ext cx="5867400" cy="5143500"/>
          </a:xfrm>
          <a:prstGeom prst="rect">
            <a:avLst/>
          </a:prstGeom>
        </p:spPr>
      </p:pic>
    </p:spTree>
    <p:extLst>
      <p:ext uri="{BB962C8B-B14F-4D97-AF65-F5344CB8AC3E}">
        <p14:creationId xmlns:p14="http://schemas.microsoft.com/office/powerpoint/2010/main" val="635355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FADC-F215-5513-49E9-83999CF9558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DB4C6E4-AF29-3AF2-548B-BB8A83D5CF3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639EE66-7DE5-762B-3925-EC778BE3ADD7}"/>
              </a:ext>
            </a:extLst>
          </p:cNvPr>
          <p:cNvPicPr>
            <a:picLocks noChangeAspect="1"/>
          </p:cNvPicPr>
          <p:nvPr/>
        </p:nvPicPr>
        <p:blipFill>
          <a:blip r:embed="rId2"/>
          <a:stretch>
            <a:fillRect/>
          </a:stretch>
        </p:blipFill>
        <p:spPr>
          <a:xfrm>
            <a:off x="990600" y="395287"/>
            <a:ext cx="5538787" cy="4352925"/>
          </a:xfrm>
          <a:prstGeom prst="rect">
            <a:avLst/>
          </a:prstGeom>
        </p:spPr>
      </p:pic>
    </p:spTree>
    <p:extLst>
      <p:ext uri="{BB962C8B-B14F-4D97-AF65-F5344CB8AC3E}">
        <p14:creationId xmlns:p14="http://schemas.microsoft.com/office/powerpoint/2010/main" val="10104660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10FAA-13EF-035E-EF68-ECAA90EB55B8}"/>
              </a:ext>
            </a:extLst>
          </p:cNvPr>
          <p:cNvSpPr>
            <a:spLocks noGrp="1"/>
          </p:cNvSpPr>
          <p:nvPr>
            <p:ph type="title"/>
          </p:nvPr>
        </p:nvSpPr>
        <p:spPr>
          <a:xfrm>
            <a:off x="2219052" y="58801"/>
            <a:ext cx="4705894" cy="430887"/>
          </a:xfrm>
        </p:spPr>
        <p:txBody>
          <a:bodyPr/>
          <a:lstStyle/>
          <a:p>
            <a:r>
              <a:rPr lang="en-US" sz="2800" dirty="0"/>
              <a:t>Reinforcement Learning</a:t>
            </a:r>
            <a:endParaRPr lang="en-IN" dirty="0"/>
          </a:p>
        </p:txBody>
      </p:sp>
      <p:sp>
        <p:nvSpPr>
          <p:cNvPr id="3" name="Text Placeholder 2">
            <a:extLst>
              <a:ext uri="{FF2B5EF4-FFF2-40B4-BE49-F238E27FC236}">
                <a16:creationId xmlns:a16="http://schemas.microsoft.com/office/drawing/2014/main" id="{2B969FE0-E5C1-0A8D-F23E-FB66A76EA27A}"/>
              </a:ext>
            </a:extLst>
          </p:cNvPr>
          <p:cNvSpPr>
            <a:spLocks noGrp="1"/>
          </p:cNvSpPr>
          <p:nvPr>
            <p:ph type="body" idx="1"/>
          </p:nvPr>
        </p:nvSpPr>
        <p:spPr>
          <a:xfrm>
            <a:off x="533400" y="666750"/>
            <a:ext cx="7731533" cy="2893100"/>
          </a:xfrm>
        </p:spPr>
        <p:txBody>
          <a:bodyPr/>
          <a:lstStyle/>
          <a:p>
            <a:pPr algn="just" fontAlgn="base"/>
            <a:r>
              <a:rPr lang="en-US" sz="1400" b="1" dirty="0">
                <a:latin typeface="Arial"/>
                <a:ea typeface="+mj-ea"/>
                <a:cs typeface="Arial"/>
              </a:rPr>
              <a:t>Reinforcement learning is an area of Machine Learning. It is about taking suitable action to maximize reward in a particular situation. It is employed by various software and machines to find the best possible behavior or path it should take in a specific situation. Reinforcement learning differs from supervised learning in a way that in supervised learning the training data has the answer key with it so the model is trained with the correct answer itself whereas in reinforcement learning, there is no answer but the reinforcement agent decides what to do to perform the given task. In the absence of a training dataset, it is bound to learn from its experience. </a:t>
            </a:r>
          </a:p>
          <a:p>
            <a:pPr algn="just" fontAlgn="base"/>
            <a:r>
              <a:rPr lang="en-US" sz="1400" b="1" dirty="0">
                <a:latin typeface="Arial"/>
                <a:ea typeface="+mj-ea"/>
                <a:cs typeface="Arial"/>
              </a:rPr>
              <a:t>Reinforcement Learning (RL) is the science of decision making. It is about learning the optimal behavior in an environment to obtain maximum reward. In RL, the data is accumulated from machine learning systems that use a trial-and-error method. Data is not part of the input that we would find in supervised or unsupervised machine learning.</a:t>
            </a:r>
          </a:p>
          <a:p>
            <a:endParaRPr lang="en-IN" dirty="0"/>
          </a:p>
        </p:txBody>
      </p:sp>
    </p:spTree>
    <p:extLst>
      <p:ext uri="{BB962C8B-B14F-4D97-AF65-F5344CB8AC3E}">
        <p14:creationId xmlns:p14="http://schemas.microsoft.com/office/powerpoint/2010/main" val="14881701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0CDD-E118-B3D4-17DB-CA4AB1DCD7A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8C168CD-3E2C-6EED-EAB8-18248A5F29A3}"/>
              </a:ext>
            </a:extLst>
          </p:cNvPr>
          <p:cNvSpPr>
            <a:spLocks noGrp="1"/>
          </p:cNvSpPr>
          <p:nvPr>
            <p:ph type="body" idx="1"/>
          </p:nvPr>
        </p:nvSpPr>
        <p:spPr/>
        <p:txBody>
          <a:bodyPr/>
          <a:lstStyle/>
          <a:p>
            <a:endParaRPr lang="en-IN"/>
          </a:p>
        </p:txBody>
      </p:sp>
      <p:sp>
        <p:nvSpPr>
          <p:cNvPr id="5" name="TextBox 4">
            <a:extLst>
              <a:ext uri="{FF2B5EF4-FFF2-40B4-BE49-F238E27FC236}">
                <a16:creationId xmlns:a16="http://schemas.microsoft.com/office/drawing/2014/main" id="{2BAB0ACA-8430-6689-25AE-66198A88F0B6}"/>
              </a:ext>
            </a:extLst>
          </p:cNvPr>
          <p:cNvSpPr txBox="1"/>
          <p:nvPr/>
        </p:nvSpPr>
        <p:spPr>
          <a:xfrm>
            <a:off x="2286000" y="285627"/>
            <a:ext cx="4572000" cy="2893100"/>
          </a:xfrm>
          <a:prstGeom prst="rect">
            <a:avLst/>
          </a:prstGeom>
          <a:noFill/>
        </p:spPr>
        <p:txBody>
          <a:bodyPr wrap="square">
            <a:spAutoFit/>
          </a:bodyPr>
          <a:lstStyle/>
          <a:p>
            <a:pPr algn="just" fontAlgn="base"/>
            <a:r>
              <a:rPr lang="en-US" sz="1400" b="1" dirty="0">
                <a:latin typeface="Arial"/>
                <a:ea typeface="+mj-ea"/>
                <a:cs typeface="Arial"/>
              </a:rPr>
              <a:t>Reinforcement learning uses algorithms that learn from outcomes and decide which action to take next. After each action, the algorithm receives feedback that helps it determine whether the choice it made was correct, neutral or incorrect. It is a good technique to use for automated systems that have to make a lot of small decisions without human guidance.</a:t>
            </a:r>
          </a:p>
          <a:p>
            <a:pPr algn="just" fontAlgn="base"/>
            <a:r>
              <a:rPr lang="en-US" sz="1400" b="1" dirty="0">
                <a:latin typeface="Arial"/>
                <a:ea typeface="+mj-ea"/>
                <a:cs typeface="Arial"/>
              </a:rPr>
              <a:t>Reinforcement learning is an autonomous, self-teaching system that essentially learns by trial and error. It performs actions with the aim of maximizing rewards, or in other words, it is learning by doing in order to achieve the best outcomes.</a:t>
            </a:r>
          </a:p>
        </p:txBody>
      </p:sp>
    </p:spTree>
    <p:extLst>
      <p:ext uri="{BB962C8B-B14F-4D97-AF65-F5344CB8AC3E}">
        <p14:creationId xmlns:p14="http://schemas.microsoft.com/office/powerpoint/2010/main" val="4579665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3F662-1CF6-47C4-880A-853E80DFE48B}"/>
              </a:ext>
            </a:extLst>
          </p:cNvPr>
          <p:cNvSpPr>
            <a:spLocks noGrp="1"/>
          </p:cNvSpPr>
          <p:nvPr>
            <p:ph type="title"/>
          </p:nvPr>
        </p:nvSpPr>
        <p:spPr/>
        <p:txBody>
          <a:bodyPr/>
          <a:lstStyle/>
          <a:p>
            <a:endParaRPr lang="en-IN"/>
          </a:p>
        </p:txBody>
      </p:sp>
      <p:pic>
        <p:nvPicPr>
          <p:cNvPr id="1026" name="Picture 2">
            <a:extLst>
              <a:ext uri="{FF2B5EF4-FFF2-40B4-BE49-F238E27FC236}">
                <a16:creationId xmlns:a16="http://schemas.microsoft.com/office/drawing/2014/main" id="{7F55BAA3-221B-A26D-1647-C0D6BBD470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8208" y="1200150"/>
            <a:ext cx="1736725" cy="12013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7AA09E-5B32-E4C7-ADF1-BFE28E50FF0C}"/>
              </a:ext>
            </a:extLst>
          </p:cNvPr>
          <p:cNvSpPr txBox="1"/>
          <p:nvPr/>
        </p:nvSpPr>
        <p:spPr>
          <a:xfrm>
            <a:off x="152400" y="58801"/>
            <a:ext cx="6248400" cy="5478423"/>
          </a:xfrm>
          <a:prstGeom prst="rect">
            <a:avLst/>
          </a:prstGeom>
          <a:noFill/>
        </p:spPr>
        <p:txBody>
          <a:bodyPr wrap="square">
            <a:spAutoFit/>
          </a:bodyPr>
          <a:lstStyle/>
          <a:p>
            <a:pPr algn="just" fontAlgn="base"/>
            <a:r>
              <a:rPr lang="en-US" sz="1400" b="1" dirty="0">
                <a:latin typeface="Arial"/>
                <a:ea typeface="+mj-ea"/>
                <a:cs typeface="Arial"/>
              </a:rPr>
              <a:t>Example: </a:t>
            </a:r>
          </a:p>
          <a:p>
            <a:pPr algn="just" fontAlgn="base"/>
            <a:r>
              <a:rPr lang="en-US" sz="1400" b="1" dirty="0">
                <a:latin typeface="Arial"/>
                <a:ea typeface="+mj-ea"/>
                <a:cs typeface="Arial"/>
              </a:rPr>
              <a:t>The problem is as follows: We have an agent and a reward, with many hurdles in between. The agent is supposed to find the best possible path to reach the reward. The following problem explains the problem more easily.  </a:t>
            </a:r>
          </a:p>
          <a:p>
            <a:pPr algn="just" fontAlgn="base"/>
            <a:r>
              <a:rPr lang="en-US" sz="1400" b="1" dirty="0">
                <a:latin typeface="Arial"/>
                <a:ea typeface="+mj-ea"/>
                <a:cs typeface="Arial"/>
              </a:rPr>
              <a:t>The above image shows the robot, diamond, and fire. The goal of the robot is to get the reward that is the diamond and avoid the hurdles that are fired. The robot learns by trying all the possible paths and then choosing the path which gives him the reward with the least hurdles. Each right step will give the robot a reward and each wrong step will subtract the reward of the robot. The total reward will be calculated when it reaches the final reward that is the diamond. </a:t>
            </a:r>
            <a:br>
              <a:rPr lang="en-US" sz="1400" b="1" dirty="0">
                <a:latin typeface="Arial"/>
                <a:ea typeface="+mj-ea"/>
                <a:cs typeface="Arial"/>
              </a:rPr>
            </a:br>
            <a:r>
              <a:rPr lang="en-US" sz="1400" b="1" dirty="0">
                <a:latin typeface="Arial"/>
                <a:ea typeface="+mj-ea"/>
                <a:cs typeface="Arial"/>
              </a:rPr>
              <a:t>Main points in Reinforcement learning – </a:t>
            </a:r>
            <a:br>
              <a:rPr lang="en-US" sz="1400" b="1" dirty="0">
                <a:latin typeface="Arial"/>
                <a:ea typeface="+mj-ea"/>
                <a:cs typeface="Arial"/>
              </a:rPr>
            </a:br>
            <a:r>
              <a:rPr lang="en-US" sz="1400" b="1" dirty="0">
                <a:latin typeface="Arial"/>
                <a:ea typeface="+mj-ea"/>
                <a:cs typeface="Arial"/>
              </a:rPr>
              <a:t> </a:t>
            </a:r>
          </a:p>
          <a:p>
            <a:pPr algn="just" fontAlgn="base">
              <a:buFont typeface="Arial" panose="020B0604020202020204" pitchFamily="34" charset="0"/>
              <a:buChar char="•"/>
            </a:pPr>
            <a:r>
              <a:rPr lang="en-US" sz="1400" b="1" dirty="0">
                <a:latin typeface="Arial"/>
                <a:ea typeface="+mj-ea"/>
                <a:cs typeface="Arial"/>
              </a:rPr>
              <a:t>Input: The input should be an initial state from which the model will start</a:t>
            </a:r>
          </a:p>
          <a:p>
            <a:pPr algn="just" fontAlgn="base">
              <a:buFont typeface="Arial" panose="020B0604020202020204" pitchFamily="34" charset="0"/>
              <a:buChar char="•"/>
            </a:pPr>
            <a:r>
              <a:rPr lang="en-US" sz="1400" b="1" dirty="0">
                <a:latin typeface="Arial"/>
                <a:ea typeface="+mj-ea"/>
                <a:cs typeface="Arial"/>
              </a:rPr>
              <a:t>Output: There are many possible outputs as there are a variety of solutions to a particular problem</a:t>
            </a:r>
          </a:p>
          <a:p>
            <a:pPr algn="just" fontAlgn="base">
              <a:buFont typeface="Arial" panose="020B0604020202020204" pitchFamily="34" charset="0"/>
              <a:buChar char="•"/>
            </a:pPr>
            <a:r>
              <a:rPr lang="en-US" sz="1400" b="1" dirty="0">
                <a:latin typeface="Arial"/>
                <a:ea typeface="+mj-ea"/>
                <a:cs typeface="Arial"/>
              </a:rPr>
              <a:t>Training: The training is based upon the input, The model will return a state and the user will decide to reward or punish the model based on its output.</a:t>
            </a:r>
          </a:p>
          <a:p>
            <a:pPr algn="just" fontAlgn="base">
              <a:buFont typeface="Arial" panose="020B0604020202020204" pitchFamily="34" charset="0"/>
              <a:buChar char="•"/>
            </a:pPr>
            <a:r>
              <a:rPr lang="en-US" sz="1400" b="1" dirty="0">
                <a:latin typeface="Arial"/>
                <a:ea typeface="+mj-ea"/>
                <a:cs typeface="Arial"/>
              </a:rPr>
              <a:t>The model keeps continues to learn.</a:t>
            </a:r>
          </a:p>
          <a:p>
            <a:pPr algn="just" fontAlgn="base">
              <a:buFont typeface="Arial" panose="020B0604020202020204" pitchFamily="34" charset="0"/>
              <a:buChar char="•"/>
            </a:pPr>
            <a:r>
              <a:rPr lang="en-US" sz="1400" b="1" dirty="0">
                <a:latin typeface="Arial"/>
                <a:ea typeface="+mj-ea"/>
                <a:cs typeface="Arial"/>
              </a:rPr>
              <a:t>The best solution is decided based on the maximum reward.</a:t>
            </a:r>
          </a:p>
          <a:p>
            <a:pPr algn="just" fontAlgn="base"/>
            <a:br>
              <a:rPr lang="en-US" sz="1400" b="1" dirty="0">
                <a:latin typeface="Arial"/>
                <a:ea typeface="+mj-ea"/>
                <a:cs typeface="Arial"/>
              </a:rPr>
            </a:br>
            <a:endParaRPr lang="en-IN" sz="1400" b="1" dirty="0">
              <a:latin typeface="Arial"/>
              <a:ea typeface="+mj-ea"/>
              <a:cs typeface="Arial"/>
            </a:endParaRPr>
          </a:p>
        </p:txBody>
      </p:sp>
    </p:spTree>
    <p:extLst>
      <p:ext uri="{BB962C8B-B14F-4D97-AF65-F5344CB8AC3E}">
        <p14:creationId xmlns:p14="http://schemas.microsoft.com/office/powerpoint/2010/main" val="9766254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1402D2-D561-6668-699E-C22DCBFE8A9D}"/>
              </a:ext>
            </a:extLst>
          </p:cNvPr>
          <p:cNvSpPr txBox="1"/>
          <p:nvPr/>
        </p:nvSpPr>
        <p:spPr>
          <a:xfrm>
            <a:off x="1066800" y="590550"/>
            <a:ext cx="7239000" cy="3539430"/>
          </a:xfrm>
          <a:prstGeom prst="rect">
            <a:avLst/>
          </a:prstGeom>
          <a:noFill/>
        </p:spPr>
        <p:txBody>
          <a:bodyPr wrap="square">
            <a:spAutoFit/>
          </a:bodyPr>
          <a:lstStyle/>
          <a:p>
            <a:pPr algn="l" fontAlgn="base"/>
            <a:r>
              <a:rPr lang="en-US" sz="1400" b="1" dirty="0">
                <a:latin typeface="Arial"/>
                <a:ea typeface="+mj-ea"/>
                <a:cs typeface="Arial"/>
              </a:rPr>
              <a:t>Types of Reinforcement: </a:t>
            </a:r>
          </a:p>
          <a:p>
            <a:pPr algn="l" fontAlgn="base"/>
            <a:r>
              <a:rPr lang="en-US" sz="1400" b="1" dirty="0">
                <a:latin typeface="Arial"/>
                <a:ea typeface="+mj-ea"/>
                <a:cs typeface="Arial"/>
              </a:rPr>
              <a:t>There are two types of Reinforcement:  </a:t>
            </a:r>
          </a:p>
          <a:p>
            <a:pPr algn="l" fontAlgn="base">
              <a:buFont typeface="+mj-lt"/>
              <a:buAutoNum type="arabicPeriod"/>
            </a:pPr>
            <a:r>
              <a:rPr lang="en-US" sz="1400" b="1" dirty="0">
                <a:latin typeface="Arial"/>
                <a:ea typeface="+mj-ea"/>
                <a:cs typeface="Arial"/>
              </a:rPr>
              <a:t>Positive: Positive Reinforcement is defined as when an event, occurs due to a particular behavior, increases the strength and the frequency of the behavior. In other words, it has a positive effect on behavior. Advantages of reinforcement learning are: </a:t>
            </a:r>
          </a:p>
          <a:p>
            <a:pPr marL="742950" lvl="1" indent="-285750" algn="l" fontAlgn="base">
              <a:buFont typeface="+mj-lt"/>
              <a:buAutoNum type="arabicPeriod"/>
            </a:pPr>
            <a:r>
              <a:rPr lang="en-US" sz="1400" b="1" dirty="0">
                <a:latin typeface="Arial"/>
                <a:ea typeface="+mj-ea"/>
                <a:cs typeface="Arial"/>
              </a:rPr>
              <a:t>Maximizes Performance</a:t>
            </a:r>
          </a:p>
          <a:p>
            <a:pPr marL="742950" lvl="1" indent="-285750" algn="l" fontAlgn="base">
              <a:buFont typeface="+mj-lt"/>
              <a:buAutoNum type="arabicPeriod"/>
            </a:pPr>
            <a:r>
              <a:rPr lang="en-US" sz="1400" b="1" dirty="0">
                <a:latin typeface="Arial"/>
                <a:ea typeface="+mj-ea"/>
                <a:cs typeface="Arial"/>
              </a:rPr>
              <a:t>Sustain Change for a long period of time</a:t>
            </a:r>
          </a:p>
          <a:p>
            <a:pPr marL="742950" lvl="1" indent="-285750" algn="l" fontAlgn="base">
              <a:buFont typeface="+mj-lt"/>
              <a:buAutoNum type="arabicPeriod"/>
            </a:pPr>
            <a:r>
              <a:rPr lang="en-US" sz="1400" b="1" dirty="0">
                <a:latin typeface="Arial"/>
                <a:ea typeface="+mj-ea"/>
                <a:cs typeface="Arial"/>
              </a:rPr>
              <a:t>Too much Reinforcement can lead to an overload of states which can diminish the results</a:t>
            </a:r>
          </a:p>
          <a:p>
            <a:pPr algn="l" fontAlgn="base">
              <a:buFont typeface="+mj-lt"/>
              <a:buAutoNum type="arabicPeriod"/>
            </a:pPr>
            <a:r>
              <a:rPr lang="en-US" sz="1400" b="1" dirty="0">
                <a:latin typeface="Arial"/>
                <a:ea typeface="+mj-ea"/>
                <a:cs typeface="Arial"/>
              </a:rPr>
              <a:t>Negative: Negative Reinforcement is defined as strengthening of behavior because a negative condition is stopped or avoided. </a:t>
            </a:r>
            <a:br>
              <a:rPr lang="en-US" sz="1400" b="1" dirty="0">
                <a:latin typeface="Arial"/>
                <a:ea typeface="+mj-ea"/>
                <a:cs typeface="Arial"/>
              </a:rPr>
            </a:br>
            <a:r>
              <a:rPr lang="en-US" sz="1400" b="1" dirty="0">
                <a:latin typeface="Arial"/>
                <a:ea typeface="+mj-ea"/>
                <a:cs typeface="Arial"/>
              </a:rPr>
              <a:t>Advantages of reinforcement learning: </a:t>
            </a:r>
          </a:p>
          <a:p>
            <a:pPr marL="742950" lvl="1" indent="-285750" algn="l" fontAlgn="base">
              <a:buFont typeface="+mj-lt"/>
              <a:buAutoNum type="arabicPeriod"/>
            </a:pPr>
            <a:r>
              <a:rPr lang="en-US" sz="1400" b="1" dirty="0">
                <a:latin typeface="Arial"/>
                <a:ea typeface="+mj-ea"/>
                <a:cs typeface="Arial"/>
              </a:rPr>
              <a:t>Increases Behavior</a:t>
            </a:r>
          </a:p>
          <a:p>
            <a:pPr marL="742950" lvl="1" indent="-285750" algn="l" fontAlgn="base">
              <a:buFont typeface="+mj-lt"/>
              <a:buAutoNum type="arabicPeriod"/>
            </a:pPr>
            <a:r>
              <a:rPr lang="en-US" sz="1400" b="1" dirty="0">
                <a:latin typeface="Arial"/>
                <a:ea typeface="+mj-ea"/>
                <a:cs typeface="Arial"/>
              </a:rPr>
              <a:t>Provide defiance to a minimum standard of performance</a:t>
            </a:r>
          </a:p>
          <a:p>
            <a:pPr marL="742950" lvl="1" indent="-285750" algn="l" fontAlgn="base">
              <a:buFont typeface="+mj-lt"/>
              <a:buAutoNum type="arabicPeriod"/>
            </a:pPr>
            <a:r>
              <a:rPr lang="en-US" sz="1400" b="1" dirty="0">
                <a:latin typeface="Arial"/>
                <a:ea typeface="+mj-ea"/>
                <a:cs typeface="Arial"/>
              </a:rPr>
              <a:t>It Only provides enough to meet up the minimum behavior</a:t>
            </a:r>
          </a:p>
        </p:txBody>
      </p:sp>
    </p:spTree>
    <p:extLst>
      <p:ext uri="{BB962C8B-B14F-4D97-AF65-F5344CB8AC3E}">
        <p14:creationId xmlns:p14="http://schemas.microsoft.com/office/powerpoint/2010/main" val="7709240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BBD9-2016-EAA0-91D7-A041D9B48BA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4031EE9-F1FA-C75F-5E12-B99932CD0A4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9CD77DB-80D1-AD01-1E3D-B555D082F7EC}"/>
              </a:ext>
            </a:extLst>
          </p:cNvPr>
          <p:cNvPicPr>
            <a:picLocks noChangeAspect="1"/>
          </p:cNvPicPr>
          <p:nvPr/>
        </p:nvPicPr>
        <p:blipFill>
          <a:blip r:embed="rId2"/>
          <a:stretch>
            <a:fillRect/>
          </a:stretch>
        </p:blipFill>
        <p:spPr>
          <a:xfrm>
            <a:off x="0" y="230592"/>
            <a:ext cx="9144000" cy="4682316"/>
          </a:xfrm>
          <a:prstGeom prst="rect">
            <a:avLst/>
          </a:prstGeom>
        </p:spPr>
      </p:pic>
    </p:spTree>
    <p:extLst>
      <p:ext uri="{BB962C8B-B14F-4D97-AF65-F5344CB8AC3E}">
        <p14:creationId xmlns:p14="http://schemas.microsoft.com/office/powerpoint/2010/main" val="26557066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036EA7C-EC3A-9C1A-C43A-CE32C9979F8F}"/>
              </a:ext>
            </a:extLst>
          </p:cNvPr>
          <p:cNvSpPr txBox="1"/>
          <p:nvPr/>
        </p:nvSpPr>
        <p:spPr>
          <a:xfrm>
            <a:off x="879066" y="284861"/>
            <a:ext cx="7960133" cy="3816429"/>
          </a:xfrm>
          <a:prstGeom prst="rect">
            <a:avLst/>
          </a:prstGeom>
          <a:noFill/>
        </p:spPr>
        <p:txBody>
          <a:bodyPr wrap="square">
            <a:spAutoFit/>
          </a:bodyPr>
          <a:lstStyle/>
          <a:p>
            <a:pPr algn="l" fontAlgn="base"/>
            <a:r>
              <a:rPr lang="en-US" sz="1400" b="1" dirty="0">
                <a:latin typeface="Arial"/>
                <a:ea typeface="+mj-ea"/>
                <a:cs typeface="Arial"/>
              </a:rPr>
              <a:t>Elements of Reinforcement Learning</a:t>
            </a:r>
          </a:p>
          <a:p>
            <a:pPr algn="l" fontAlgn="base"/>
            <a:r>
              <a:rPr lang="en-US" sz="1400" b="1" dirty="0">
                <a:latin typeface="Arial"/>
                <a:ea typeface="+mj-ea"/>
                <a:cs typeface="Arial"/>
              </a:rPr>
              <a:t>  Reinforcement learning elements are as follows:</a:t>
            </a:r>
          </a:p>
          <a:p>
            <a:pPr algn="l" fontAlgn="base">
              <a:buFont typeface="+mj-lt"/>
              <a:buAutoNum type="arabicPeriod"/>
            </a:pPr>
            <a:r>
              <a:rPr lang="en-US" sz="1400" b="1" dirty="0">
                <a:latin typeface="Arial"/>
                <a:ea typeface="+mj-ea"/>
                <a:cs typeface="Arial"/>
              </a:rPr>
              <a:t>Policy</a:t>
            </a:r>
          </a:p>
          <a:p>
            <a:pPr algn="l" fontAlgn="base">
              <a:buFont typeface="+mj-lt"/>
              <a:buAutoNum type="arabicPeriod"/>
            </a:pPr>
            <a:r>
              <a:rPr lang="en-US" sz="1400" b="1" dirty="0">
                <a:latin typeface="Arial"/>
                <a:ea typeface="+mj-ea"/>
                <a:cs typeface="Arial"/>
              </a:rPr>
              <a:t>Reward function</a:t>
            </a:r>
          </a:p>
          <a:p>
            <a:pPr algn="l" fontAlgn="base">
              <a:buFont typeface="+mj-lt"/>
              <a:buAutoNum type="arabicPeriod"/>
            </a:pPr>
            <a:r>
              <a:rPr lang="en-US" sz="1400" b="1" dirty="0">
                <a:latin typeface="Arial"/>
                <a:ea typeface="+mj-ea"/>
                <a:cs typeface="Arial"/>
              </a:rPr>
              <a:t>Value function</a:t>
            </a:r>
          </a:p>
          <a:p>
            <a:pPr algn="l" fontAlgn="base">
              <a:buFont typeface="+mj-lt"/>
              <a:buAutoNum type="arabicPeriod"/>
            </a:pPr>
            <a:r>
              <a:rPr lang="en-US" sz="1400" b="1" dirty="0">
                <a:latin typeface="Arial"/>
                <a:ea typeface="+mj-ea"/>
                <a:cs typeface="Arial"/>
              </a:rPr>
              <a:t>Model of the environment</a:t>
            </a:r>
          </a:p>
          <a:p>
            <a:pPr algn="l" fontAlgn="base">
              <a:buFont typeface="+mj-lt"/>
              <a:buAutoNum type="arabicPeriod"/>
            </a:pPr>
            <a:endParaRPr lang="en-US" sz="1400" b="1" dirty="0">
              <a:latin typeface="Arial"/>
              <a:ea typeface="+mj-ea"/>
              <a:cs typeface="Arial"/>
            </a:endParaRPr>
          </a:p>
          <a:p>
            <a:pPr algn="l" fontAlgn="base"/>
            <a:r>
              <a:rPr lang="en-US" sz="1400" b="1" dirty="0">
                <a:latin typeface="Arial"/>
                <a:ea typeface="+mj-ea"/>
                <a:cs typeface="Arial"/>
              </a:rPr>
              <a:t>Policy: Policy defines the learning agent behavior for given time period. It is a mapping from perceived states of the environment to actions to be taken when in those states.</a:t>
            </a:r>
          </a:p>
          <a:p>
            <a:pPr algn="l" fontAlgn="base"/>
            <a:r>
              <a:rPr lang="en-US" sz="1400" b="1" dirty="0">
                <a:latin typeface="Arial"/>
                <a:ea typeface="+mj-ea"/>
                <a:cs typeface="Arial"/>
              </a:rPr>
              <a:t>Reward function: Reward function is used to define a goal in a reinforcement learning </a:t>
            </a:r>
            <a:r>
              <a:rPr lang="en-US" sz="1400" b="1" dirty="0" err="1">
                <a:latin typeface="Arial"/>
                <a:ea typeface="+mj-ea"/>
                <a:cs typeface="Arial"/>
              </a:rPr>
              <a:t>problem.A</a:t>
            </a:r>
            <a:r>
              <a:rPr lang="en-US" sz="1400" b="1" dirty="0">
                <a:latin typeface="Arial"/>
                <a:ea typeface="+mj-ea"/>
                <a:cs typeface="Arial"/>
              </a:rPr>
              <a:t> reward function is a function that provides a numerical score based on the state of the environment</a:t>
            </a:r>
          </a:p>
          <a:p>
            <a:pPr algn="l" fontAlgn="base"/>
            <a:r>
              <a:rPr lang="en-US" sz="1400" b="1" dirty="0">
                <a:latin typeface="Arial"/>
                <a:ea typeface="+mj-ea"/>
                <a:cs typeface="Arial"/>
              </a:rPr>
              <a:t>Value function: Value functions specify what is good in the long run. The value of a state is the total amount of reward an agent can expect to accumulate over the future, starting from that state.</a:t>
            </a:r>
          </a:p>
          <a:p>
            <a:pPr algn="l" fontAlgn="base"/>
            <a:r>
              <a:rPr lang="en-US" sz="1400" b="1" dirty="0">
                <a:latin typeface="Arial"/>
                <a:ea typeface="+mj-ea"/>
                <a:cs typeface="Arial"/>
              </a:rPr>
              <a:t>Model of the environment: Models are used for planning.</a:t>
            </a:r>
          </a:p>
          <a:p>
            <a:pPr algn="l" fontAlgn="base">
              <a:buFont typeface="+mj-lt"/>
              <a:buAutoNum type="arabicPeriod"/>
            </a:pPr>
            <a:endParaRPr lang="en-US" b="0" i="0" dirty="0">
              <a:solidFill>
                <a:srgbClr val="FFFFFF"/>
              </a:solidFill>
              <a:effectLst/>
              <a:highlight>
                <a:srgbClr val="131417"/>
              </a:highlight>
              <a:latin typeface="Nunito" pitchFamily="2" charset="0"/>
            </a:endParaRPr>
          </a:p>
        </p:txBody>
      </p:sp>
    </p:spTree>
    <p:extLst>
      <p:ext uri="{BB962C8B-B14F-4D97-AF65-F5344CB8AC3E}">
        <p14:creationId xmlns:p14="http://schemas.microsoft.com/office/powerpoint/2010/main" val="6487227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E0F0D5-9E08-C228-4D1D-191302B66650}"/>
              </a:ext>
            </a:extLst>
          </p:cNvPr>
          <p:cNvSpPr txBox="1"/>
          <p:nvPr/>
        </p:nvSpPr>
        <p:spPr>
          <a:xfrm>
            <a:off x="685800" y="725090"/>
            <a:ext cx="7010400" cy="3108543"/>
          </a:xfrm>
          <a:prstGeom prst="rect">
            <a:avLst/>
          </a:prstGeom>
          <a:noFill/>
        </p:spPr>
        <p:txBody>
          <a:bodyPr wrap="square">
            <a:spAutoFit/>
          </a:bodyPr>
          <a:lstStyle/>
          <a:p>
            <a:r>
              <a:rPr lang="en-US" sz="1400" b="1" dirty="0">
                <a:latin typeface="Arial"/>
                <a:ea typeface="+mj-ea"/>
                <a:cs typeface="Arial"/>
              </a:rPr>
              <a:t>Credit assignment problem: Reinforcement learning algorithms learn to generate an internal value for the intermediate states as to how good they are in leading to the goal. The learning decision maker is called the agent. The agent interacts with the environment that includes everything outside the agent. </a:t>
            </a:r>
          </a:p>
          <a:p>
            <a:r>
              <a:rPr lang="en-US" sz="1400" b="1" dirty="0">
                <a:latin typeface="Arial"/>
                <a:ea typeface="+mj-ea"/>
                <a:cs typeface="Arial"/>
              </a:rPr>
              <a:t>The agent has sensors to decide on its state in the environment and takes action that modifies its state.</a:t>
            </a:r>
          </a:p>
          <a:p>
            <a:endParaRPr lang="en-US" sz="1400" b="1" dirty="0">
              <a:latin typeface="Arial"/>
              <a:ea typeface="+mj-ea"/>
              <a:cs typeface="Arial"/>
            </a:endParaRPr>
          </a:p>
          <a:p>
            <a:endParaRPr lang="en-US" sz="1400" b="1" dirty="0">
              <a:latin typeface="Arial"/>
              <a:ea typeface="+mj-ea"/>
              <a:cs typeface="Arial"/>
            </a:endParaRPr>
          </a:p>
          <a:p>
            <a:endParaRPr lang="en-US" sz="1400" b="1" dirty="0">
              <a:latin typeface="Arial"/>
              <a:ea typeface="+mj-ea"/>
              <a:cs typeface="Arial"/>
            </a:endParaRPr>
          </a:p>
          <a:p>
            <a:r>
              <a:rPr lang="en-US" sz="1400" b="1" dirty="0">
                <a:latin typeface="Arial"/>
                <a:ea typeface="+mj-ea"/>
                <a:cs typeface="Arial"/>
              </a:rPr>
              <a:t> The reinforcement learning problem model is an agent continuously interacting with an environment. The agent and the environment interact in a sequence of time steps. At each time step t, the agent receives the state of the environment and a scalar numerical reward for the previous action, and then the agent then selects an action.</a:t>
            </a:r>
            <a:endParaRPr lang="en-IN" sz="1400" b="1" dirty="0">
              <a:latin typeface="Arial"/>
              <a:ea typeface="+mj-ea"/>
              <a:cs typeface="Arial"/>
            </a:endParaRPr>
          </a:p>
        </p:txBody>
      </p:sp>
    </p:spTree>
    <p:extLst>
      <p:ext uri="{BB962C8B-B14F-4D97-AF65-F5344CB8AC3E}">
        <p14:creationId xmlns:p14="http://schemas.microsoft.com/office/powerpoint/2010/main" val="47533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9930" y="503825"/>
            <a:ext cx="5594985" cy="452120"/>
          </a:xfrm>
          <a:prstGeom prst="rect">
            <a:avLst/>
          </a:prstGeom>
        </p:spPr>
        <p:txBody>
          <a:bodyPr vert="horz" wrap="square" lIns="0" tIns="12700" rIns="0" bIns="0" rtlCol="0">
            <a:spAutoFit/>
          </a:bodyPr>
          <a:lstStyle/>
          <a:p>
            <a:pPr marL="12700">
              <a:lnSpc>
                <a:spcPct val="100000"/>
              </a:lnSpc>
              <a:spcBef>
                <a:spcPts val="100"/>
              </a:spcBef>
            </a:pPr>
            <a:r>
              <a:rPr dirty="0"/>
              <a:t>A</a:t>
            </a:r>
            <a:r>
              <a:rPr spc="-130" dirty="0"/>
              <a:t> </a:t>
            </a:r>
            <a:r>
              <a:rPr spc="-5" dirty="0"/>
              <a:t>simple</a:t>
            </a:r>
            <a:r>
              <a:rPr spc="-25" dirty="0"/>
              <a:t> </a:t>
            </a:r>
            <a:r>
              <a:rPr spc="-5" dirty="0"/>
              <a:t>decision</a:t>
            </a:r>
            <a:r>
              <a:rPr spc="-30" dirty="0"/>
              <a:t> </a:t>
            </a:r>
            <a:r>
              <a:rPr spc="-5" dirty="0"/>
              <a:t>via</a:t>
            </a:r>
            <a:r>
              <a:rPr spc="-30" dirty="0"/>
              <a:t> </a:t>
            </a:r>
            <a:r>
              <a:rPr spc="-5" dirty="0"/>
              <a:t>Perceptron</a:t>
            </a:r>
          </a:p>
        </p:txBody>
      </p:sp>
      <p:sp>
        <p:nvSpPr>
          <p:cNvPr id="3" name="object 3"/>
          <p:cNvSpPr txBox="1"/>
          <p:nvPr/>
        </p:nvSpPr>
        <p:spPr>
          <a:xfrm>
            <a:off x="459967" y="1215340"/>
            <a:ext cx="4295140" cy="330200"/>
          </a:xfrm>
          <a:prstGeom prst="rect">
            <a:avLst/>
          </a:prstGeom>
        </p:spPr>
        <p:txBody>
          <a:bodyPr vert="horz" wrap="square" lIns="0" tIns="12700" rIns="0" bIns="0" rtlCol="0">
            <a:spAutoFit/>
          </a:bodyPr>
          <a:lstStyle/>
          <a:p>
            <a:pPr marL="394335" indent="-382270">
              <a:lnSpc>
                <a:spcPct val="100000"/>
              </a:lnSpc>
              <a:spcBef>
                <a:spcPts val="100"/>
              </a:spcBef>
              <a:buClr>
                <a:srgbClr val="000000"/>
              </a:buClr>
              <a:buChar char="●"/>
              <a:tabLst>
                <a:tab pos="394335" algn="l"/>
                <a:tab pos="394970" algn="l"/>
              </a:tabLst>
            </a:pPr>
            <a:r>
              <a:rPr sz="2000" i="1" spc="-5" dirty="0">
                <a:solidFill>
                  <a:srgbClr val="0000FF"/>
                </a:solidFill>
                <a:latin typeface="Arial"/>
                <a:cs typeface="Arial"/>
              </a:rPr>
              <a:t>Whether</a:t>
            </a:r>
            <a:r>
              <a:rPr sz="2000" i="1" spc="390" dirty="0">
                <a:solidFill>
                  <a:srgbClr val="0000FF"/>
                </a:solidFill>
                <a:latin typeface="Arial"/>
                <a:cs typeface="Arial"/>
              </a:rPr>
              <a:t> </a:t>
            </a:r>
            <a:r>
              <a:rPr sz="2000" i="1" dirty="0">
                <a:solidFill>
                  <a:srgbClr val="0000FF"/>
                </a:solidFill>
                <a:latin typeface="Arial"/>
                <a:cs typeface="Arial"/>
              </a:rPr>
              <a:t>should</a:t>
            </a:r>
            <a:r>
              <a:rPr sz="2000" i="1" spc="395" dirty="0">
                <a:solidFill>
                  <a:srgbClr val="0000FF"/>
                </a:solidFill>
                <a:latin typeface="Arial"/>
                <a:cs typeface="Arial"/>
              </a:rPr>
              <a:t> </a:t>
            </a:r>
            <a:r>
              <a:rPr sz="2000" i="1" dirty="0">
                <a:solidFill>
                  <a:srgbClr val="0000FF"/>
                </a:solidFill>
                <a:latin typeface="Arial"/>
                <a:cs typeface="Arial"/>
              </a:rPr>
              <a:t>you</a:t>
            </a:r>
            <a:r>
              <a:rPr sz="2000" i="1" spc="395" dirty="0">
                <a:solidFill>
                  <a:srgbClr val="0000FF"/>
                </a:solidFill>
                <a:latin typeface="Arial"/>
                <a:cs typeface="Arial"/>
              </a:rPr>
              <a:t> </a:t>
            </a:r>
            <a:r>
              <a:rPr sz="2000" i="1" spc="-5" dirty="0">
                <a:solidFill>
                  <a:srgbClr val="0000FF"/>
                </a:solidFill>
                <a:latin typeface="Arial"/>
                <a:cs typeface="Arial"/>
              </a:rPr>
              <a:t>go</a:t>
            </a:r>
            <a:r>
              <a:rPr sz="2000" i="1" spc="395" dirty="0">
                <a:solidFill>
                  <a:srgbClr val="0000FF"/>
                </a:solidFill>
                <a:latin typeface="Arial"/>
                <a:cs typeface="Arial"/>
              </a:rPr>
              <a:t> </a:t>
            </a:r>
            <a:r>
              <a:rPr sz="2000" i="1" spc="-5" dirty="0">
                <a:solidFill>
                  <a:srgbClr val="0000FF"/>
                </a:solidFill>
                <a:latin typeface="Arial"/>
                <a:cs typeface="Arial"/>
              </a:rPr>
              <a:t>to</a:t>
            </a:r>
            <a:r>
              <a:rPr sz="2000" i="1" spc="395" dirty="0">
                <a:solidFill>
                  <a:srgbClr val="0000FF"/>
                </a:solidFill>
                <a:latin typeface="Arial"/>
                <a:cs typeface="Arial"/>
              </a:rPr>
              <a:t> </a:t>
            </a:r>
            <a:r>
              <a:rPr sz="2000" i="1" spc="-5" dirty="0">
                <a:solidFill>
                  <a:srgbClr val="0000FF"/>
                </a:solidFill>
                <a:latin typeface="Arial"/>
                <a:cs typeface="Arial"/>
              </a:rPr>
              <a:t>watch</a:t>
            </a:r>
            <a:endParaRPr sz="2000">
              <a:latin typeface="Arial"/>
              <a:cs typeface="Arial"/>
            </a:endParaRPr>
          </a:p>
        </p:txBody>
      </p:sp>
      <p:sp>
        <p:nvSpPr>
          <p:cNvPr id="4" name="object 4"/>
          <p:cNvSpPr txBox="1"/>
          <p:nvPr/>
        </p:nvSpPr>
        <p:spPr>
          <a:xfrm>
            <a:off x="459967" y="1520140"/>
            <a:ext cx="3440429" cy="730250"/>
          </a:xfrm>
          <a:prstGeom prst="rect">
            <a:avLst/>
          </a:prstGeom>
        </p:spPr>
        <p:txBody>
          <a:bodyPr vert="horz" wrap="square" lIns="0" tIns="60325" rIns="0" bIns="0" rtlCol="0">
            <a:spAutoFit/>
          </a:bodyPr>
          <a:lstStyle/>
          <a:p>
            <a:pPr marL="394335">
              <a:lnSpc>
                <a:spcPct val="100000"/>
              </a:lnSpc>
              <a:spcBef>
                <a:spcPts val="475"/>
              </a:spcBef>
            </a:pPr>
            <a:r>
              <a:rPr sz="2000" i="1" dirty="0">
                <a:solidFill>
                  <a:srgbClr val="0000FF"/>
                </a:solidFill>
                <a:latin typeface="Arial"/>
                <a:cs typeface="Arial"/>
              </a:rPr>
              <a:t>movie</a:t>
            </a:r>
            <a:r>
              <a:rPr sz="2000" i="1" spc="-35" dirty="0">
                <a:solidFill>
                  <a:srgbClr val="0000FF"/>
                </a:solidFill>
                <a:latin typeface="Arial"/>
                <a:cs typeface="Arial"/>
              </a:rPr>
              <a:t> </a:t>
            </a:r>
            <a:r>
              <a:rPr sz="2000" i="1" spc="-5" dirty="0">
                <a:solidFill>
                  <a:srgbClr val="0000FF"/>
                </a:solidFill>
                <a:latin typeface="Arial"/>
                <a:cs typeface="Arial"/>
              </a:rPr>
              <a:t>this</a:t>
            </a:r>
            <a:r>
              <a:rPr sz="2000" i="1" spc="-35" dirty="0">
                <a:solidFill>
                  <a:srgbClr val="0000FF"/>
                </a:solidFill>
                <a:latin typeface="Arial"/>
                <a:cs typeface="Arial"/>
              </a:rPr>
              <a:t> </a:t>
            </a:r>
            <a:r>
              <a:rPr sz="2000" i="1" spc="-5" dirty="0">
                <a:solidFill>
                  <a:srgbClr val="0000FF"/>
                </a:solidFill>
                <a:latin typeface="Arial"/>
                <a:cs typeface="Arial"/>
              </a:rPr>
              <a:t>weekend?</a:t>
            </a:r>
            <a:endParaRPr sz="2000">
              <a:latin typeface="Arial"/>
              <a:cs typeface="Arial"/>
            </a:endParaRPr>
          </a:p>
          <a:p>
            <a:pPr marL="394335" indent="-382270">
              <a:lnSpc>
                <a:spcPct val="100000"/>
              </a:lnSpc>
              <a:spcBef>
                <a:spcPts val="375"/>
              </a:spcBef>
              <a:buChar char="●"/>
              <a:tabLst>
                <a:tab pos="394335" algn="l"/>
                <a:tab pos="394970" algn="l"/>
              </a:tabLst>
            </a:pPr>
            <a:r>
              <a:rPr sz="2000" spc="-5" dirty="0">
                <a:latin typeface="Arial MT"/>
                <a:cs typeface="Arial MT"/>
              </a:rPr>
              <a:t>The</a:t>
            </a:r>
            <a:r>
              <a:rPr sz="2000" spc="-35" dirty="0">
                <a:latin typeface="Arial MT"/>
                <a:cs typeface="Arial MT"/>
              </a:rPr>
              <a:t> </a:t>
            </a:r>
            <a:r>
              <a:rPr sz="2000" spc="-5" dirty="0">
                <a:latin typeface="Arial MT"/>
                <a:cs typeface="Arial MT"/>
              </a:rPr>
              <a:t>decision</a:t>
            </a:r>
            <a:r>
              <a:rPr sz="2000" spc="-30" dirty="0">
                <a:latin typeface="Arial MT"/>
                <a:cs typeface="Arial MT"/>
              </a:rPr>
              <a:t> </a:t>
            </a:r>
            <a:r>
              <a:rPr sz="2000" dirty="0">
                <a:latin typeface="Arial MT"/>
                <a:cs typeface="Arial MT"/>
              </a:rPr>
              <a:t>variables</a:t>
            </a:r>
            <a:r>
              <a:rPr sz="2000" spc="-35" dirty="0">
                <a:latin typeface="Arial MT"/>
                <a:cs typeface="Arial MT"/>
              </a:rPr>
              <a:t> </a:t>
            </a:r>
            <a:r>
              <a:rPr sz="2000" spc="-5" dirty="0">
                <a:latin typeface="Arial MT"/>
                <a:cs typeface="Arial MT"/>
              </a:rPr>
              <a:t>are:</a:t>
            </a:r>
            <a:endParaRPr sz="2000">
              <a:latin typeface="Arial MT"/>
              <a:cs typeface="Arial MT"/>
            </a:endParaRPr>
          </a:p>
        </p:txBody>
      </p:sp>
      <p:sp>
        <p:nvSpPr>
          <p:cNvPr id="5" name="object 5"/>
          <p:cNvSpPr txBox="1">
            <a:spLocks noGrp="1"/>
          </p:cNvSpPr>
          <p:nvPr>
            <p:ph type="body" idx="1"/>
          </p:nvPr>
        </p:nvSpPr>
        <p:spPr>
          <a:prstGeom prst="rect">
            <a:avLst/>
          </a:prstGeom>
        </p:spPr>
        <p:txBody>
          <a:bodyPr vert="horz" wrap="square" lIns="0" tIns="12700" rIns="0" bIns="0" rtlCol="0">
            <a:spAutoFit/>
          </a:bodyPr>
          <a:lstStyle/>
          <a:p>
            <a:pPr marL="432434" marR="57150" indent="-382270">
              <a:lnSpc>
                <a:spcPct val="115599"/>
              </a:lnSpc>
              <a:spcBef>
                <a:spcPts val="100"/>
              </a:spcBef>
              <a:buChar char="○"/>
              <a:tabLst>
                <a:tab pos="432434" algn="l"/>
                <a:tab pos="433070" algn="l"/>
              </a:tabLst>
            </a:pPr>
            <a:r>
              <a:rPr spc="-5" dirty="0"/>
              <a:t>Is</a:t>
            </a:r>
            <a:r>
              <a:rPr spc="250" dirty="0"/>
              <a:t> </a:t>
            </a:r>
            <a:r>
              <a:rPr spc="-5" dirty="0"/>
              <a:t>there</a:t>
            </a:r>
            <a:r>
              <a:rPr spc="250" dirty="0"/>
              <a:t> </a:t>
            </a:r>
            <a:r>
              <a:rPr spc="-5" dirty="0"/>
              <a:t>any</a:t>
            </a:r>
            <a:r>
              <a:rPr spc="254" dirty="0"/>
              <a:t> </a:t>
            </a:r>
            <a:r>
              <a:rPr spc="-5" dirty="0"/>
              <a:t>extra</a:t>
            </a:r>
            <a:r>
              <a:rPr spc="254" dirty="0"/>
              <a:t> </a:t>
            </a:r>
            <a:r>
              <a:rPr spc="-5" dirty="0"/>
              <a:t>lecture</a:t>
            </a:r>
            <a:r>
              <a:rPr spc="254" dirty="0"/>
              <a:t> </a:t>
            </a:r>
            <a:r>
              <a:rPr spc="-5" dirty="0"/>
              <a:t>this </a:t>
            </a:r>
            <a:r>
              <a:rPr spc="-540" dirty="0"/>
              <a:t> </a:t>
            </a:r>
            <a:r>
              <a:rPr spc="-5" dirty="0"/>
              <a:t>weekend?</a:t>
            </a:r>
            <a:r>
              <a:rPr spc="-10" dirty="0"/>
              <a:t> </a:t>
            </a:r>
            <a:r>
              <a:rPr dirty="0"/>
              <a:t>(</a:t>
            </a:r>
            <a:r>
              <a:rPr dirty="0">
                <a:solidFill>
                  <a:srgbClr val="980000"/>
                </a:solidFill>
              </a:rPr>
              <a:t>x</a:t>
            </a:r>
            <a:r>
              <a:rPr sz="1950" baseline="-32051" dirty="0">
                <a:solidFill>
                  <a:srgbClr val="980000"/>
                </a:solidFill>
              </a:rPr>
              <a:t>1</a:t>
            </a:r>
            <a:r>
              <a:rPr sz="2000" dirty="0">
                <a:solidFill>
                  <a:srgbClr val="980000"/>
                </a:solidFill>
              </a:rPr>
              <a:t>=1</a:t>
            </a:r>
            <a:r>
              <a:rPr sz="2000" dirty="0"/>
              <a:t>)</a:t>
            </a:r>
            <a:endParaRPr sz="2000"/>
          </a:p>
          <a:p>
            <a:pPr marL="432434" marR="55880" indent="-382270">
              <a:lnSpc>
                <a:spcPct val="115599"/>
              </a:lnSpc>
              <a:buChar char="○"/>
              <a:tabLst>
                <a:tab pos="432434" algn="l"/>
                <a:tab pos="433070" algn="l"/>
                <a:tab pos="1161415" algn="l"/>
                <a:tab pos="1791335" algn="l"/>
                <a:tab pos="2560320" algn="l"/>
                <a:tab pos="3232785" algn="l"/>
                <a:tab pos="3580129" algn="l"/>
              </a:tabLst>
            </a:pPr>
            <a:r>
              <a:rPr spc="-5" dirty="0"/>
              <a:t>Doe</a:t>
            </a:r>
            <a:r>
              <a:rPr dirty="0"/>
              <a:t>s	your	</a:t>
            </a:r>
            <a:r>
              <a:rPr spc="-5" dirty="0"/>
              <a:t>frien</a:t>
            </a:r>
            <a:r>
              <a:rPr dirty="0"/>
              <a:t>d	</a:t>
            </a:r>
            <a:r>
              <a:rPr spc="-5" dirty="0"/>
              <a:t>wan</a:t>
            </a:r>
            <a:r>
              <a:rPr dirty="0"/>
              <a:t>t	</a:t>
            </a:r>
            <a:r>
              <a:rPr spc="-5" dirty="0"/>
              <a:t>t</a:t>
            </a:r>
            <a:r>
              <a:rPr dirty="0"/>
              <a:t>o	</a:t>
            </a:r>
            <a:r>
              <a:rPr spc="-5" dirty="0"/>
              <a:t>go  with</a:t>
            </a:r>
            <a:r>
              <a:rPr spc="-10" dirty="0"/>
              <a:t> </a:t>
            </a:r>
            <a:r>
              <a:rPr dirty="0"/>
              <a:t>you?</a:t>
            </a:r>
            <a:r>
              <a:rPr spc="-10" dirty="0"/>
              <a:t> </a:t>
            </a:r>
            <a:r>
              <a:rPr dirty="0"/>
              <a:t>(</a:t>
            </a:r>
            <a:r>
              <a:rPr dirty="0">
                <a:solidFill>
                  <a:srgbClr val="980000"/>
                </a:solidFill>
              </a:rPr>
              <a:t>x</a:t>
            </a:r>
            <a:r>
              <a:rPr sz="1950" baseline="-32051" dirty="0">
                <a:solidFill>
                  <a:srgbClr val="980000"/>
                </a:solidFill>
              </a:rPr>
              <a:t>2</a:t>
            </a:r>
            <a:r>
              <a:rPr sz="2000" dirty="0">
                <a:solidFill>
                  <a:srgbClr val="980000"/>
                </a:solidFill>
              </a:rPr>
              <a:t>=0</a:t>
            </a:r>
            <a:r>
              <a:rPr sz="2000" dirty="0"/>
              <a:t>)</a:t>
            </a:r>
            <a:endParaRPr sz="2000"/>
          </a:p>
        </p:txBody>
      </p:sp>
      <p:sp>
        <p:nvSpPr>
          <p:cNvPr id="6" name="object 6"/>
          <p:cNvSpPr txBox="1"/>
          <p:nvPr/>
        </p:nvSpPr>
        <p:spPr>
          <a:xfrm>
            <a:off x="917167" y="3634690"/>
            <a:ext cx="1832610" cy="730250"/>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 pos="1134110" algn="l"/>
              </a:tabLst>
            </a:pPr>
            <a:r>
              <a:rPr sz="2000" spc="-5" dirty="0">
                <a:latin typeface="Arial MT"/>
                <a:cs typeface="Arial MT"/>
              </a:rPr>
              <a:t>Do	</a:t>
            </a:r>
            <a:r>
              <a:rPr sz="2000" dirty="0">
                <a:latin typeface="Arial MT"/>
                <a:cs typeface="Arial MT"/>
              </a:rPr>
              <a:t>you </a:t>
            </a:r>
            <a:r>
              <a:rPr sz="2000" spc="5" dirty="0">
                <a:latin typeface="Arial MT"/>
                <a:cs typeface="Arial MT"/>
              </a:rPr>
              <a:t> </a:t>
            </a:r>
            <a:r>
              <a:rPr sz="2000" spc="-5" dirty="0">
                <a:latin typeface="Arial MT"/>
                <a:cs typeface="Arial MT"/>
              </a:rPr>
              <a:t>assignments</a:t>
            </a:r>
            <a:endParaRPr sz="2000">
              <a:latin typeface="Arial MT"/>
              <a:cs typeface="Arial MT"/>
            </a:endParaRPr>
          </a:p>
        </p:txBody>
      </p:sp>
      <p:sp>
        <p:nvSpPr>
          <p:cNvPr id="7" name="object 7"/>
          <p:cNvSpPr txBox="1"/>
          <p:nvPr/>
        </p:nvSpPr>
        <p:spPr>
          <a:xfrm>
            <a:off x="2863753" y="3634690"/>
            <a:ext cx="1894839" cy="730250"/>
          </a:xfrm>
          <a:prstGeom prst="rect">
            <a:avLst/>
          </a:prstGeom>
        </p:spPr>
        <p:txBody>
          <a:bodyPr vert="horz" wrap="square" lIns="0" tIns="12700" rIns="0" bIns="0" rtlCol="0">
            <a:spAutoFit/>
          </a:bodyPr>
          <a:lstStyle/>
          <a:p>
            <a:pPr marL="189230" marR="5080" indent="-177165">
              <a:lnSpc>
                <a:spcPct val="115599"/>
              </a:lnSpc>
              <a:spcBef>
                <a:spcPts val="100"/>
              </a:spcBef>
              <a:tabLst>
                <a:tab pos="929005" algn="l"/>
                <a:tab pos="977900" algn="l"/>
                <a:tab pos="1527810" algn="l"/>
              </a:tabLst>
            </a:pPr>
            <a:r>
              <a:rPr sz="2000" spc="-5" dirty="0">
                <a:latin typeface="Arial MT"/>
                <a:cs typeface="Arial MT"/>
              </a:rPr>
              <a:t>hav</a:t>
            </a:r>
            <a:r>
              <a:rPr sz="2000" dirty="0">
                <a:latin typeface="Arial MT"/>
                <a:cs typeface="Arial MT"/>
              </a:rPr>
              <a:t>e		</a:t>
            </a:r>
            <a:r>
              <a:rPr sz="2000" spc="-5" dirty="0">
                <a:latin typeface="Arial MT"/>
                <a:cs typeface="Arial MT"/>
              </a:rPr>
              <a:t>pending  du</a:t>
            </a:r>
            <a:r>
              <a:rPr sz="2000" dirty="0">
                <a:latin typeface="Arial MT"/>
                <a:cs typeface="Arial MT"/>
              </a:rPr>
              <a:t>e	</a:t>
            </a:r>
            <a:r>
              <a:rPr sz="2000" spc="-5" dirty="0">
                <a:latin typeface="Arial MT"/>
                <a:cs typeface="Arial MT"/>
              </a:rPr>
              <a:t>o</a:t>
            </a:r>
            <a:r>
              <a:rPr sz="2000" dirty="0">
                <a:latin typeface="Arial MT"/>
                <a:cs typeface="Arial MT"/>
              </a:rPr>
              <a:t>n	</a:t>
            </a:r>
            <a:r>
              <a:rPr sz="2000" spc="-5" dirty="0">
                <a:latin typeface="Arial MT"/>
                <a:cs typeface="Arial MT"/>
              </a:rPr>
              <a:t>the</a:t>
            </a:r>
            <a:endParaRPr sz="2000">
              <a:latin typeface="Arial MT"/>
              <a:cs typeface="Arial MT"/>
            </a:endParaRPr>
          </a:p>
        </p:txBody>
      </p:sp>
      <p:grpSp>
        <p:nvGrpSpPr>
          <p:cNvPr id="8" name="object 8"/>
          <p:cNvGrpSpPr/>
          <p:nvPr/>
        </p:nvGrpSpPr>
        <p:grpSpPr>
          <a:xfrm>
            <a:off x="5281237" y="1580737"/>
            <a:ext cx="384175" cy="403225"/>
            <a:chOff x="5281237" y="1580737"/>
            <a:chExt cx="384175" cy="403225"/>
          </a:xfrm>
        </p:grpSpPr>
        <p:sp>
          <p:nvSpPr>
            <p:cNvPr id="9" name="object 9"/>
            <p:cNvSpPr/>
            <p:nvPr/>
          </p:nvSpPr>
          <p:spPr>
            <a:xfrm>
              <a:off x="5285999" y="1585500"/>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10" name="object 10"/>
            <p:cNvSpPr/>
            <p:nvPr/>
          </p:nvSpPr>
          <p:spPr>
            <a:xfrm>
              <a:off x="5285999" y="1585500"/>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1" name="object 11"/>
          <p:cNvSpPr txBox="1"/>
          <p:nvPr/>
        </p:nvSpPr>
        <p:spPr>
          <a:xfrm>
            <a:off x="5413854" y="155293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15" dirty="0">
                <a:latin typeface="Arial"/>
                <a:cs typeface="Arial"/>
              </a:rPr>
              <a:t>1</a:t>
            </a:r>
            <a:endParaRPr sz="900">
              <a:latin typeface="Arial"/>
              <a:cs typeface="Arial"/>
            </a:endParaRPr>
          </a:p>
        </p:txBody>
      </p:sp>
      <p:grpSp>
        <p:nvGrpSpPr>
          <p:cNvPr id="12" name="object 12"/>
          <p:cNvGrpSpPr/>
          <p:nvPr/>
        </p:nvGrpSpPr>
        <p:grpSpPr>
          <a:xfrm>
            <a:off x="5281237" y="3475487"/>
            <a:ext cx="384175" cy="403225"/>
            <a:chOff x="5281237" y="3475487"/>
            <a:chExt cx="384175" cy="403225"/>
          </a:xfrm>
        </p:grpSpPr>
        <p:sp>
          <p:nvSpPr>
            <p:cNvPr id="13" name="object 13"/>
            <p:cNvSpPr/>
            <p:nvPr/>
          </p:nvSpPr>
          <p:spPr>
            <a:xfrm>
              <a:off x="5285999" y="3480249"/>
              <a:ext cx="374650" cy="393700"/>
            </a:xfrm>
            <a:custGeom>
              <a:avLst/>
              <a:gdLst/>
              <a:ahLst/>
              <a:cxnLst/>
              <a:rect l="l" t="t" r="r" b="b"/>
              <a:pathLst>
                <a:path w="374650" h="393700">
                  <a:moveTo>
                    <a:pt x="187199" y="393599"/>
                  </a:moveTo>
                  <a:lnTo>
                    <a:pt x="144276" y="388402"/>
                  </a:lnTo>
                  <a:lnTo>
                    <a:pt x="104874" y="373596"/>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3"/>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close/>
                </a:path>
              </a:pathLst>
            </a:custGeom>
            <a:solidFill>
              <a:srgbClr val="4A86E7"/>
            </a:solidFill>
          </p:spPr>
          <p:txBody>
            <a:bodyPr wrap="square" lIns="0" tIns="0" rIns="0" bIns="0" rtlCol="0"/>
            <a:lstStyle/>
            <a:p>
              <a:endParaRPr/>
            </a:p>
          </p:txBody>
        </p:sp>
        <p:sp>
          <p:nvSpPr>
            <p:cNvPr id="14" name="object 14"/>
            <p:cNvSpPr/>
            <p:nvPr/>
          </p:nvSpPr>
          <p:spPr>
            <a:xfrm>
              <a:off x="5285999" y="34802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3"/>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lnTo>
                    <a:pt x="144276" y="388402"/>
                  </a:lnTo>
                  <a:lnTo>
                    <a:pt x="104874" y="373596"/>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5" name="object 15"/>
          <p:cNvSpPr txBox="1"/>
          <p:nvPr/>
        </p:nvSpPr>
        <p:spPr>
          <a:xfrm>
            <a:off x="5413854" y="34476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15" dirty="0">
                <a:latin typeface="Arial"/>
                <a:cs typeface="Arial"/>
              </a:rPr>
              <a:t>3</a:t>
            </a:r>
            <a:endParaRPr sz="900">
              <a:latin typeface="Arial"/>
              <a:cs typeface="Arial"/>
            </a:endParaRPr>
          </a:p>
        </p:txBody>
      </p:sp>
      <p:grpSp>
        <p:nvGrpSpPr>
          <p:cNvPr id="16" name="object 16"/>
          <p:cNvGrpSpPr/>
          <p:nvPr/>
        </p:nvGrpSpPr>
        <p:grpSpPr>
          <a:xfrm>
            <a:off x="5281237" y="2425787"/>
            <a:ext cx="384175" cy="403225"/>
            <a:chOff x="5281237" y="2425787"/>
            <a:chExt cx="384175" cy="403225"/>
          </a:xfrm>
        </p:grpSpPr>
        <p:sp>
          <p:nvSpPr>
            <p:cNvPr id="17" name="object 17"/>
            <p:cNvSpPr/>
            <p:nvPr/>
          </p:nvSpPr>
          <p:spPr>
            <a:xfrm>
              <a:off x="5285999" y="2430549"/>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18" name="object 18"/>
            <p:cNvSpPr/>
            <p:nvPr/>
          </p:nvSpPr>
          <p:spPr>
            <a:xfrm>
              <a:off x="5285999" y="24305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9" name="object 19"/>
          <p:cNvSpPr txBox="1"/>
          <p:nvPr/>
        </p:nvSpPr>
        <p:spPr>
          <a:xfrm>
            <a:off x="5413854" y="23979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15" dirty="0">
                <a:latin typeface="Arial"/>
                <a:cs typeface="Arial"/>
              </a:rPr>
              <a:t>2</a:t>
            </a:r>
            <a:endParaRPr sz="900">
              <a:latin typeface="Arial"/>
              <a:cs typeface="Arial"/>
            </a:endParaRPr>
          </a:p>
        </p:txBody>
      </p:sp>
      <p:grpSp>
        <p:nvGrpSpPr>
          <p:cNvPr id="20" name="object 20"/>
          <p:cNvGrpSpPr/>
          <p:nvPr/>
        </p:nvGrpSpPr>
        <p:grpSpPr>
          <a:xfrm>
            <a:off x="5650729" y="1772745"/>
            <a:ext cx="2940685" cy="1913889"/>
            <a:chOff x="5650729" y="1772745"/>
            <a:chExt cx="2940685" cy="1913889"/>
          </a:xfrm>
        </p:grpSpPr>
        <p:sp>
          <p:nvSpPr>
            <p:cNvPr id="21" name="object 21"/>
            <p:cNvSpPr/>
            <p:nvPr/>
          </p:nvSpPr>
          <p:spPr>
            <a:xfrm>
              <a:off x="6860599" y="2341000"/>
              <a:ext cx="549275" cy="572770"/>
            </a:xfrm>
            <a:custGeom>
              <a:avLst/>
              <a:gdLst/>
              <a:ahLst/>
              <a:cxnLst/>
              <a:rect l="l" t="t" r="r" b="b"/>
              <a:pathLst>
                <a:path w="549275" h="572769">
                  <a:moveTo>
                    <a:pt x="274349" y="572699"/>
                  </a:move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close/>
                </a:path>
              </a:pathLst>
            </a:custGeom>
            <a:solidFill>
              <a:srgbClr val="980000"/>
            </a:solidFill>
          </p:spPr>
          <p:txBody>
            <a:bodyPr wrap="square" lIns="0" tIns="0" rIns="0" bIns="0" rtlCol="0"/>
            <a:lstStyle/>
            <a:p>
              <a:endParaRPr/>
            </a:p>
          </p:txBody>
        </p:sp>
        <p:sp>
          <p:nvSpPr>
            <p:cNvPr id="22" name="object 22"/>
            <p:cNvSpPr/>
            <p:nvPr/>
          </p:nvSpPr>
          <p:spPr>
            <a:xfrm>
              <a:off x="6860599" y="2341000"/>
              <a:ext cx="549275" cy="572770"/>
            </a:xfrm>
            <a:custGeom>
              <a:avLst/>
              <a:gdLst/>
              <a:ahLst/>
              <a:cxnLst/>
              <a:rect l="l" t="t" r="r" b="b"/>
              <a:pathLst>
                <a:path w="549275" h="572769">
                  <a:moveTo>
                    <a:pt x="0" y="286349"/>
                  </a:move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close/>
                </a:path>
              </a:pathLst>
            </a:custGeom>
            <a:ln w="9524">
              <a:solidFill>
                <a:srgbClr val="595959"/>
              </a:solidFill>
            </a:ln>
          </p:spPr>
          <p:txBody>
            <a:bodyPr wrap="square" lIns="0" tIns="0" rIns="0" bIns="0" rtlCol="0"/>
            <a:lstStyle/>
            <a:p>
              <a:endParaRPr/>
            </a:p>
          </p:txBody>
        </p:sp>
        <p:sp>
          <p:nvSpPr>
            <p:cNvPr id="23" name="object 23"/>
            <p:cNvSpPr/>
            <p:nvPr/>
          </p:nvSpPr>
          <p:spPr>
            <a:xfrm>
              <a:off x="5660254" y="1782270"/>
              <a:ext cx="1178560" cy="591820"/>
            </a:xfrm>
            <a:custGeom>
              <a:avLst/>
              <a:gdLst/>
              <a:ahLst/>
              <a:cxnLst/>
              <a:rect l="l" t="t" r="r" b="b"/>
              <a:pathLst>
                <a:path w="1178559" h="591819">
                  <a:moveTo>
                    <a:pt x="0" y="0"/>
                  </a:moveTo>
                  <a:lnTo>
                    <a:pt x="1178539" y="591339"/>
                  </a:lnTo>
                </a:path>
              </a:pathLst>
            </a:custGeom>
            <a:ln w="19049">
              <a:solidFill>
                <a:srgbClr val="595959"/>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6815157" y="2335961"/>
              <a:ext cx="110431" cy="85944"/>
            </a:xfrm>
            <a:prstGeom prst="rect">
              <a:avLst/>
            </a:prstGeom>
          </p:spPr>
        </p:pic>
        <p:sp>
          <p:nvSpPr>
            <p:cNvPr id="25" name="object 25"/>
            <p:cNvSpPr/>
            <p:nvPr/>
          </p:nvSpPr>
          <p:spPr>
            <a:xfrm>
              <a:off x="5660299" y="26273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26" name="object 26"/>
            <p:cNvPicPr/>
            <p:nvPr/>
          </p:nvPicPr>
          <p:blipFill>
            <a:blip r:embed="rId3" cstate="print"/>
            <a:stretch>
              <a:fillRect/>
            </a:stretch>
          </p:blipFill>
          <p:spPr>
            <a:xfrm>
              <a:off x="6736774" y="2586359"/>
              <a:ext cx="105500" cy="81980"/>
            </a:xfrm>
            <a:prstGeom prst="rect">
              <a:avLst/>
            </a:prstGeom>
          </p:spPr>
        </p:pic>
        <p:sp>
          <p:nvSpPr>
            <p:cNvPr id="27" name="object 27"/>
            <p:cNvSpPr/>
            <p:nvPr/>
          </p:nvSpPr>
          <p:spPr>
            <a:xfrm>
              <a:off x="5660399" y="2892911"/>
              <a:ext cx="1185545" cy="784225"/>
            </a:xfrm>
            <a:custGeom>
              <a:avLst/>
              <a:gdLst/>
              <a:ahLst/>
              <a:cxnLst/>
              <a:rect l="l" t="t" r="r" b="b"/>
              <a:pathLst>
                <a:path w="1185545" h="784225">
                  <a:moveTo>
                    <a:pt x="0" y="784138"/>
                  </a:moveTo>
                  <a:lnTo>
                    <a:pt x="1185369" y="0"/>
                  </a:lnTo>
                </a:path>
              </a:pathLst>
            </a:custGeom>
            <a:ln w="19049">
              <a:solidFill>
                <a:srgbClr val="595959"/>
              </a:solidFill>
            </a:ln>
          </p:spPr>
          <p:txBody>
            <a:bodyPr wrap="square" lIns="0" tIns="0" rIns="0" bIns="0" rtlCol="0"/>
            <a:lstStyle/>
            <a:p>
              <a:endParaRPr/>
            </a:p>
          </p:txBody>
        </p:sp>
        <p:pic>
          <p:nvPicPr>
            <p:cNvPr id="28" name="object 28"/>
            <p:cNvPicPr/>
            <p:nvPr/>
          </p:nvPicPr>
          <p:blipFill>
            <a:blip r:embed="rId4" cstate="print"/>
            <a:stretch>
              <a:fillRect/>
            </a:stretch>
          </p:blipFill>
          <p:spPr>
            <a:xfrm>
              <a:off x="6818884" y="2835690"/>
              <a:ext cx="108512" cy="92989"/>
            </a:xfrm>
            <a:prstGeom prst="rect">
              <a:avLst/>
            </a:prstGeom>
          </p:spPr>
        </p:pic>
        <p:sp>
          <p:nvSpPr>
            <p:cNvPr id="29" name="object 29"/>
            <p:cNvSpPr/>
            <p:nvPr/>
          </p:nvSpPr>
          <p:spPr>
            <a:xfrm>
              <a:off x="7409299" y="26273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30" name="object 30"/>
            <p:cNvPicPr/>
            <p:nvPr/>
          </p:nvPicPr>
          <p:blipFill>
            <a:blip r:embed="rId3" cstate="print"/>
            <a:stretch>
              <a:fillRect/>
            </a:stretch>
          </p:blipFill>
          <p:spPr>
            <a:xfrm>
              <a:off x="8485774" y="2586359"/>
              <a:ext cx="105500" cy="81980"/>
            </a:xfrm>
            <a:prstGeom prst="rect">
              <a:avLst/>
            </a:prstGeom>
          </p:spPr>
        </p:pic>
      </p:grpSp>
      <p:sp>
        <p:nvSpPr>
          <p:cNvPr id="31" name="object 31"/>
          <p:cNvSpPr txBox="1"/>
          <p:nvPr/>
        </p:nvSpPr>
        <p:spPr>
          <a:xfrm>
            <a:off x="6212700" y="1756600"/>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5</a:t>
            </a:r>
            <a:endParaRPr sz="1400">
              <a:latin typeface="Arial"/>
              <a:cs typeface="Arial"/>
            </a:endParaRPr>
          </a:p>
        </p:txBody>
      </p:sp>
      <p:sp>
        <p:nvSpPr>
          <p:cNvPr id="36" name="object 36"/>
          <p:cNvSpPr txBox="1"/>
          <p:nvPr/>
        </p:nvSpPr>
        <p:spPr>
          <a:xfrm>
            <a:off x="1299125" y="4411225"/>
            <a:ext cx="1933575" cy="386715"/>
          </a:xfrm>
          <a:prstGeom prst="rect">
            <a:avLst/>
          </a:prstGeom>
        </p:spPr>
        <p:txBody>
          <a:bodyPr vert="horz" wrap="square" lIns="0" tIns="0" rIns="0" bIns="0" rtlCol="0">
            <a:spAutoFit/>
          </a:bodyPr>
          <a:lstStyle/>
          <a:p>
            <a:pPr marL="12700">
              <a:lnSpc>
                <a:spcPts val="2310"/>
              </a:lnSpc>
            </a:pPr>
            <a:r>
              <a:rPr sz="2000" spc="-5" dirty="0">
                <a:latin typeface="Arial MT"/>
                <a:cs typeface="Arial MT"/>
              </a:rPr>
              <a:t>weekend?</a:t>
            </a:r>
            <a:r>
              <a:rPr sz="2000" spc="-80" dirty="0">
                <a:latin typeface="Arial MT"/>
                <a:cs typeface="Arial MT"/>
              </a:rPr>
              <a:t> </a:t>
            </a:r>
            <a:r>
              <a:rPr sz="2000" dirty="0">
                <a:latin typeface="Arial MT"/>
                <a:cs typeface="Arial MT"/>
              </a:rPr>
              <a:t>(</a:t>
            </a:r>
            <a:r>
              <a:rPr sz="2000" dirty="0">
                <a:solidFill>
                  <a:srgbClr val="980000"/>
                </a:solidFill>
                <a:latin typeface="Arial MT"/>
                <a:cs typeface="Arial MT"/>
              </a:rPr>
              <a:t>x</a:t>
            </a:r>
            <a:r>
              <a:rPr sz="1950" baseline="-32051" dirty="0">
                <a:solidFill>
                  <a:srgbClr val="980000"/>
                </a:solidFill>
                <a:latin typeface="Arial MT"/>
                <a:cs typeface="Arial MT"/>
              </a:rPr>
              <a:t>3</a:t>
            </a:r>
            <a:r>
              <a:rPr sz="2000" dirty="0">
                <a:solidFill>
                  <a:srgbClr val="980000"/>
                </a:solidFill>
                <a:latin typeface="Arial MT"/>
                <a:cs typeface="Arial MT"/>
              </a:rPr>
              <a:t>=0</a:t>
            </a:r>
            <a:r>
              <a:rPr sz="2000" dirty="0">
                <a:latin typeface="Arial MT"/>
                <a:cs typeface="Arial MT"/>
              </a:rPr>
              <a:t>)</a:t>
            </a:r>
            <a:endParaRPr sz="2000">
              <a:latin typeface="Arial MT"/>
              <a:cs typeface="Arial MT"/>
            </a:endParaRPr>
          </a:p>
        </p:txBody>
      </p:sp>
      <p:sp>
        <p:nvSpPr>
          <p:cNvPr id="37" name="object 3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11</a:t>
            </a:fld>
            <a:endParaRPr dirty="0"/>
          </a:p>
        </p:txBody>
      </p:sp>
      <p:sp>
        <p:nvSpPr>
          <p:cNvPr id="32" name="object 32"/>
          <p:cNvSpPr txBox="1"/>
          <p:nvPr/>
        </p:nvSpPr>
        <p:spPr>
          <a:xfrm>
            <a:off x="5946400" y="2326175"/>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3</a:t>
            </a:r>
            <a:endParaRPr sz="1400">
              <a:latin typeface="Arial"/>
              <a:cs typeface="Arial"/>
            </a:endParaRPr>
          </a:p>
        </p:txBody>
      </p:sp>
      <p:sp>
        <p:nvSpPr>
          <p:cNvPr id="33" name="object 33"/>
          <p:cNvSpPr txBox="1"/>
          <p:nvPr/>
        </p:nvSpPr>
        <p:spPr>
          <a:xfrm>
            <a:off x="6212700" y="3454650"/>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2</a:t>
            </a:r>
            <a:endParaRPr sz="1400">
              <a:latin typeface="Arial"/>
              <a:cs typeface="Arial"/>
            </a:endParaRPr>
          </a:p>
        </p:txBody>
      </p:sp>
      <p:sp>
        <p:nvSpPr>
          <p:cNvPr id="34" name="object 34"/>
          <p:cNvSpPr txBox="1"/>
          <p:nvPr/>
        </p:nvSpPr>
        <p:spPr>
          <a:xfrm>
            <a:off x="7846075" y="2326175"/>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1</a:t>
            </a:r>
            <a:endParaRPr sz="1400">
              <a:latin typeface="Arial"/>
              <a:cs typeface="Arial"/>
            </a:endParaRPr>
          </a:p>
        </p:txBody>
      </p:sp>
      <p:sp>
        <p:nvSpPr>
          <p:cNvPr id="35" name="object 35"/>
          <p:cNvSpPr txBox="1"/>
          <p:nvPr/>
        </p:nvSpPr>
        <p:spPr>
          <a:xfrm>
            <a:off x="7201550" y="1465264"/>
            <a:ext cx="62484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Arial"/>
                <a:cs typeface="Arial"/>
              </a:rPr>
              <a:t>b=</a:t>
            </a:r>
            <a:r>
              <a:rPr sz="2000" b="1" spc="-85" dirty="0">
                <a:latin typeface="Arial"/>
                <a:cs typeface="Arial"/>
              </a:rPr>
              <a:t> </a:t>
            </a:r>
            <a:r>
              <a:rPr sz="2000" b="1" dirty="0">
                <a:latin typeface="Arial"/>
                <a:cs typeface="Arial"/>
              </a:rPr>
              <a:t>-3</a:t>
            </a:r>
            <a:endParaRPr sz="20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074" y="168700"/>
            <a:ext cx="6940550" cy="452120"/>
          </a:xfrm>
          <a:prstGeom prst="rect">
            <a:avLst/>
          </a:prstGeom>
        </p:spPr>
        <p:txBody>
          <a:bodyPr vert="horz" wrap="square" lIns="0" tIns="12700" rIns="0" bIns="0" rtlCol="0">
            <a:spAutoFit/>
          </a:bodyPr>
          <a:lstStyle/>
          <a:p>
            <a:pPr marL="12700">
              <a:lnSpc>
                <a:spcPct val="100000"/>
              </a:lnSpc>
              <a:spcBef>
                <a:spcPts val="100"/>
              </a:spcBef>
            </a:pPr>
            <a:r>
              <a:rPr spc="-10" dirty="0"/>
              <a:t>Emulating</a:t>
            </a:r>
            <a:r>
              <a:rPr spc="-30" dirty="0"/>
              <a:t> </a:t>
            </a:r>
            <a:r>
              <a:rPr spc="-5" dirty="0"/>
              <a:t>Logical</a:t>
            </a:r>
            <a:r>
              <a:rPr spc="-30" dirty="0"/>
              <a:t> </a:t>
            </a:r>
            <a:r>
              <a:rPr spc="-5" dirty="0"/>
              <a:t>Gates</a:t>
            </a:r>
            <a:r>
              <a:rPr spc="-25" dirty="0"/>
              <a:t> </a:t>
            </a:r>
            <a:r>
              <a:rPr spc="-5" dirty="0"/>
              <a:t>with</a:t>
            </a:r>
            <a:r>
              <a:rPr spc="-30" dirty="0"/>
              <a:t> </a:t>
            </a:r>
            <a:r>
              <a:rPr spc="-5" dirty="0"/>
              <a:t>Perceptron</a:t>
            </a:r>
          </a:p>
        </p:txBody>
      </p:sp>
      <p:grpSp>
        <p:nvGrpSpPr>
          <p:cNvPr id="3" name="object 3"/>
          <p:cNvGrpSpPr/>
          <p:nvPr/>
        </p:nvGrpSpPr>
        <p:grpSpPr>
          <a:xfrm>
            <a:off x="924562" y="845287"/>
            <a:ext cx="558800" cy="582295"/>
            <a:chOff x="924562" y="845287"/>
            <a:chExt cx="558800" cy="582295"/>
          </a:xfrm>
        </p:grpSpPr>
        <p:sp>
          <p:nvSpPr>
            <p:cNvPr id="4" name="object 4"/>
            <p:cNvSpPr/>
            <p:nvPr/>
          </p:nvSpPr>
          <p:spPr>
            <a:xfrm>
              <a:off x="929324" y="850049"/>
              <a:ext cx="549275" cy="572770"/>
            </a:xfrm>
            <a:custGeom>
              <a:avLst/>
              <a:gdLst/>
              <a:ahLst/>
              <a:cxnLst/>
              <a:rect l="l" t="t" r="r" b="b"/>
              <a:pathLst>
                <a:path w="549275" h="572769">
                  <a:moveTo>
                    <a:pt x="274349" y="572699"/>
                  </a:moveTo>
                  <a:lnTo>
                    <a:pt x="229849"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lnTo>
                    <a:pt x="3590" y="239902"/>
                  </a:lnTo>
                  <a:lnTo>
                    <a:pt x="13986" y="195841"/>
                  </a:lnTo>
                  <a:lnTo>
                    <a:pt x="30622" y="154755"/>
                  </a:lnTo>
                  <a:lnTo>
                    <a:pt x="52933" y="117235"/>
                  </a:lnTo>
                  <a:lnTo>
                    <a:pt x="80355" y="83869"/>
                  </a:lnTo>
                  <a:lnTo>
                    <a:pt x="112322" y="55248"/>
                  </a:lnTo>
                  <a:lnTo>
                    <a:pt x="148270" y="31961"/>
                  </a:lnTo>
                  <a:lnTo>
                    <a:pt x="187634" y="14598"/>
                  </a:lnTo>
                  <a:lnTo>
                    <a:pt x="229849" y="3747"/>
                  </a:lnTo>
                  <a:lnTo>
                    <a:pt x="274349" y="0"/>
                  </a:lnTo>
                  <a:lnTo>
                    <a:pt x="328122"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0" y="568952"/>
                  </a:lnTo>
                  <a:lnTo>
                    <a:pt x="274349" y="572699"/>
                  </a:lnTo>
                  <a:close/>
                </a:path>
              </a:pathLst>
            </a:custGeom>
            <a:solidFill>
              <a:srgbClr val="4A86E7"/>
            </a:solidFill>
          </p:spPr>
          <p:txBody>
            <a:bodyPr wrap="square" lIns="0" tIns="0" rIns="0" bIns="0" rtlCol="0"/>
            <a:lstStyle/>
            <a:p>
              <a:endParaRPr/>
            </a:p>
          </p:txBody>
        </p:sp>
        <p:sp>
          <p:nvSpPr>
            <p:cNvPr id="5" name="object 5"/>
            <p:cNvSpPr/>
            <p:nvPr/>
          </p:nvSpPr>
          <p:spPr>
            <a:xfrm>
              <a:off x="929324" y="850049"/>
              <a:ext cx="549275" cy="572770"/>
            </a:xfrm>
            <a:custGeom>
              <a:avLst/>
              <a:gdLst/>
              <a:ahLst/>
              <a:cxnLst/>
              <a:rect l="l" t="t" r="r" b="b"/>
              <a:pathLst>
                <a:path w="549275" h="572769">
                  <a:moveTo>
                    <a:pt x="0" y="286349"/>
                  </a:moveTo>
                  <a:lnTo>
                    <a:pt x="3590" y="239902"/>
                  </a:lnTo>
                  <a:lnTo>
                    <a:pt x="13986" y="195841"/>
                  </a:lnTo>
                  <a:lnTo>
                    <a:pt x="30622" y="154755"/>
                  </a:lnTo>
                  <a:lnTo>
                    <a:pt x="52933" y="117235"/>
                  </a:lnTo>
                  <a:lnTo>
                    <a:pt x="80355" y="83869"/>
                  </a:lnTo>
                  <a:lnTo>
                    <a:pt x="112322" y="55248"/>
                  </a:lnTo>
                  <a:lnTo>
                    <a:pt x="148270" y="31961"/>
                  </a:lnTo>
                  <a:lnTo>
                    <a:pt x="187634" y="14598"/>
                  </a:lnTo>
                  <a:lnTo>
                    <a:pt x="229849" y="3747"/>
                  </a:lnTo>
                  <a:lnTo>
                    <a:pt x="274349" y="0"/>
                  </a:lnTo>
                  <a:lnTo>
                    <a:pt x="328122"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0" y="568952"/>
                  </a:lnTo>
                  <a:lnTo>
                    <a:pt x="274349" y="572699"/>
                  </a:lnTo>
                  <a:lnTo>
                    <a:pt x="229849"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close/>
                </a:path>
              </a:pathLst>
            </a:custGeom>
            <a:ln w="9524">
              <a:solidFill>
                <a:srgbClr val="595959"/>
              </a:solidFill>
            </a:ln>
          </p:spPr>
          <p:txBody>
            <a:bodyPr wrap="square" lIns="0" tIns="0" rIns="0" bIns="0" rtlCol="0"/>
            <a:lstStyle/>
            <a:p>
              <a:endParaRPr/>
            </a:p>
          </p:txBody>
        </p:sp>
      </p:grpSp>
      <p:sp>
        <p:nvSpPr>
          <p:cNvPr id="6" name="object 6"/>
          <p:cNvSpPr txBox="1"/>
          <p:nvPr/>
        </p:nvSpPr>
        <p:spPr>
          <a:xfrm>
            <a:off x="1057305" y="1011813"/>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x</a:t>
            </a:r>
            <a:r>
              <a:rPr sz="1350" b="1" spc="7" baseline="-33950" dirty="0">
                <a:latin typeface="Arial"/>
                <a:cs typeface="Arial"/>
              </a:rPr>
              <a:t>1</a:t>
            </a:r>
            <a:endParaRPr sz="1350" baseline="-33950">
              <a:latin typeface="Arial"/>
              <a:cs typeface="Arial"/>
            </a:endParaRPr>
          </a:p>
        </p:txBody>
      </p:sp>
      <p:grpSp>
        <p:nvGrpSpPr>
          <p:cNvPr id="7" name="object 7"/>
          <p:cNvGrpSpPr/>
          <p:nvPr/>
        </p:nvGrpSpPr>
        <p:grpSpPr>
          <a:xfrm>
            <a:off x="924562" y="2223162"/>
            <a:ext cx="506095" cy="511809"/>
            <a:chOff x="924562" y="2223162"/>
            <a:chExt cx="506095" cy="511809"/>
          </a:xfrm>
        </p:grpSpPr>
        <p:sp>
          <p:nvSpPr>
            <p:cNvPr id="8" name="object 8"/>
            <p:cNvSpPr/>
            <p:nvPr/>
          </p:nvSpPr>
          <p:spPr>
            <a:xfrm>
              <a:off x="929324" y="2227925"/>
              <a:ext cx="496570" cy="502284"/>
            </a:xfrm>
            <a:custGeom>
              <a:avLst/>
              <a:gdLst/>
              <a:ahLst/>
              <a:cxnLst/>
              <a:rect l="l" t="t" r="r" b="b"/>
              <a:pathLst>
                <a:path w="496569" h="502285">
                  <a:moveTo>
                    <a:pt x="248099" y="501899"/>
                  </a:moveTo>
                  <a:lnTo>
                    <a:pt x="203503" y="497856"/>
                  </a:lnTo>
                  <a:lnTo>
                    <a:pt x="161529" y="486199"/>
                  </a:lnTo>
                  <a:lnTo>
                    <a:pt x="122879" y="467637"/>
                  </a:lnTo>
                  <a:lnTo>
                    <a:pt x="88252" y="442879"/>
                  </a:lnTo>
                  <a:lnTo>
                    <a:pt x="58349" y="412633"/>
                  </a:lnTo>
                  <a:lnTo>
                    <a:pt x="33872" y="377609"/>
                  </a:lnTo>
                  <a:lnTo>
                    <a:pt x="15521" y="338514"/>
                  </a:lnTo>
                  <a:lnTo>
                    <a:pt x="3997" y="296058"/>
                  </a:lnTo>
                  <a:lnTo>
                    <a:pt x="0" y="250949"/>
                  </a:lnTo>
                  <a:lnTo>
                    <a:pt x="3997" y="205841"/>
                  </a:lnTo>
                  <a:lnTo>
                    <a:pt x="15521" y="163385"/>
                  </a:lnTo>
                  <a:lnTo>
                    <a:pt x="33872" y="124290"/>
                  </a:lnTo>
                  <a:lnTo>
                    <a:pt x="58349" y="89266"/>
                  </a:lnTo>
                  <a:lnTo>
                    <a:pt x="88252" y="59020"/>
                  </a:lnTo>
                  <a:lnTo>
                    <a:pt x="122879" y="34262"/>
                  </a:lnTo>
                  <a:lnTo>
                    <a:pt x="161529" y="15700"/>
                  </a:lnTo>
                  <a:lnTo>
                    <a:pt x="203503" y="4043"/>
                  </a:lnTo>
                  <a:lnTo>
                    <a:pt x="248099" y="0"/>
                  </a:lnTo>
                  <a:lnTo>
                    <a:pt x="296727" y="4866"/>
                  </a:lnTo>
                  <a:lnTo>
                    <a:pt x="343043" y="19102"/>
                  </a:lnTo>
                  <a:lnTo>
                    <a:pt x="385746" y="42162"/>
                  </a:lnTo>
                  <a:lnTo>
                    <a:pt x="423533" y="73501"/>
                  </a:lnTo>
                  <a:lnTo>
                    <a:pt x="454516" y="111722"/>
                  </a:lnTo>
                  <a:lnTo>
                    <a:pt x="477314" y="154915"/>
                  </a:lnTo>
                  <a:lnTo>
                    <a:pt x="491388" y="201763"/>
                  </a:lnTo>
                  <a:lnTo>
                    <a:pt x="496199" y="250949"/>
                  </a:lnTo>
                  <a:lnTo>
                    <a:pt x="492202" y="296058"/>
                  </a:lnTo>
                  <a:lnTo>
                    <a:pt x="480678" y="338514"/>
                  </a:lnTo>
                  <a:lnTo>
                    <a:pt x="462327" y="377609"/>
                  </a:lnTo>
                  <a:lnTo>
                    <a:pt x="437849" y="412633"/>
                  </a:lnTo>
                  <a:lnTo>
                    <a:pt x="407947" y="442879"/>
                  </a:lnTo>
                  <a:lnTo>
                    <a:pt x="373320" y="467637"/>
                  </a:lnTo>
                  <a:lnTo>
                    <a:pt x="334670" y="486199"/>
                  </a:lnTo>
                  <a:lnTo>
                    <a:pt x="292696" y="497856"/>
                  </a:lnTo>
                  <a:lnTo>
                    <a:pt x="248099" y="501899"/>
                  </a:lnTo>
                  <a:close/>
                </a:path>
              </a:pathLst>
            </a:custGeom>
            <a:solidFill>
              <a:srgbClr val="4A86E7"/>
            </a:solidFill>
          </p:spPr>
          <p:txBody>
            <a:bodyPr wrap="square" lIns="0" tIns="0" rIns="0" bIns="0" rtlCol="0"/>
            <a:lstStyle/>
            <a:p>
              <a:endParaRPr/>
            </a:p>
          </p:txBody>
        </p:sp>
        <p:sp>
          <p:nvSpPr>
            <p:cNvPr id="9" name="object 9"/>
            <p:cNvSpPr/>
            <p:nvPr/>
          </p:nvSpPr>
          <p:spPr>
            <a:xfrm>
              <a:off x="929324" y="2227925"/>
              <a:ext cx="496570" cy="502284"/>
            </a:xfrm>
            <a:custGeom>
              <a:avLst/>
              <a:gdLst/>
              <a:ahLst/>
              <a:cxnLst/>
              <a:rect l="l" t="t" r="r" b="b"/>
              <a:pathLst>
                <a:path w="496569" h="502285">
                  <a:moveTo>
                    <a:pt x="0" y="250949"/>
                  </a:moveTo>
                  <a:lnTo>
                    <a:pt x="3997" y="205841"/>
                  </a:lnTo>
                  <a:lnTo>
                    <a:pt x="15521" y="163385"/>
                  </a:lnTo>
                  <a:lnTo>
                    <a:pt x="33872" y="124290"/>
                  </a:lnTo>
                  <a:lnTo>
                    <a:pt x="58349" y="89266"/>
                  </a:lnTo>
                  <a:lnTo>
                    <a:pt x="88252" y="59020"/>
                  </a:lnTo>
                  <a:lnTo>
                    <a:pt x="122879" y="34262"/>
                  </a:lnTo>
                  <a:lnTo>
                    <a:pt x="161529" y="15700"/>
                  </a:lnTo>
                  <a:lnTo>
                    <a:pt x="203503" y="4043"/>
                  </a:lnTo>
                  <a:lnTo>
                    <a:pt x="248099" y="0"/>
                  </a:lnTo>
                  <a:lnTo>
                    <a:pt x="296727" y="4866"/>
                  </a:lnTo>
                  <a:lnTo>
                    <a:pt x="343043" y="19102"/>
                  </a:lnTo>
                  <a:lnTo>
                    <a:pt x="385746" y="42162"/>
                  </a:lnTo>
                  <a:lnTo>
                    <a:pt x="423533" y="73501"/>
                  </a:lnTo>
                  <a:lnTo>
                    <a:pt x="454516" y="111722"/>
                  </a:lnTo>
                  <a:lnTo>
                    <a:pt x="477314" y="154915"/>
                  </a:lnTo>
                  <a:lnTo>
                    <a:pt x="491388" y="201763"/>
                  </a:lnTo>
                  <a:lnTo>
                    <a:pt x="496199" y="250949"/>
                  </a:lnTo>
                  <a:lnTo>
                    <a:pt x="492202" y="296058"/>
                  </a:lnTo>
                  <a:lnTo>
                    <a:pt x="480678" y="338514"/>
                  </a:lnTo>
                  <a:lnTo>
                    <a:pt x="462327" y="377609"/>
                  </a:lnTo>
                  <a:lnTo>
                    <a:pt x="437849" y="412633"/>
                  </a:lnTo>
                  <a:lnTo>
                    <a:pt x="407947" y="442879"/>
                  </a:lnTo>
                  <a:lnTo>
                    <a:pt x="373320" y="467637"/>
                  </a:lnTo>
                  <a:lnTo>
                    <a:pt x="334670" y="486199"/>
                  </a:lnTo>
                  <a:lnTo>
                    <a:pt x="292696" y="497856"/>
                  </a:lnTo>
                  <a:lnTo>
                    <a:pt x="248099" y="501899"/>
                  </a:lnTo>
                  <a:lnTo>
                    <a:pt x="203503" y="497856"/>
                  </a:lnTo>
                  <a:lnTo>
                    <a:pt x="161529" y="486199"/>
                  </a:lnTo>
                  <a:lnTo>
                    <a:pt x="122879" y="467637"/>
                  </a:lnTo>
                  <a:lnTo>
                    <a:pt x="88252" y="442879"/>
                  </a:lnTo>
                  <a:lnTo>
                    <a:pt x="58349" y="412633"/>
                  </a:lnTo>
                  <a:lnTo>
                    <a:pt x="33872" y="377609"/>
                  </a:lnTo>
                  <a:lnTo>
                    <a:pt x="15521" y="338514"/>
                  </a:lnTo>
                  <a:lnTo>
                    <a:pt x="3997" y="296058"/>
                  </a:lnTo>
                  <a:lnTo>
                    <a:pt x="0" y="250949"/>
                  </a:lnTo>
                  <a:close/>
                </a:path>
              </a:pathLst>
            </a:custGeom>
            <a:ln w="9524">
              <a:solidFill>
                <a:srgbClr val="595959"/>
              </a:solidFill>
            </a:ln>
          </p:spPr>
          <p:txBody>
            <a:bodyPr wrap="square" lIns="0" tIns="0" rIns="0" bIns="0" rtlCol="0"/>
            <a:lstStyle/>
            <a:p>
              <a:endParaRPr/>
            </a:p>
          </p:txBody>
        </p:sp>
      </p:grpSp>
      <p:sp>
        <p:nvSpPr>
          <p:cNvPr id="10" name="object 10"/>
          <p:cNvSpPr txBox="1"/>
          <p:nvPr/>
        </p:nvSpPr>
        <p:spPr>
          <a:xfrm>
            <a:off x="1049616" y="2354288"/>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x</a:t>
            </a:r>
            <a:r>
              <a:rPr sz="1350" b="1" spc="7" baseline="-33950" dirty="0">
                <a:latin typeface="Arial"/>
                <a:cs typeface="Arial"/>
              </a:rPr>
              <a:t>2</a:t>
            </a:r>
            <a:endParaRPr sz="1350" baseline="-33950">
              <a:latin typeface="Arial"/>
              <a:cs typeface="Arial"/>
            </a:endParaRPr>
          </a:p>
        </p:txBody>
      </p:sp>
      <p:grpSp>
        <p:nvGrpSpPr>
          <p:cNvPr id="11" name="object 11"/>
          <p:cNvGrpSpPr/>
          <p:nvPr/>
        </p:nvGrpSpPr>
        <p:grpSpPr>
          <a:xfrm>
            <a:off x="2499162" y="1600787"/>
            <a:ext cx="558800" cy="582295"/>
            <a:chOff x="2499162" y="1600787"/>
            <a:chExt cx="558800" cy="582295"/>
          </a:xfrm>
        </p:grpSpPr>
        <p:sp>
          <p:nvSpPr>
            <p:cNvPr id="12" name="object 12"/>
            <p:cNvSpPr/>
            <p:nvPr/>
          </p:nvSpPr>
          <p:spPr>
            <a:xfrm>
              <a:off x="2503925" y="1605549"/>
              <a:ext cx="549275" cy="572770"/>
            </a:xfrm>
            <a:custGeom>
              <a:avLst/>
              <a:gdLst/>
              <a:ahLst/>
              <a:cxnLst/>
              <a:rect l="l" t="t" r="r" b="b"/>
              <a:pathLst>
                <a:path w="549275" h="572769">
                  <a:moveTo>
                    <a:pt x="274349" y="572699"/>
                  </a:moveTo>
                  <a:lnTo>
                    <a:pt x="229849"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lnTo>
                    <a:pt x="3590" y="239902"/>
                  </a:lnTo>
                  <a:lnTo>
                    <a:pt x="13986" y="195841"/>
                  </a:lnTo>
                  <a:lnTo>
                    <a:pt x="30622" y="154755"/>
                  </a:lnTo>
                  <a:lnTo>
                    <a:pt x="52933" y="117235"/>
                  </a:lnTo>
                  <a:lnTo>
                    <a:pt x="80355" y="83869"/>
                  </a:lnTo>
                  <a:lnTo>
                    <a:pt x="112322" y="55248"/>
                  </a:lnTo>
                  <a:lnTo>
                    <a:pt x="148270" y="31961"/>
                  </a:lnTo>
                  <a:lnTo>
                    <a:pt x="187634" y="14598"/>
                  </a:lnTo>
                  <a:lnTo>
                    <a:pt x="229849" y="3747"/>
                  </a:lnTo>
                  <a:lnTo>
                    <a:pt x="274349" y="0"/>
                  </a:lnTo>
                  <a:lnTo>
                    <a:pt x="328122"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0" y="568952"/>
                  </a:lnTo>
                  <a:lnTo>
                    <a:pt x="274349" y="572699"/>
                  </a:lnTo>
                  <a:close/>
                </a:path>
              </a:pathLst>
            </a:custGeom>
            <a:solidFill>
              <a:srgbClr val="6AA84F"/>
            </a:solidFill>
          </p:spPr>
          <p:txBody>
            <a:bodyPr wrap="square" lIns="0" tIns="0" rIns="0" bIns="0" rtlCol="0"/>
            <a:lstStyle/>
            <a:p>
              <a:endParaRPr/>
            </a:p>
          </p:txBody>
        </p:sp>
        <p:sp>
          <p:nvSpPr>
            <p:cNvPr id="13" name="object 13"/>
            <p:cNvSpPr/>
            <p:nvPr/>
          </p:nvSpPr>
          <p:spPr>
            <a:xfrm>
              <a:off x="2503925" y="1605549"/>
              <a:ext cx="549275" cy="572770"/>
            </a:xfrm>
            <a:custGeom>
              <a:avLst/>
              <a:gdLst/>
              <a:ahLst/>
              <a:cxnLst/>
              <a:rect l="l" t="t" r="r" b="b"/>
              <a:pathLst>
                <a:path w="549275" h="572769">
                  <a:moveTo>
                    <a:pt x="0" y="286349"/>
                  </a:moveTo>
                  <a:lnTo>
                    <a:pt x="3590" y="239902"/>
                  </a:lnTo>
                  <a:lnTo>
                    <a:pt x="13986" y="195841"/>
                  </a:lnTo>
                  <a:lnTo>
                    <a:pt x="30622" y="154755"/>
                  </a:lnTo>
                  <a:lnTo>
                    <a:pt x="52933" y="117235"/>
                  </a:lnTo>
                  <a:lnTo>
                    <a:pt x="80355" y="83869"/>
                  </a:lnTo>
                  <a:lnTo>
                    <a:pt x="112322" y="55248"/>
                  </a:lnTo>
                  <a:lnTo>
                    <a:pt x="148270" y="31961"/>
                  </a:lnTo>
                  <a:lnTo>
                    <a:pt x="187634" y="14598"/>
                  </a:lnTo>
                  <a:lnTo>
                    <a:pt x="229849" y="3747"/>
                  </a:lnTo>
                  <a:lnTo>
                    <a:pt x="274349" y="0"/>
                  </a:lnTo>
                  <a:lnTo>
                    <a:pt x="328122"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0" y="568952"/>
                  </a:lnTo>
                  <a:lnTo>
                    <a:pt x="274349" y="572699"/>
                  </a:lnTo>
                  <a:lnTo>
                    <a:pt x="229849"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close/>
                </a:path>
              </a:pathLst>
            </a:custGeom>
            <a:ln w="9524">
              <a:solidFill>
                <a:srgbClr val="595959"/>
              </a:solidFill>
            </a:ln>
          </p:spPr>
          <p:txBody>
            <a:bodyPr wrap="square" lIns="0" tIns="0" rIns="0" bIns="0" rtlCol="0"/>
            <a:lstStyle/>
            <a:p>
              <a:endParaRPr/>
            </a:p>
          </p:txBody>
        </p:sp>
      </p:grpSp>
      <p:sp>
        <p:nvSpPr>
          <p:cNvPr id="14" name="object 14"/>
          <p:cNvSpPr txBox="1"/>
          <p:nvPr/>
        </p:nvSpPr>
        <p:spPr>
          <a:xfrm>
            <a:off x="2657305" y="1767313"/>
            <a:ext cx="183515"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-2</a:t>
            </a:r>
            <a:endParaRPr sz="1400">
              <a:latin typeface="Arial"/>
              <a:cs typeface="Arial"/>
            </a:endParaRPr>
          </a:p>
        </p:txBody>
      </p:sp>
      <p:grpSp>
        <p:nvGrpSpPr>
          <p:cNvPr id="15" name="object 15"/>
          <p:cNvGrpSpPr/>
          <p:nvPr/>
        </p:nvGrpSpPr>
        <p:grpSpPr>
          <a:xfrm>
            <a:off x="1343333" y="1329355"/>
            <a:ext cx="1224280" cy="981710"/>
            <a:chOff x="1343333" y="1329355"/>
            <a:chExt cx="1224280" cy="981710"/>
          </a:xfrm>
        </p:grpSpPr>
        <p:sp>
          <p:nvSpPr>
            <p:cNvPr id="16" name="object 16"/>
            <p:cNvSpPr/>
            <p:nvPr/>
          </p:nvSpPr>
          <p:spPr>
            <a:xfrm>
              <a:off x="1397669" y="1338880"/>
              <a:ext cx="1076960" cy="318135"/>
            </a:xfrm>
            <a:custGeom>
              <a:avLst/>
              <a:gdLst/>
              <a:ahLst/>
              <a:cxnLst/>
              <a:rect l="l" t="t" r="r" b="b"/>
              <a:pathLst>
                <a:path w="1076960" h="318135">
                  <a:moveTo>
                    <a:pt x="0" y="0"/>
                  </a:moveTo>
                  <a:lnTo>
                    <a:pt x="1076880" y="318026"/>
                  </a:lnTo>
                </a:path>
              </a:pathLst>
            </a:custGeom>
            <a:ln w="19049">
              <a:solidFill>
                <a:srgbClr val="595959"/>
              </a:solidFill>
            </a:ln>
          </p:spPr>
          <p:txBody>
            <a:bodyPr wrap="square" lIns="0" tIns="0" rIns="0" bIns="0" rtlCol="0"/>
            <a:lstStyle/>
            <a:p>
              <a:endParaRPr/>
            </a:p>
          </p:txBody>
        </p:sp>
        <p:pic>
          <p:nvPicPr>
            <p:cNvPr id="17" name="object 17"/>
            <p:cNvPicPr/>
            <p:nvPr/>
          </p:nvPicPr>
          <p:blipFill>
            <a:blip r:embed="rId2" cstate="print"/>
            <a:stretch>
              <a:fillRect/>
            </a:stretch>
          </p:blipFill>
          <p:spPr>
            <a:xfrm>
              <a:off x="2456112" y="1617204"/>
              <a:ext cx="110872" cy="79404"/>
            </a:xfrm>
            <a:prstGeom prst="rect">
              <a:avLst/>
            </a:prstGeom>
          </p:spPr>
        </p:pic>
        <p:sp>
          <p:nvSpPr>
            <p:cNvPr id="18" name="object 18"/>
            <p:cNvSpPr/>
            <p:nvPr/>
          </p:nvSpPr>
          <p:spPr>
            <a:xfrm>
              <a:off x="1352858" y="1930236"/>
              <a:ext cx="1043940" cy="371475"/>
            </a:xfrm>
            <a:custGeom>
              <a:avLst/>
              <a:gdLst/>
              <a:ahLst/>
              <a:cxnLst/>
              <a:rect l="l" t="t" r="r" b="b"/>
              <a:pathLst>
                <a:path w="1043939" h="371475">
                  <a:moveTo>
                    <a:pt x="0" y="371189"/>
                  </a:moveTo>
                  <a:lnTo>
                    <a:pt x="1043411" y="0"/>
                  </a:lnTo>
                </a:path>
              </a:pathLst>
            </a:custGeom>
            <a:ln w="19049">
              <a:solidFill>
                <a:srgbClr val="595959"/>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2376198" y="1891066"/>
              <a:ext cx="111046" cy="78340"/>
            </a:xfrm>
            <a:prstGeom prst="rect">
              <a:avLst/>
            </a:prstGeom>
          </p:spPr>
        </p:pic>
      </p:grpSp>
      <p:sp>
        <p:nvSpPr>
          <p:cNvPr id="20" name="object 20"/>
          <p:cNvSpPr txBox="1"/>
          <p:nvPr/>
        </p:nvSpPr>
        <p:spPr>
          <a:xfrm>
            <a:off x="1856025" y="1021150"/>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5</a:t>
            </a:r>
            <a:endParaRPr sz="1400">
              <a:latin typeface="Arial"/>
              <a:cs typeface="Arial"/>
            </a:endParaRPr>
          </a:p>
        </p:txBody>
      </p:sp>
      <p:sp>
        <p:nvSpPr>
          <p:cNvPr id="21" name="object 21"/>
          <p:cNvSpPr txBox="1"/>
          <p:nvPr/>
        </p:nvSpPr>
        <p:spPr>
          <a:xfrm>
            <a:off x="1618875" y="2402125"/>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3</a:t>
            </a:r>
            <a:endParaRPr sz="1400">
              <a:latin typeface="Arial"/>
              <a:cs typeface="Arial"/>
            </a:endParaRPr>
          </a:p>
        </p:txBody>
      </p:sp>
      <p:grpSp>
        <p:nvGrpSpPr>
          <p:cNvPr id="22" name="object 22"/>
          <p:cNvGrpSpPr/>
          <p:nvPr/>
        </p:nvGrpSpPr>
        <p:grpSpPr>
          <a:xfrm>
            <a:off x="5957087" y="845287"/>
            <a:ext cx="558800" cy="511809"/>
            <a:chOff x="5957087" y="845287"/>
            <a:chExt cx="558800" cy="511809"/>
          </a:xfrm>
        </p:grpSpPr>
        <p:sp>
          <p:nvSpPr>
            <p:cNvPr id="23" name="object 23"/>
            <p:cNvSpPr/>
            <p:nvPr/>
          </p:nvSpPr>
          <p:spPr>
            <a:xfrm>
              <a:off x="5961850" y="850049"/>
              <a:ext cx="549275" cy="502284"/>
            </a:xfrm>
            <a:custGeom>
              <a:avLst/>
              <a:gdLst/>
              <a:ahLst/>
              <a:cxnLst/>
              <a:rect l="l" t="t" r="r" b="b"/>
              <a:pathLst>
                <a:path w="549275" h="502284">
                  <a:moveTo>
                    <a:pt x="274349" y="501899"/>
                  </a:moveTo>
                  <a:lnTo>
                    <a:pt x="225035" y="497856"/>
                  </a:lnTo>
                  <a:lnTo>
                    <a:pt x="178620" y="486199"/>
                  </a:lnTo>
                  <a:lnTo>
                    <a:pt x="135880" y="467637"/>
                  </a:lnTo>
                  <a:lnTo>
                    <a:pt x="97589" y="442879"/>
                  </a:lnTo>
                  <a:lnTo>
                    <a:pt x="64523" y="412633"/>
                  </a:lnTo>
                  <a:lnTo>
                    <a:pt x="37456" y="377609"/>
                  </a:lnTo>
                  <a:lnTo>
                    <a:pt x="17164" y="338514"/>
                  </a:lnTo>
                  <a:lnTo>
                    <a:pt x="4420" y="296058"/>
                  </a:lnTo>
                  <a:lnTo>
                    <a:pt x="0" y="250949"/>
                  </a:lnTo>
                  <a:lnTo>
                    <a:pt x="4420" y="205841"/>
                  </a:lnTo>
                  <a:lnTo>
                    <a:pt x="17164" y="163385"/>
                  </a:lnTo>
                  <a:lnTo>
                    <a:pt x="37456" y="124290"/>
                  </a:lnTo>
                  <a:lnTo>
                    <a:pt x="64523" y="89266"/>
                  </a:lnTo>
                  <a:lnTo>
                    <a:pt x="97589" y="59020"/>
                  </a:lnTo>
                  <a:lnTo>
                    <a:pt x="135880" y="34262"/>
                  </a:lnTo>
                  <a:lnTo>
                    <a:pt x="178620" y="15700"/>
                  </a:lnTo>
                  <a:lnTo>
                    <a:pt x="225035" y="4043"/>
                  </a:lnTo>
                  <a:lnTo>
                    <a:pt x="274349" y="0"/>
                  </a:lnTo>
                  <a:lnTo>
                    <a:pt x="323664" y="4043"/>
                  </a:lnTo>
                  <a:lnTo>
                    <a:pt x="370079" y="15700"/>
                  </a:lnTo>
                  <a:lnTo>
                    <a:pt x="412819" y="34262"/>
                  </a:lnTo>
                  <a:lnTo>
                    <a:pt x="451110" y="59020"/>
                  </a:lnTo>
                  <a:lnTo>
                    <a:pt x="484176" y="89266"/>
                  </a:lnTo>
                  <a:lnTo>
                    <a:pt x="511243" y="124290"/>
                  </a:lnTo>
                  <a:lnTo>
                    <a:pt x="531535" y="163385"/>
                  </a:lnTo>
                  <a:lnTo>
                    <a:pt x="544279" y="205841"/>
                  </a:lnTo>
                  <a:lnTo>
                    <a:pt x="548699" y="250949"/>
                  </a:lnTo>
                  <a:lnTo>
                    <a:pt x="544279" y="296058"/>
                  </a:lnTo>
                  <a:lnTo>
                    <a:pt x="531535" y="338514"/>
                  </a:lnTo>
                  <a:lnTo>
                    <a:pt x="511243" y="377609"/>
                  </a:lnTo>
                  <a:lnTo>
                    <a:pt x="484176" y="412633"/>
                  </a:lnTo>
                  <a:lnTo>
                    <a:pt x="451110" y="442879"/>
                  </a:lnTo>
                  <a:lnTo>
                    <a:pt x="412819" y="467637"/>
                  </a:lnTo>
                  <a:lnTo>
                    <a:pt x="370079" y="486199"/>
                  </a:lnTo>
                  <a:lnTo>
                    <a:pt x="323664" y="497856"/>
                  </a:lnTo>
                  <a:lnTo>
                    <a:pt x="274349" y="501899"/>
                  </a:lnTo>
                  <a:close/>
                </a:path>
              </a:pathLst>
            </a:custGeom>
            <a:solidFill>
              <a:srgbClr val="4A86E7"/>
            </a:solidFill>
          </p:spPr>
          <p:txBody>
            <a:bodyPr wrap="square" lIns="0" tIns="0" rIns="0" bIns="0" rtlCol="0"/>
            <a:lstStyle/>
            <a:p>
              <a:endParaRPr/>
            </a:p>
          </p:txBody>
        </p:sp>
        <p:sp>
          <p:nvSpPr>
            <p:cNvPr id="24" name="object 24"/>
            <p:cNvSpPr/>
            <p:nvPr/>
          </p:nvSpPr>
          <p:spPr>
            <a:xfrm>
              <a:off x="5961850" y="850049"/>
              <a:ext cx="549275" cy="502284"/>
            </a:xfrm>
            <a:custGeom>
              <a:avLst/>
              <a:gdLst/>
              <a:ahLst/>
              <a:cxnLst/>
              <a:rect l="l" t="t" r="r" b="b"/>
              <a:pathLst>
                <a:path w="549275" h="502284">
                  <a:moveTo>
                    <a:pt x="0" y="250949"/>
                  </a:moveTo>
                  <a:lnTo>
                    <a:pt x="4420" y="205841"/>
                  </a:lnTo>
                  <a:lnTo>
                    <a:pt x="17164" y="163385"/>
                  </a:lnTo>
                  <a:lnTo>
                    <a:pt x="37456" y="124290"/>
                  </a:lnTo>
                  <a:lnTo>
                    <a:pt x="64523" y="89266"/>
                  </a:lnTo>
                  <a:lnTo>
                    <a:pt x="97589" y="59020"/>
                  </a:lnTo>
                  <a:lnTo>
                    <a:pt x="135880" y="34262"/>
                  </a:lnTo>
                  <a:lnTo>
                    <a:pt x="178620" y="15700"/>
                  </a:lnTo>
                  <a:lnTo>
                    <a:pt x="225035" y="4043"/>
                  </a:lnTo>
                  <a:lnTo>
                    <a:pt x="274349" y="0"/>
                  </a:lnTo>
                  <a:lnTo>
                    <a:pt x="323664" y="4043"/>
                  </a:lnTo>
                  <a:lnTo>
                    <a:pt x="370079" y="15700"/>
                  </a:lnTo>
                  <a:lnTo>
                    <a:pt x="412819" y="34262"/>
                  </a:lnTo>
                  <a:lnTo>
                    <a:pt x="451110" y="59020"/>
                  </a:lnTo>
                  <a:lnTo>
                    <a:pt x="484176" y="89266"/>
                  </a:lnTo>
                  <a:lnTo>
                    <a:pt x="511243" y="124290"/>
                  </a:lnTo>
                  <a:lnTo>
                    <a:pt x="531535" y="163385"/>
                  </a:lnTo>
                  <a:lnTo>
                    <a:pt x="544279" y="205841"/>
                  </a:lnTo>
                  <a:lnTo>
                    <a:pt x="548699" y="250949"/>
                  </a:lnTo>
                  <a:lnTo>
                    <a:pt x="544279" y="296058"/>
                  </a:lnTo>
                  <a:lnTo>
                    <a:pt x="531535" y="338514"/>
                  </a:lnTo>
                  <a:lnTo>
                    <a:pt x="511243" y="377609"/>
                  </a:lnTo>
                  <a:lnTo>
                    <a:pt x="484176" y="412633"/>
                  </a:lnTo>
                  <a:lnTo>
                    <a:pt x="451110" y="442879"/>
                  </a:lnTo>
                  <a:lnTo>
                    <a:pt x="412819" y="467637"/>
                  </a:lnTo>
                  <a:lnTo>
                    <a:pt x="370079" y="486199"/>
                  </a:lnTo>
                  <a:lnTo>
                    <a:pt x="323664" y="497856"/>
                  </a:lnTo>
                  <a:lnTo>
                    <a:pt x="274349" y="501899"/>
                  </a:lnTo>
                  <a:lnTo>
                    <a:pt x="225035" y="497856"/>
                  </a:lnTo>
                  <a:lnTo>
                    <a:pt x="178620" y="486199"/>
                  </a:lnTo>
                  <a:lnTo>
                    <a:pt x="135880" y="467637"/>
                  </a:lnTo>
                  <a:lnTo>
                    <a:pt x="97589" y="442879"/>
                  </a:lnTo>
                  <a:lnTo>
                    <a:pt x="64523" y="412633"/>
                  </a:lnTo>
                  <a:lnTo>
                    <a:pt x="37456" y="377609"/>
                  </a:lnTo>
                  <a:lnTo>
                    <a:pt x="17164" y="338514"/>
                  </a:lnTo>
                  <a:lnTo>
                    <a:pt x="4420" y="296058"/>
                  </a:lnTo>
                  <a:lnTo>
                    <a:pt x="0" y="250949"/>
                  </a:lnTo>
                  <a:close/>
                </a:path>
              </a:pathLst>
            </a:custGeom>
            <a:ln w="9524">
              <a:solidFill>
                <a:srgbClr val="595959"/>
              </a:solidFill>
            </a:ln>
          </p:spPr>
          <p:txBody>
            <a:bodyPr wrap="square" lIns="0" tIns="0" rIns="0" bIns="0" rtlCol="0"/>
            <a:lstStyle/>
            <a:p>
              <a:endParaRPr/>
            </a:p>
          </p:txBody>
        </p:sp>
      </p:grpSp>
      <p:sp>
        <p:nvSpPr>
          <p:cNvPr id="25" name="object 25"/>
          <p:cNvSpPr txBox="1"/>
          <p:nvPr/>
        </p:nvSpPr>
        <p:spPr>
          <a:xfrm>
            <a:off x="6089830" y="976412"/>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x</a:t>
            </a:r>
            <a:r>
              <a:rPr sz="1350" b="1" spc="7" baseline="-33950" dirty="0">
                <a:latin typeface="Arial"/>
                <a:cs typeface="Arial"/>
              </a:rPr>
              <a:t>1</a:t>
            </a:r>
            <a:endParaRPr sz="1350" baseline="-33950">
              <a:latin typeface="Arial"/>
              <a:cs typeface="Arial"/>
            </a:endParaRPr>
          </a:p>
        </p:txBody>
      </p:sp>
      <p:grpSp>
        <p:nvGrpSpPr>
          <p:cNvPr id="26" name="object 26"/>
          <p:cNvGrpSpPr/>
          <p:nvPr/>
        </p:nvGrpSpPr>
        <p:grpSpPr>
          <a:xfrm>
            <a:off x="5957087" y="2223162"/>
            <a:ext cx="506095" cy="511809"/>
            <a:chOff x="5957087" y="2223162"/>
            <a:chExt cx="506095" cy="511809"/>
          </a:xfrm>
        </p:grpSpPr>
        <p:sp>
          <p:nvSpPr>
            <p:cNvPr id="27" name="object 27"/>
            <p:cNvSpPr/>
            <p:nvPr/>
          </p:nvSpPr>
          <p:spPr>
            <a:xfrm>
              <a:off x="5961850" y="2227925"/>
              <a:ext cx="496570" cy="502284"/>
            </a:xfrm>
            <a:custGeom>
              <a:avLst/>
              <a:gdLst/>
              <a:ahLst/>
              <a:cxnLst/>
              <a:rect l="l" t="t" r="r" b="b"/>
              <a:pathLst>
                <a:path w="496570" h="502285">
                  <a:moveTo>
                    <a:pt x="248099" y="501899"/>
                  </a:moveTo>
                  <a:lnTo>
                    <a:pt x="203503" y="497856"/>
                  </a:lnTo>
                  <a:lnTo>
                    <a:pt x="161529" y="486199"/>
                  </a:lnTo>
                  <a:lnTo>
                    <a:pt x="122879" y="467637"/>
                  </a:lnTo>
                  <a:lnTo>
                    <a:pt x="88252" y="442879"/>
                  </a:lnTo>
                  <a:lnTo>
                    <a:pt x="58349" y="412633"/>
                  </a:lnTo>
                  <a:lnTo>
                    <a:pt x="33872" y="377609"/>
                  </a:lnTo>
                  <a:lnTo>
                    <a:pt x="15521" y="338514"/>
                  </a:lnTo>
                  <a:lnTo>
                    <a:pt x="3997" y="296058"/>
                  </a:lnTo>
                  <a:lnTo>
                    <a:pt x="0" y="250949"/>
                  </a:lnTo>
                  <a:lnTo>
                    <a:pt x="3997" y="205841"/>
                  </a:lnTo>
                  <a:lnTo>
                    <a:pt x="15521" y="163385"/>
                  </a:lnTo>
                  <a:lnTo>
                    <a:pt x="33872" y="124290"/>
                  </a:lnTo>
                  <a:lnTo>
                    <a:pt x="58349" y="89266"/>
                  </a:lnTo>
                  <a:lnTo>
                    <a:pt x="88252" y="59020"/>
                  </a:lnTo>
                  <a:lnTo>
                    <a:pt x="122879" y="34262"/>
                  </a:lnTo>
                  <a:lnTo>
                    <a:pt x="161529" y="15700"/>
                  </a:lnTo>
                  <a:lnTo>
                    <a:pt x="203503" y="4043"/>
                  </a:lnTo>
                  <a:lnTo>
                    <a:pt x="248099" y="0"/>
                  </a:lnTo>
                  <a:lnTo>
                    <a:pt x="296728" y="4866"/>
                  </a:lnTo>
                  <a:lnTo>
                    <a:pt x="343043" y="19102"/>
                  </a:lnTo>
                  <a:lnTo>
                    <a:pt x="385746" y="42162"/>
                  </a:lnTo>
                  <a:lnTo>
                    <a:pt x="423533" y="73501"/>
                  </a:lnTo>
                  <a:lnTo>
                    <a:pt x="454516" y="111722"/>
                  </a:lnTo>
                  <a:lnTo>
                    <a:pt x="477314" y="154915"/>
                  </a:lnTo>
                  <a:lnTo>
                    <a:pt x="491388" y="201763"/>
                  </a:lnTo>
                  <a:lnTo>
                    <a:pt x="496199" y="250949"/>
                  </a:lnTo>
                  <a:lnTo>
                    <a:pt x="492202" y="296058"/>
                  </a:lnTo>
                  <a:lnTo>
                    <a:pt x="480678" y="338514"/>
                  </a:lnTo>
                  <a:lnTo>
                    <a:pt x="462327" y="377609"/>
                  </a:lnTo>
                  <a:lnTo>
                    <a:pt x="437850" y="412633"/>
                  </a:lnTo>
                  <a:lnTo>
                    <a:pt x="407947" y="442879"/>
                  </a:lnTo>
                  <a:lnTo>
                    <a:pt x="373320" y="467637"/>
                  </a:lnTo>
                  <a:lnTo>
                    <a:pt x="334670" y="486199"/>
                  </a:lnTo>
                  <a:lnTo>
                    <a:pt x="292696" y="497856"/>
                  </a:lnTo>
                  <a:lnTo>
                    <a:pt x="248099" y="501899"/>
                  </a:lnTo>
                  <a:close/>
                </a:path>
              </a:pathLst>
            </a:custGeom>
            <a:solidFill>
              <a:srgbClr val="4A86E7"/>
            </a:solidFill>
          </p:spPr>
          <p:txBody>
            <a:bodyPr wrap="square" lIns="0" tIns="0" rIns="0" bIns="0" rtlCol="0"/>
            <a:lstStyle/>
            <a:p>
              <a:endParaRPr/>
            </a:p>
          </p:txBody>
        </p:sp>
        <p:sp>
          <p:nvSpPr>
            <p:cNvPr id="28" name="object 28"/>
            <p:cNvSpPr/>
            <p:nvPr/>
          </p:nvSpPr>
          <p:spPr>
            <a:xfrm>
              <a:off x="5961850" y="2227925"/>
              <a:ext cx="496570" cy="502284"/>
            </a:xfrm>
            <a:custGeom>
              <a:avLst/>
              <a:gdLst/>
              <a:ahLst/>
              <a:cxnLst/>
              <a:rect l="l" t="t" r="r" b="b"/>
              <a:pathLst>
                <a:path w="496570" h="502285">
                  <a:moveTo>
                    <a:pt x="0" y="250949"/>
                  </a:moveTo>
                  <a:lnTo>
                    <a:pt x="3997" y="205841"/>
                  </a:lnTo>
                  <a:lnTo>
                    <a:pt x="15521" y="163385"/>
                  </a:lnTo>
                  <a:lnTo>
                    <a:pt x="33872" y="124290"/>
                  </a:lnTo>
                  <a:lnTo>
                    <a:pt x="58349" y="89266"/>
                  </a:lnTo>
                  <a:lnTo>
                    <a:pt x="88252" y="59020"/>
                  </a:lnTo>
                  <a:lnTo>
                    <a:pt x="122879" y="34262"/>
                  </a:lnTo>
                  <a:lnTo>
                    <a:pt x="161529" y="15700"/>
                  </a:lnTo>
                  <a:lnTo>
                    <a:pt x="203503" y="4043"/>
                  </a:lnTo>
                  <a:lnTo>
                    <a:pt x="248099" y="0"/>
                  </a:lnTo>
                  <a:lnTo>
                    <a:pt x="296728" y="4866"/>
                  </a:lnTo>
                  <a:lnTo>
                    <a:pt x="343043" y="19102"/>
                  </a:lnTo>
                  <a:lnTo>
                    <a:pt x="385746" y="42162"/>
                  </a:lnTo>
                  <a:lnTo>
                    <a:pt x="423533" y="73501"/>
                  </a:lnTo>
                  <a:lnTo>
                    <a:pt x="454516" y="111722"/>
                  </a:lnTo>
                  <a:lnTo>
                    <a:pt x="477314" y="154915"/>
                  </a:lnTo>
                  <a:lnTo>
                    <a:pt x="491388" y="201763"/>
                  </a:lnTo>
                  <a:lnTo>
                    <a:pt x="496199" y="250949"/>
                  </a:lnTo>
                  <a:lnTo>
                    <a:pt x="492202" y="296058"/>
                  </a:lnTo>
                  <a:lnTo>
                    <a:pt x="480678" y="338514"/>
                  </a:lnTo>
                  <a:lnTo>
                    <a:pt x="462327" y="377609"/>
                  </a:lnTo>
                  <a:lnTo>
                    <a:pt x="437850" y="412633"/>
                  </a:lnTo>
                  <a:lnTo>
                    <a:pt x="407947" y="442879"/>
                  </a:lnTo>
                  <a:lnTo>
                    <a:pt x="373320" y="467637"/>
                  </a:lnTo>
                  <a:lnTo>
                    <a:pt x="334670" y="486199"/>
                  </a:lnTo>
                  <a:lnTo>
                    <a:pt x="292696" y="497856"/>
                  </a:lnTo>
                  <a:lnTo>
                    <a:pt x="248099" y="501899"/>
                  </a:lnTo>
                  <a:lnTo>
                    <a:pt x="203503" y="497856"/>
                  </a:lnTo>
                  <a:lnTo>
                    <a:pt x="161529" y="486199"/>
                  </a:lnTo>
                  <a:lnTo>
                    <a:pt x="122879" y="467637"/>
                  </a:lnTo>
                  <a:lnTo>
                    <a:pt x="88252" y="442879"/>
                  </a:lnTo>
                  <a:lnTo>
                    <a:pt x="58349" y="412633"/>
                  </a:lnTo>
                  <a:lnTo>
                    <a:pt x="33872" y="377609"/>
                  </a:lnTo>
                  <a:lnTo>
                    <a:pt x="15521" y="338514"/>
                  </a:lnTo>
                  <a:lnTo>
                    <a:pt x="3997" y="296058"/>
                  </a:lnTo>
                  <a:lnTo>
                    <a:pt x="0" y="250949"/>
                  </a:lnTo>
                  <a:close/>
                </a:path>
              </a:pathLst>
            </a:custGeom>
            <a:ln w="9524">
              <a:solidFill>
                <a:srgbClr val="595959"/>
              </a:solidFill>
            </a:ln>
          </p:spPr>
          <p:txBody>
            <a:bodyPr wrap="square" lIns="0" tIns="0" rIns="0" bIns="0" rtlCol="0"/>
            <a:lstStyle/>
            <a:p>
              <a:endParaRPr/>
            </a:p>
          </p:txBody>
        </p:sp>
      </p:grpSp>
      <p:sp>
        <p:nvSpPr>
          <p:cNvPr id="29" name="object 29"/>
          <p:cNvSpPr txBox="1"/>
          <p:nvPr/>
        </p:nvSpPr>
        <p:spPr>
          <a:xfrm>
            <a:off x="6082141" y="2354288"/>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x</a:t>
            </a:r>
            <a:r>
              <a:rPr sz="1350" b="1" spc="7" baseline="-33950" dirty="0">
                <a:latin typeface="Arial"/>
                <a:cs typeface="Arial"/>
              </a:rPr>
              <a:t>2</a:t>
            </a:r>
            <a:endParaRPr sz="1350" baseline="-33950">
              <a:latin typeface="Arial"/>
              <a:cs typeface="Arial"/>
            </a:endParaRPr>
          </a:p>
        </p:txBody>
      </p:sp>
      <p:grpSp>
        <p:nvGrpSpPr>
          <p:cNvPr id="30" name="object 30"/>
          <p:cNvGrpSpPr/>
          <p:nvPr/>
        </p:nvGrpSpPr>
        <p:grpSpPr>
          <a:xfrm>
            <a:off x="7531687" y="1600787"/>
            <a:ext cx="558800" cy="582295"/>
            <a:chOff x="7531687" y="1600787"/>
            <a:chExt cx="558800" cy="582295"/>
          </a:xfrm>
        </p:grpSpPr>
        <p:sp>
          <p:nvSpPr>
            <p:cNvPr id="31" name="object 31"/>
            <p:cNvSpPr/>
            <p:nvPr/>
          </p:nvSpPr>
          <p:spPr>
            <a:xfrm>
              <a:off x="7536450" y="1605549"/>
              <a:ext cx="549275" cy="572770"/>
            </a:xfrm>
            <a:custGeom>
              <a:avLst/>
              <a:gdLst/>
              <a:ahLst/>
              <a:cxnLst/>
              <a:rect l="l" t="t" r="r" b="b"/>
              <a:pathLst>
                <a:path w="549275" h="572769">
                  <a:moveTo>
                    <a:pt x="274349" y="572699"/>
                  </a:move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close/>
                </a:path>
              </a:pathLst>
            </a:custGeom>
            <a:solidFill>
              <a:srgbClr val="FF0000"/>
            </a:solidFill>
          </p:spPr>
          <p:txBody>
            <a:bodyPr wrap="square" lIns="0" tIns="0" rIns="0" bIns="0" rtlCol="0"/>
            <a:lstStyle/>
            <a:p>
              <a:endParaRPr/>
            </a:p>
          </p:txBody>
        </p:sp>
        <p:sp>
          <p:nvSpPr>
            <p:cNvPr id="32" name="object 32"/>
            <p:cNvSpPr/>
            <p:nvPr/>
          </p:nvSpPr>
          <p:spPr>
            <a:xfrm>
              <a:off x="7536450" y="1605549"/>
              <a:ext cx="549275" cy="572770"/>
            </a:xfrm>
            <a:custGeom>
              <a:avLst/>
              <a:gdLst/>
              <a:ahLst/>
              <a:cxnLst/>
              <a:rect l="l" t="t" r="r" b="b"/>
              <a:pathLst>
                <a:path w="549275" h="572769">
                  <a:moveTo>
                    <a:pt x="0" y="286349"/>
                  </a:move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close/>
                </a:path>
              </a:pathLst>
            </a:custGeom>
            <a:ln w="9524">
              <a:solidFill>
                <a:srgbClr val="595959"/>
              </a:solidFill>
            </a:ln>
          </p:spPr>
          <p:txBody>
            <a:bodyPr wrap="square" lIns="0" tIns="0" rIns="0" bIns="0" rtlCol="0"/>
            <a:lstStyle/>
            <a:p>
              <a:endParaRPr/>
            </a:p>
          </p:txBody>
        </p:sp>
      </p:grpSp>
      <p:sp>
        <p:nvSpPr>
          <p:cNvPr id="33" name="object 33"/>
          <p:cNvSpPr txBox="1"/>
          <p:nvPr/>
        </p:nvSpPr>
        <p:spPr>
          <a:xfrm>
            <a:off x="7689830" y="1767313"/>
            <a:ext cx="183515"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-6</a:t>
            </a:r>
            <a:endParaRPr sz="1400">
              <a:latin typeface="Arial"/>
              <a:cs typeface="Arial"/>
            </a:endParaRPr>
          </a:p>
        </p:txBody>
      </p:sp>
      <p:grpSp>
        <p:nvGrpSpPr>
          <p:cNvPr id="34" name="object 34"/>
          <p:cNvGrpSpPr/>
          <p:nvPr/>
        </p:nvGrpSpPr>
        <p:grpSpPr>
          <a:xfrm>
            <a:off x="6375858" y="1091475"/>
            <a:ext cx="1226185" cy="1219835"/>
            <a:chOff x="6375858" y="1091475"/>
            <a:chExt cx="1226185" cy="1219835"/>
          </a:xfrm>
        </p:grpSpPr>
        <p:sp>
          <p:nvSpPr>
            <p:cNvPr id="35" name="object 35"/>
            <p:cNvSpPr/>
            <p:nvPr/>
          </p:nvSpPr>
          <p:spPr>
            <a:xfrm>
              <a:off x="6510549" y="1101000"/>
              <a:ext cx="1005840" cy="534670"/>
            </a:xfrm>
            <a:custGeom>
              <a:avLst/>
              <a:gdLst/>
              <a:ahLst/>
              <a:cxnLst/>
              <a:rect l="l" t="t" r="r" b="b"/>
              <a:pathLst>
                <a:path w="1005840" h="534669">
                  <a:moveTo>
                    <a:pt x="0" y="0"/>
                  </a:moveTo>
                  <a:lnTo>
                    <a:pt x="1005479" y="534638"/>
                  </a:lnTo>
                </a:path>
              </a:pathLst>
            </a:custGeom>
            <a:ln w="19049">
              <a:solidFill>
                <a:srgbClr val="595959"/>
              </a:solidFill>
            </a:ln>
          </p:spPr>
          <p:txBody>
            <a:bodyPr wrap="square" lIns="0" tIns="0" rIns="0" bIns="0" rtlCol="0"/>
            <a:lstStyle/>
            <a:p>
              <a:endParaRPr/>
            </a:p>
          </p:txBody>
        </p:sp>
        <p:pic>
          <p:nvPicPr>
            <p:cNvPr id="36" name="object 36"/>
            <p:cNvPicPr/>
            <p:nvPr/>
          </p:nvPicPr>
          <p:blipFill>
            <a:blip r:embed="rId4" cstate="print"/>
            <a:stretch>
              <a:fillRect/>
            </a:stretch>
          </p:blipFill>
          <p:spPr>
            <a:xfrm>
              <a:off x="7491731" y="1598331"/>
              <a:ext cx="110153" cy="87419"/>
            </a:xfrm>
            <a:prstGeom prst="rect">
              <a:avLst/>
            </a:prstGeom>
          </p:spPr>
        </p:pic>
        <p:sp>
          <p:nvSpPr>
            <p:cNvPr id="37" name="object 37"/>
            <p:cNvSpPr/>
            <p:nvPr/>
          </p:nvSpPr>
          <p:spPr>
            <a:xfrm>
              <a:off x="6385383" y="1930236"/>
              <a:ext cx="1043940" cy="371475"/>
            </a:xfrm>
            <a:custGeom>
              <a:avLst/>
              <a:gdLst/>
              <a:ahLst/>
              <a:cxnLst/>
              <a:rect l="l" t="t" r="r" b="b"/>
              <a:pathLst>
                <a:path w="1043940" h="371475">
                  <a:moveTo>
                    <a:pt x="0" y="371189"/>
                  </a:moveTo>
                  <a:lnTo>
                    <a:pt x="1043411" y="0"/>
                  </a:lnTo>
                </a:path>
              </a:pathLst>
            </a:custGeom>
            <a:ln w="19049">
              <a:solidFill>
                <a:srgbClr val="595959"/>
              </a:solidFill>
            </a:ln>
          </p:spPr>
          <p:txBody>
            <a:bodyPr wrap="square" lIns="0" tIns="0" rIns="0" bIns="0" rtlCol="0"/>
            <a:lstStyle/>
            <a:p>
              <a:endParaRPr/>
            </a:p>
          </p:txBody>
        </p:sp>
        <p:pic>
          <p:nvPicPr>
            <p:cNvPr id="38" name="object 38"/>
            <p:cNvPicPr/>
            <p:nvPr/>
          </p:nvPicPr>
          <p:blipFill>
            <a:blip r:embed="rId3" cstate="print"/>
            <a:stretch>
              <a:fillRect/>
            </a:stretch>
          </p:blipFill>
          <p:spPr>
            <a:xfrm>
              <a:off x="7408722" y="1891066"/>
              <a:ext cx="111046" cy="78340"/>
            </a:xfrm>
            <a:prstGeom prst="rect">
              <a:avLst/>
            </a:prstGeom>
          </p:spPr>
        </p:pic>
      </p:grpSp>
      <p:sp>
        <p:nvSpPr>
          <p:cNvPr id="39" name="object 39"/>
          <p:cNvSpPr txBox="1"/>
          <p:nvPr/>
        </p:nvSpPr>
        <p:spPr>
          <a:xfrm>
            <a:off x="6888550" y="1021150"/>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5</a:t>
            </a:r>
            <a:endParaRPr sz="1400">
              <a:latin typeface="Arial"/>
              <a:cs typeface="Arial"/>
            </a:endParaRPr>
          </a:p>
        </p:txBody>
      </p:sp>
      <p:sp>
        <p:nvSpPr>
          <p:cNvPr id="40" name="object 40"/>
          <p:cNvSpPr txBox="1"/>
          <p:nvPr/>
        </p:nvSpPr>
        <p:spPr>
          <a:xfrm>
            <a:off x="6797550" y="2296325"/>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3</a:t>
            </a:r>
            <a:endParaRPr sz="1400">
              <a:latin typeface="Arial"/>
              <a:cs typeface="Arial"/>
            </a:endParaRPr>
          </a:p>
        </p:txBody>
      </p:sp>
      <p:grpSp>
        <p:nvGrpSpPr>
          <p:cNvPr id="41" name="object 41"/>
          <p:cNvGrpSpPr/>
          <p:nvPr/>
        </p:nvGrpSpPr>
        <p:grpSpPr>
          <a:xfrm>
            <a:off x="404762" y="4161812"/>
            <a:ext cx="641350" cy="582295"/>
            <a:chOff x="404762" y="4161812"/>
            <a:chExt cx="641350" cy="582295"/>
          </a:xfrm>
        </p:grpSpPr>
        <p:sp>
          <p:nvSpPr>
            <p:cNvPr id="42" name="object 42"/>
            <p:cNvSpPr/>
            <p:nvPr/>
          </p:nvSpPr>
          <p:spPr>
            <a:xfrm>
              <a:off x="409525" y="4166575"/>
              <a:ext cx="631825" cy="572770"/>
            </a:xfrm>
            <a:custGeom>
              <a:avLst/>
              <a:gdLst/>
              <a:ahLst/>
              <a:cxnLst/>
              <a:rect l="l" t="t" r="r" b="b"/>
              <a:pathLst>
                <a:path w="631825" h="572770">
                  <a:moveTo>
                    <a:pt x="315899" y="572699"/>
                  </a:moveTo>
                  <a:lnTo>
                    <a:pt x="264659" y="568952"/>
                  </a:lnTo>
                  <a:lnTo>
                    <a:pt x="216051" y="558101"/>
                  </a:lnTo>
                  <a:lnTo>
                    <a:pt x="170725" y="540738"/>
                  </a:lnTo>
                  <a:lnTo>
                    <a:pt x="129333" y="517451"/>
                  </a:lnTo>
                  <a:lnTo>
                    <a:pt x="92524" y="488830"/>
                  </a:lnTo>
                  <a:lnTo>
                    <a:pt x="60950" y="455464"/>
                  </a:lnTo>
                  <a:lnTo>
                    <a:pt x="35260" y="417944"/>
                  </a:lnTo>
                  <a:lnTo>
                    <a:pt x="16104" y="376858"/>
                  </a:lnTo>
                  <a:lnTo>
                    <a:pt x="4134" y="332797"/>
                  </a:lnTo>
                  <a:lnTo>
                    <a:pt x="0" y="286349"/>
                  </a:lnTo>
                  <a:lnTo>
                    <a:pt x="4134" y="239902"/>
                  </a:lnTo>
                  <a:lnTo>
                    <a:pt x="16104" y="195841"/>
                  </a:lnTo>
                  <a:lnTo>
                    <a:pt x="35260" y="154755"/>
                  </a:lnTo>
                  <a:lnTo>
                    <a:pt x="60950" y="117235"/>
                  </a:lnTo>
                  <a:lnTo>
                    <a:pt x="92524" y="83869"/>
                  </a:lnTo>
                  <a:lnTo>
                    <a:pt x="129333" y="55248"/>
                  </a:lnTo>
                  <a:lnTo>
                    <a:pt x="170725" y="31961"/>
                  </a:lnTo>
                  <a:lnTo>
                    <a:pt x="216051" y="14598"/>
                  </a:lnTo>
                  <a:lnTo>
                    <a:pt x="264659" y="3747"/>
                  </a:lnTo>
                  <a:lnTo>
                    <a:pt x="315899" y="0"/>
                  </a:lnTo>
                  <a:lnTo>
                    <a:pt x="367140" y="3747"/>
                  </a:lnTo>
                  <a:lnTo>
                    <a:pt x="415748" y="14598"/>
                  </a:lnTo>
                  <a:lnTo>
                    <a:pt x="461074" y="31961"/>
                  </a:lnTo>
                  <a:lnTo>
                    <a:pt x="502466" y="55248"/>
                  </a:lnTo>
                  <a:lnTo>
                    <a:pt x="539275" y="83869"/>
                  </a:lnTo>
                  <a:lnTo>
                    <a:pt x="570849" y="117235"/>
                  </a:lnTo>
                  <a:lnTo>
                    <a:pt x="596539" y="154755"/>
                  </a:lnTo>
                  <a:lnTo>
                    <a:pt x="615695" y="195841"/>
                  </a:lnTo>
                  <a:lnTo>
                    <a:pt x="627665" y="239902"/>
                  </a:lnTo>
                  <a:lnTo>
                    <a:pt x="631799" y="286349"/>
                  </a:lnTo>
                  <a:lnTo>
                    <a:pt x="627665" y="332797"/>
                  </a:lnTo>
                  <a:lnTo>
                    <a:pt x="615695" y="376858"/>
                  </a:lnTo>
                  <a:lnTo>
                    <a:pt x="596539" y="417944"/>
                  </a:lnTo>
                  <a:lnTo>
                    <a:pt x="570849" y="455464"/>
                  </a:lnTo>
                  <a:lnTo>
                    <a:pt x="539275" y="488830"/>
                  </a:lnTo>
                  <a:lnTo>
                    <a:pt x="502466" y="517451"/>
                  </a:lnTo>
                  <a:lnTo>
                    <a:pt x="461074" y="540738"/>
                  </a:lnTo>
                  <a:lnTo>
                    <a:pt x="415748" y="558101"/>
                  </a:lnTo>
                  <a:lnTo>
                    <a:pt x="367140" y="568952"/>
                  </a:lnTo>
                  <a:lnTo>
                    <a:pt x="315899" y="572699"/>
                  </a:lnTo>
                  <a:close/>
                </a:path>
              </a:pathLst>
            </a:custGeom>
            <a:solidFill>
              <a:srgbClr val="4A86E7"/>
            </a:solidFill>
          </p:spPr>
          <p:txBody>
            <a:bodyPr wrap="square" lIns="0" tIns="0" rIns="0" bIns="0" rtlCol="0"/>
            <a:lstStyle/>
            <a:p>
              <a:endParaRPr/>
            </a:p>
          </p:txBody>
        </p:sp>
        <p:sp>
          <p:nvSpPr>
            <p:cNvPr id="43" name="object 43"/>
            <p:cNvSpPr/>
            <p:nvPr/>
          </p:nvSpPr>
          <p:spPr>
            <a:xfrm>
              <a:off x="409525" y="4166575"/>
              <a:ext cx="631825" cy="572770"/>
            </a:xfrm>
            <a:custGeom>
              <a:avLst/>
              <a:gdLst/>
              <a:ahLst/>
              <a:cxnLst/>
              <a:rect l="l" t="t" r="r" b="b"/>
              <a:pathLst>
                <a:path w="631825" h="572770">
                  <a:moveTo>
                    <a:pt x="0" y="286349"/>
                  </a:moveTo>
                  <a:lnTo>
                    <a:pt x="4134" y="239902"/>
                  </a:lnTo>
                  <a:lnTo>
                    <a:pt x="16104" y="195841"/>
                  </a:lnTo>
                  <a:lnTo>
                    <a:pt x="35260" y="154755"/>
                  </a:lnTo>
                  <a:lnTo>
                    <a:pt x="60950" y="117235"/>
                  </a:lnTo>
                  <a:lnTo>
                    <a:pt x="92524" y="83869"/>
                  </a:lnTo>
                  <a:lnTo>
                    <a:pt x="129333" y="55248"/>
                  </a:lnTo>
                  <a:lnTo>
                    <a:pt x="170725" y="31961"/>
                  </a:lnTo>
                  <a:lnTo>
                    <a:pt x="216051" y="14598"/>
                  </a:lnTo>
                  <a:lnTo>
                    <a:pt x="264659" y="3747"/>
                  </a:lnTo>
                  <a:lnTo>
                    <a:pt x="315899" y="0"/>
                  </a:lnTo>
                  <a:lnTo>
                    <a:pt x="367140" y="3747"/>
                  </a:lnTo>
                  <a:lnTo>
                    <a:pt x="415748" y="14598"/>
                  </a:lnTo>
                  <a:lnTo>
                    <a:pt x="461074" y="31961"/>
                  </a:lnTo>
                  <a:lnTo>
                    <a:pt x="502466" y="55248"/>
                  </a:lnTo>
                  <a:lnTo>
                    <a:pt x="539275" y="83869"/>
                  </a:lnTo>
                  <a:lnTo>
                    <a:pt x="570849" y="117235"/>
                  </a:lnTo>
                  <a:lnTo>
                    <a:pt x="596539" y="154755"/>
                  </a:lnTo>
                  <a:lnTo>
                    <a:pt x="615695" y="195841"/>
                  </a:lnTo>
                  <a:lnTo>
                    <a:pt x="627665" y="239902"/>
                  </a:lnTo>
                  <a:lnTo>
                    <a:pt x="631799" y="286349"/>
                  </a:lnTo>
                  <a:lnTo>
                    <a:pt x="627665" y="332797"/>
                  </a:lnTo>
                  <a:lnTo>
                    <a:pt x="615695" y="376858"/>
                  </a:lnTo>
                  <a:lnTo>
                    <a:pt x="596539" y="417944"/>
                  </a:lnTo>
                  <a:lnTo>
                    <a:pt x="570849" y="455464"/>
                  </a:lnTo>
                  <a:lnTo>
                    <a:pt x="539275" y="488830"/>
                  </a:lnTo>
                  <a:lnTo>
                    <a:pt x="502466" y="517451"/>
                  </a:lnTo>
                  <a:lnTo>
                    <a:pt x="461074" y="540738"/>
                  </a:lnTo>
                  <a:lnTo>
                    <a:pt x="415748" y="558101"/>
                  </a:lnTo>
                  <a:lnTo>
                    <a:pt x="367140" y="568952"/>
                  </a:lnTo>
                  <a:lnTo>
                    <a:pt x="315899" y="572699"/>
                  </a:lnTo>
                  <a:lnTo>
                    <a:pt x="264659" y="568952"/>
                  </a:lnTo>
                  <a:lnTo>
                    <a:pt x="216051" y="558101"/>
                  </a:lnTo>
                  <a:lnTo>
                    <a:pt x="170725" y="540738"/>
                  </a:lnTo>
                  <a:lnTo>
                    <a:pt x="129333" y="517451"/>
                  </a:lnTo>
                  <a:lnTo>
                    <a:pt x="92524" y="488830"/>
                  </a:lnTo>
                  <a:lnTo>
                    <a:pt x="60950" y="455464"/>
                  </a:lnTo>
                  <a:lnTo>
                    <a:pt x="35260" y="417944"/>
                  </a:lnTo>
                  <a:lnTo>
                    <a:pt x="16104" y="376858"/>
                  </a:lnTo>
                  <a:lnTo>
                    <a:pt x="4134" y="332797"/>
                  </a:lnTo>
                  <a:lnTo>
                    <a:pt x="0" y="286349"/>
                  </a:lnTo>
                  <a:close/>
                </a:path>
              </a:pathLst>
            </a:custGeom>
            <a:ln w="9524">
              <a:solidFill>
                <a:srgbClr val="595959"/>
              </a:solidFill>
            </a:ln>
          </p:spPr>
          <p:txBody>
            <a:bodyPr wrap="square" lIns="0" tIns="0" rIns="0" bIns="0" rtlCol="0"/>
            <a:lstStyle/>
            <a:p>
              <a:endParaRPr/>
            </a:p>
          </p:txBody>
        </p:sp>
      </p:grpSp>
      <p:sp>
        <p:nvSpPr>
          <p:cNvPr id="44" name="object 44"/>
          <p:cNvSpPr txBox="1"/>
          <p:nvPr/>
        </p:nvSpPr>
        <p:spPr>
          <a:xfrm>
            <a:off x="575074" y="4292968"/>
            <a:ext cx="15303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x</a:t>
            </a:r>
            <a:endParaRPr sz="1800">
              <a:latin typeface="Arial"/>
              <a:cs typeface="Arial"/>
            </a:endParaRPr>
          </a:p>
        </p:txBody>
      </p:sp>
      <p:sp>
        <p:nvSpPr>
          <p:cNvPr id="45" name="object 45"/>
          <p:cNvSpPr txBox="1"/>
          <p:nvPr/>
        </p:nvSpPr>
        <p:spPr>
          <a:xfrm>
            <a:off x="702211" y="4454893"/>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1</a:t>
            </a:r>
            <a:endParaRPr sz="1200">
              <a:latin typeface="Arial"/>
              <a:cs typeface="Arial"/>
            </a:endParaRPr>
          </a:p>
        </p:txBody>
      </p:sp>
      <p:grpSp>
        <p:nvGrpSpPr>
          <p:cNvPr id="46" name="object 46"/>
          <p:cNvGrpSpPr/>
          <p:nvPr/>
        </p:nvGrpSpPr>
        <p:grpSpPr>
          <a:xfrm>
            <a:off x="2499162" y="4085762"/>
            <a:ext cx="641350" cy="658495"/>
            <a:chOff x="2499162" y="4085762"/>
            <a:chExt cx="641350" cy="658495"/>
          </a:xfrm>
        </p:grpSpPr>
        <p:sp>
          <p:nvSpPr>
            <p:cNvPr id="47" name="object 47"/>
            <p:cNvSpPr/>
            <p:nvPr/>
          </p:nvSpPr>
          <p:spPr>
            <a:xfrm>
              <a:off x="2503925" y="4090525"/>
              <a:ext cx="631825" cy="648970"/>
            </a:xfrm>
            <a:custGeom>
              <a:avLst/>
              <a:gdLst/>
              <a:ahLst/>
              <a:cxnLst/>
              <a:rect l="l" t="t" r="r" b="b"/>
              <a:pathLst>
                <a:path w="631825" h="648970">
                  <a:moveTo>
                    <a:pt x="315899" y="648599"/>
                  </a:moveTo>
                  <a:lnTo>
                    <a:pt x="269218" y="645083"/>
                  </a:lnTo>
                  <a:lnTo>
                    <a:pt x="224663" y="634869"/>
                  </a:lnTo>
                  <a:lnTo>
                    <a:pt x="182724" y="618458"/>
                  </a:lnTo>
                  <a:lnTo>
                    <a:pt x="143889" y="596353"/>
                  </a:lnTo>
                  <a:lnTo>
                    <a:pt x="108646" y="569054"/>
                  </a:lnTo>
                  <a:lnTo>
                    <a:pt x="77484" y="537064"/>
                  </a:lnTo>
                  <a:lnTo>
                    <a:pt x="50893" y="500884"/>
                  </a:lnTo>
                  <a:lnTo>
                    <a:pt x="29360" y="461016"/>
                  </a:lnTo>
                  <a:lnTo>
                    <a:pt x="13374" y="417962"/>
                  </a:lnTo>
                  <a:lnTo>
                    <a:pt x="3425" y="372222"/>
                  </a:lnTo>
                  <a:lnTo>
                    <a:pt x="0" y="324299"/>
                  </a:lnTo>
                  <a:lnTo>
                    <a:pt x="3425" y="276377"/>
                  </a:lnTo>
                  <a:lnTo>
                    <a:pt x="13374" y="230637"/>
                  </a:lnTo>
                  <a:lnTo>
                    <a:pt x="29360" y="187583"/>
                  </a:lnTo>
                  <a:lnTo>
                    <a:pt x="50893" y="147715"/>
                  </a:lnTo>
                  <a:lnTo>
                    <a:pt x="77484" y="111535"/>
                  </a:lnTo>
                  <a:lnTo>
                    <a:pt x="108646" y="79545"/>
                  </a:lnTo>
                  <a:lnTo>
                    <a:pt x="143889" y="52246"/>
                  </a:lnTo>
                  <a:lnTo>
                    <a:pt x="182724" y="30141"/>
                  </a:lnTo>
                  <a:lnTo>
                    <a:pt x="224663" y="13730"/>
                  </a:lnTo>
                  <a:lnTo>
                    <a:pt x="269218" y="3516"/>
                  </a:lnTo>
                  <a:lnTo>
                    <a:pt x="315899" y="0"/>
                  </a:lnTo>
                  <a:lnTo>
                    <a:pt x="365615" y="4039"/>
                  </a:lnTo>
                  <a:lnTo>
                    <a:pt x="413659" y="15919"/>
                  </a:lnTo>
                  <a:lnTo>
                    <a:pt x="459183" y="35277"/>
                  </a:lnTo>
                  <a:lnTo>
                    <a:pt x="501337" y="61752"/>
                  </a:lnTo>
                  <a:lnTo>
                    <a:pt x="539274" y="94984"/>
                  </a:lnTo>
                  <a:lnTo>
                    <a:pt x="571646" y="133930"/>
                  </a:lnTo>
                  <a:lnTo>
                    <a:pt x="597436" y="177206"/>
                  </a:lnTo>
                  <a:lnTo>
                    <a:pt x="616293" y="223940"/>
                  </a:lnTo>
                  <a:lnTo>
                    <a:pt x="627864" y="273262"/>
                  </a:lnTo>
                  <a:lnTo>
                    <a:pt x="631799" y="324299"/>
                  </a:lnTo>
                  <a:lnTo>
                    <a:pt x="628374" y="372222"/>
                  </a:lnTo>
                  <a:lnTo>
                    <a:pt x="618425" y="417962"/>
                  </a:lnTo>
                  <a:lnTo>
                    <a:pt x="602439" y="461016"/>
                  </a:lnTo>
                  <a:lnTo>
                    <a:pt x="580906" y="500884"/>
                  </a:lnTo>
                  <a:lnTo>
                    <a:pt x="554315" y="537064"/>
                  </a:lnTo>
                  <a:lnTo>
                    <a:pt x="523153" y="569054"/>
                  </a:lnTo>
                  <a:lnTo>
                    <a:pt x="487910" y="596353"/>
                  </a:lnTo>
                  <a:lnTo>
                    <a:pt x="449075" y="618458"/>
                  </a:lnTo>
                  <a:lnTo>
                    <a:pt x="407136" y="634869"/>
                  </a:lnTo>
                  <a:lnTo>
                    <a:pt x="362581" y="645083"/>
                  </a:lnTo>
                  <a:lnTo>
                    <a:pt x="315899" y="648599"/>
                  </a:lnTo>
                  <a:close/>
                </a:path>
              </a:pathLst>
            </a:custGeom>
            <a:solidFill>
              <a:srgbClr val="FFD966"/>
            </a:solidFill>
          </p:spPr>
          <p:txBody>
            <a:bodyPr wrap="square" lIns="0" tIns="0" rIns="0" bIns="0" rtlCol="0"/>
            <a:lstStyle/>
            <a:p>
              <a:endParaRPr/>
            </a:p>
          </p:txBody>
        </p:sp>
        <p:sp>
          <p:nvSpPr>
            <p:cNvPr id="48" name="object 48"/>
            <p:cNvSpPr/>
            <p:nvPr/>
          </p:nvSpPr>
          <p:spPr>
            <a:xfrm>
              <a:off x="2503925" y="4090525"/>
              <a:ext cx="631825" cy="648970"/>
            </a:xfrm>
            <a:custGeom>
              <a:avLst/>
              <a:gdLst/>
              <a:ahLst/>
              <a:cxnLst/>
              <a:rect l="l" t="t" r="r" b="b"/>
              <a:pathLst>
                <a:path w="631825" h="648970">
                  <a:moveTo>
                    <a:pt x="0" y="324299"/>
                  </a:moveTo>
                  <a:lnTo>
                    <a:pt x="3425" y="276377"/>
                  </a:lnTo>
                  <a:lnTo>
                    <a:pt x="13374" y="230637"/>
                  </a:lnTo>
                  <a:lnTo>
                    <a:pt x="29360" y="187583"/>
                  </a:lnTo>
                  <a:lnTo>
                    <a:pt x="50893" y="147715"/>
                  </a:lnTo>
                  <a:lnTo>
                    <a:pt x="77484" y="111535"/>
                  </a:lnTo>
                  <a:lnTo>
                    <a:pt x="108646" y="79545"/>
                  </a:lnTo>
                  <a:lnTo>
                    <a:pt x="143889" y="52246"/>
                  </a:lnTo>
                  <a:lnTo>
                    <a:pt x="182724" y="30141"/>
                  </a:lnTo>
                  <a:lnTo>
                    <a:pt x="224663" y="13730"/>
                  </a:lnTo>
                  <a:lnTo>
                    <a:pt x="269218" y="3516"/>
                  </a:lnTo>
                  <a:lnTo>
                    <a:pt x="315899" y="0"/>
                  </a:lnTo>
                  <a:lnTo>
                    <a:pt x="365615" y="4039"/>
                  </a:lnTo>
                  <a:lnTo>
                    <a:pt x="413659" y="15919"/>
                  </a:lnTo>
                  <a:lnTo>
                    <a:pt x="459183" y="35277"/>
                  </a:lnTo>
                  <a:lnTo>
                    <a:pt x="501337" y="61752"/>
                  </a:lnTo>
                  <a:lnTo>
                    <a:pt x="539274" y="94984"/>
                  </a:lnTo>
                  <a:lnTo>
                    <a:pt x="571646" y="133930"/>
                  </a:lnTo>
                  <a:lnTo>
                    <a:pt x="597436" y="177206"/>
                  </a:lnTo>
                  <a:lnTo>
                    <a:pt x="616293" y="223940"/>
                  </a:lnTo>
                  <a:lnTo>
                    <a:pt x="627864" y="273262"/>
                  </a:lnTo>
                  <a:lnTo>
                    <a:pt x="631799" y="324299"/>
                  </a:lnTo>
                  <a:lnTo>
                    <a:pt x="628374" y="372222"/>
                  </a:lnTo>
                  <a:lnTo>
                    <a:pt x="618425" y="417962"/>
                  </a:lnTo>
                  <a:lnTo>
                    <a:pt x="602439" y="461016"/>
                  </a:lnTo>
                  <a:lnTo>
                    <a:pt x="580906" y="500884"/>
                  </a:lnTo>
                  <a:lnTo>
                    <a:pt x="554315" y="537064"/>
                  </a:lnTo>
                  <a:lnTo>
                    <a:pt x="523153" y="569054"/>
                  </a:lnTo>
                  <a:lnTo>
                    <a:pt x="487910" y="596353"/>
                  </a:lnTo>
                  <a:lnTo>
                    <a:pt x="449075" y="618458"/>
                  </a:lnTo>
                  <a:lnTo>
                    <a:pt x="407136" y="634869"/>
                  </a:lnTo>
                  <a:lnTo>
                    <a:pt x="362581" y="645083"/>
                  </a:lnTo>
                  <a:lnTo>
                    <a:pt x="315899" y="648599"/>
                  </a:lnTo>
                  <a:lnTo>
                    <a:pt x="269218" y="645083"/>
                  </a:lnTo>
                  <a:lnTo>
                    <a:pt x="224663" y="634869"/>
                  </a:lnTo>
                  <a:lnTo>
                    <a:pt x="182724" y="618458"/>
                  </a:lnTo>
                  <a:lnTo>
                    <a:pt x="143889" y="596353"/>
                  </a:lnTo>
                  <a:lnTo>
                    <a:pt x="108646" y="569054"/>
                  </a:lnTo>
                  <a:lnTo>
                    <a:pt x="77484" y="537064"/>
                  </a:lnTo>
                  <a:lnTo>
                    <a:pt x="50893" y="500884"/>
                  </a:lnTo>
                  <a:lnTo>
                    <a:pt x="29360" y="461016"/>
                  </a:lnTo>
                  <a:lnTo>
                    <a:pt x="13374" y="417962"/>
                  </a:lnTo>
                  <a:lnTo>
                    <a:pt x="3425" y="372222"/>
                  </a:lnTo>
                  <a:lnTo>
                    <a:pt x="0" y="324299"/>
                  </a:lnTo>
                  <a:close/>
                </a:path>
              </a:pathLst>
            </a:custGeom>
            <a:ln w="9524">
              <a:solidFill>
                <a:srgbClr val="595959"/>
              </a:solidFill>
            </a:ln>
          </p:spPr>
          <p:txBody>
            <a:bodyPr wrap="square" lIns="0" tIns="0" rIns="0" bIns="0" rtlCol="0"/>
            <a:lstStyle/>
            <a:p>
              <a:endParaRPr/>
            </a:p>
          </p:txBody>
        </p:sp>
      </p:grpSp>
      <p:sp>
        <p:nvSpPr>
          <p:cNvPr id="49" name="object 49"/>
          <p:cNvSpPr txBox="1"/>
          <p:nvPr/>
        </p:nvSpPr>
        <p:spPr>
          <a:xfrm>
            <a:off x="2669475" y="4239565"/>
            <a:ext cx="167005"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a:cs typeface="Arial"/>
              </a:rPr>
              <a:t>2</a:t>
            </a:r>
            <a:endParaRPr sz="2000">
              <a:latin typeface="Arial"/>
              <a:cs typeface="Arial"/>
            </a:endParaRPr>
          </a:p>
        </p:txBody>
      </p:sp>
      <p:grpSp>
        <p:nvGrpSpPr>
          <p:cNvPr id="50" name="object 50"/>
          <p:cNvGrpSpPr/>
          <p:nvPr/>
        </p:nvGrpSpPr>
        <p:grpSpPr>
          <a:xfrm>
            <a:off x="1031800" y="4376821"/>
            <a:ext cx="1454150" cy="85725"/>
            <a:chOff x="1031800" y="4376821"/>
            <a:chExt cx="1454150" cy="85725"/>
          </a:xfrm>
        </p:grpSpPr>
        <p:sp>
          <p:nvSpPr>
            <p:cNvPr id="51" name="object 51"/>
            <p:cNvSpPr/>
            <p:nvPr/>
          </p:nvSpPr>
          <p:spPr>
            <a:xfrm>
              <a:off x="1041325" y="4417801"/>
              <a:ext cx="1348740" cy="35560"/>
            </a:xfrm>
            <a:custGeom>
              <a:avLst/>
              <a:gdLst/>
              <a:ahLst/>
              <a:cxnLst/>
              <a:rect l="l" t="t" r="r" b="b"/>
              <a:pathLst>
                <a:path w="1348739" h="35560">
                  <a:moveTo>
                    <a:pt x="0" y="35123"/>
                  </a:moveTo>
                  <a:lnTo>
                    <a:pt x="1348238" y="0"/>
                  </a:lnTo>
                </a:path>
              </a:pathLst>
            </a:custGeom>
            <a:ln w="19049">
              <a:solidFill>
                <a:srgbClr val="595959"/>
              </a:solidFill>
            </a:ln>
          </p:spPr>
          <p:txBody>
            <a:bodyPr wrap="square" lIns="0" tIns="0" rIns="0" bIns="0" rtlCol="0"/>
            <a:lstStyle/>
            <a:p>
              <a:endParaRPr/>
            </a:p>
          </p:txBody>
        </p:sp>
        <p:pic>
          <p:nvPicPr>
            <p:cNvPr id="52" name="object 52"/>
            <p:cNvPicPr/>
            <p:nvPr/>
          </p:nvPicPr>
          <p:blipFill>
            <a:blip r:embed="rId5" cstate="print"/>
            <a:stretch>
              <a:fillRect/>
            </a:stretch>
          </p:blipFill>
          <p:spPr>
            <a:xfrm>
              <a:off x="2379219" y="4376821"/>
              <a:ext cx="106290" cy="81959"/>
            </a:xfrm>
            <a:prstGeom prst="rect">
              <a:avLst/>
            </a:prstGeom>
          </p:spPr>
        </p:pic>
      </p:grpSp>
      <p:sp>
        <p:nvSpPr>
          <p:cNvPr id="53" name="object 53"/>
          <p:cNvSpPr txBox="1"/>
          <p:nvPr/>
        </p:nvSpPr>
        <p:spPr>
          <a:xfrm>
            <a:off x="1597599" y="3995140"/>
            <a:ext cx="25146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a:cs typeface="Arial"/>
              </a:rPr>
              <a:t>-3</a:t>
            </a:r>
            <a:endParaRPr sz="2000">
              <a:latin typeface="Arial"/>
              <a:cs typeface="Arial"/>
            </a:endParaRPr>
          </a:p>
        </p:txBody>
      </p:sp>
      <p:grpSp>
        <p:nvGrpSpPr>
          <p:cNvPr id="54" name="object 54"/>
          <p:cNvGrpSpPr/>
          <p:nvPr/>
        </p:nvGrpSpPr>
        <p:grpSpPr>
          <a:xfrm>
            <a:off x="6033287" y="3055087"/>
            <a:ext cx="558800" cy="511809"/>
            <a:chOff x="6033287" y="3055087"/>
            <a:chExt cx="558800" cy="511809"/>
          </a:xfrm>
        </p:grpSpPr>
        <p:sp>
          <p:nvSpPr>
            <p:cNvPr id="55" name="object 55"/>
            <p:cNvSpPr/>
            <p:nvPr/>
          </p:nvSpPr>
          <p:spPr>
            <a:xfrm>
              <a:off x="6038050" y="3059850"/>
              <a:ext cx="549275" cy="502284"/>
            </a:xfrm>
            <a:custGeom>
              <a:avLst/>
              <a:gdLst/>
              <a:ahLst/>
              <a:cxnLst/>
              <a:rect l="l" t="t" r="r" b="b"/>
              <a:pathLst>
                <a:path w="549275" h="502285">
                  <a:moveTo>
                    <a:pt x="274349" y="501899"/>
                  </a:moveTo>
                  <a:lnTo>
                    <a:pt x="225035" y="497856"/>
                  </a:lnTo>
                  <a:lnTo>
                    <a:pt x="178620" y="486199"/>
                  </a:lnTo>
                  <a:lnTo>
                    <a:pt x="135880" y="467637"/>
                  </a:lnTo>
                  <a:lnTo>
                    <a:pt x="97589" y="442879"/>
                  </a:lnTo>
                  <a:lnTo>
                    <a:pt x="64523" y="412633"/>
                  </a:lnTo>
                  <a:lnTo>
                    <a:pt x="37456" y="377609"/>
                  </a:lnTo>
                  <a:lnTo>
                    <a:pt x="17164" y="338514"/>
                  </a:lnTo>
                  <a:lnTo>
                    <a:pt x="4420" y="296058"/>
                  </a:lnTo>
                  <a:lnTo>
                    <a:pt x="0" y="250949"/>
                  </a:lnTo>
                  <a:lnTo>
                    <a:pt x="4420" y="205841"/>
                  </a:lnTo>
                  <a:lnTo>
                    <a:pt x="17164" y="163385"/>
                  </a:lnTo>
                  <a:lnTo>
                    <a:pt x="37456" y="124290"/>
                  </a:lnTo>
                  <a:lnTo>
                    <a:pt x="64523" y="89266"/>
                  </a:lnTo>
                  <a:lnTo>
                    <a:pt x="97589" y="59020"/>
                  </a:lnTo>
                  <a:lnTo>
                    <a:pt x="135880" y="34262"/>
                  </a:lnTo>
                  <a:lnTo>
                    <a:pt x="178620" y="15700"/>
                  </a:lnTo>
                  <a:lnTo>
                    <a:pt x="225035" y="4043"/>
                  </a:lnTo>
                  <a:lnTo>
                    <a:pt x="274349" y="0"/>
                  </a:lnTo>
                  <a:lnTo>
                    <a:pt x="323664" y="4043"/>
                  </a:lnTo>
                  <a:lnTo>
                    <a:pt x="370079" y="15700"/>
                  </a:lnTo>
                  <a:lnTo>
                    <a:pt x="412819" y="34262"/>
                  </a:lnTo>
                  <a:lnTo>
                    <a:pt x="451110" y="59020"/>
                  </a:lnTo>
                  <a:lnTo>
                    <a:pt x="484176" y="89266"/>
                  </a:lnTo>
                  <a:lnTo>
                    <a:pt x="511243" y="124290"/>
                  </a:lnTo>
                  <a:lnTo>
                    <a:pt x="531535" y="163385"/>
                  </a:lnTo>
                  <a:lnTo>
                    <a:pt x="544279" y="205841"/>
                  </a:lnTo>
                  <a:lnTo>
                    <a:pt x="548699" y="250949"/>
                  </a:lnTo>
                  <a:lnTo>
                    <a:pt x="544279" y="296058"/>
                  </a:lnTo>
                  <a:lnTo>
                    <a:pt x="531535" y="338514"/>
                  </a:lnTo>
                  <a:lnTo>
                    <a:pt x="511243" y="377609"/>
                  </a:lnTo>
                  <a:lnTo>
                    <a:pt x="484176" y="412633"/>
                  </a:lnTo>
                  <a:lnTo>
                    <a:pt x="451110" y="442879"/>
                  </a:lnTo>
                  <a:lnTo>
                    <a:pt x="412819" y="467637"/>
                  </a:lnTo>
                  <a:lnTo>
                    <a:pt x="370079" y="486199"/>
                  </a:lnTo>
                  <a:lnTo>
                    <a:pt x="323664" y="497856"/>
                  </a:lnTo>
                  <a:lnTo>
                    <a:pt x="274349" y="501899"/>
                  </a:lnTo>
                  <a:close/>
                </a:path>
              </a:pathLst>
            </a:custGeom>
            <a:solidFill>
              <a:srgbClr val="4A86E7"/>
            </a:solidFill>
          </p:spPr>
          <p:txBody>
            <a:bodyPr wrap="square" lIns="0" tIns="0" rIns="0" bIns="0" rtlCol="0"/>
            <a:lstStyle/>
            <a:p>
              <a:endParaRPr/>
            </a:p>
          </p:txBody>
        </p:sp>
        <p:sp>
          <p:nvSpPr>
            <p:cNvPr id="56" name="object 56"/>
            <p:cNvSpPr/>
            <p:nvPr/>
          </p:nvSpPr>
          <p:spPr>
            <a:xfrm>
              <a:off x="6038050" y="3059850"/>
              <a:ext cx="549275" cy="502284"/>
            </a:xfrm>
            <a:custGeom>
              <a:avLst/>
              <a:gdLst/>
              <a:ahLst/>
              <a:cxnLst/>
              <a:rect l="l" t="t" r="r" b="b"/>
              <a:pathLst>
                <a:path w="549275" h="502285">
                  <a:moveTo>
                    <a:pt x="0" y="250949"/>
                  </a:moveTo>
                  <a:lnTo>
                    <a:pt x="4420" y="205841"/>
                  </a:lnTo>
                  <a:lnTo>
                    <a:pt x="17164" y="163385"/>
                  </a:lnTo>
                  <a:lnTo>
                    <a:pt x="37456" y="124290"/>
                  </a:lnTo>
                  <a:lnTo>
                    <a:pt x="64523" y="89266"/>
                  </a:lnTo>
                  <a:lnTo>
                    <a:pt x="97589" y="59020"/>
                  </a:lnTo>
                  <a:lnTo>
                    <a:pt x="135880" y="34262"/>
                  </a:lnTo>
                  <a:lnTo>
                    <a:pt x="178620" y="15700"/>
                  </a:lnTo>
                  <a:lnTo>
                    <a:pt x="225035" y="4043"/>
                  </a:lnTo>
                  <a:lnTo>
                    <a:pt x="274349" y="0"/>
                  </a:lnTo>
                  <a:lnTo>
                    <a:pt x="323664" y="4043"/>
                  </a:lnTo>
                  <a:lnTo>
                    <a:pt x="370079" y="15700"/>
                  </a:lnTo>
                  <a:lnTo>
                    <a:pt x="412819" y="34262"/>
                  </a:lnTo>
                  <a:lnTo>
                    <a:pt x="451110" y="59020"/>
                  </a:lnTo>
                  <a:lnTo>
                    <a:pt x="484176" y="89266"/>
                  </a:lnTo>
                  <a:lnTo>
                    <a:pt x="511243" y="124290"/>
                  </a:lnTo>
                  <a:lnTo>
                    <a:pt x="531535" y="163385"/>
                  </a:lnTo>
                  <a:lnTo>
                    <a:pt x="544279" y="205841"/>
                  </a:lnTo>
                  <a:lnTo>
                    <a:pt x="548699" y="250949"/>
                  </a:lnTo>
                  <a:lnTo>
                    <a:pt x="544279" y="296058"/>
                  </a:lnTo>
                  <a:lnTo>
                    <a:pt x="531535" y="338514"/>
                  </a:lnTo>
                  <a:lnTo>
                    <a:pt x="511243" y="377609"/>
                  </a:lnTo>
                  <a:lnTo>
                    <a:pt x="484176" y="412633"/>
                  </a:lnTo>
                  <a:lnTo>
                    <a:pt x="451110" y="442879"/>
                  </a:lnTo>
                  <a:lnTo>
                    <a:pt x="412819" y="467637"/>
                  </a:lnTo>
                  <a:lnTo>
                    <a:pt x="370079" y="486199"/>
                  </a:lnTo>
                  <a:lnTo>
                    <a:pt x="323664" y="497856"/>
                  </a:lnTo>
                  <a:lnTo>
                    <a:pt x="274349" y="501899"/>
                  </a:lnTo>
                  <a:lnTo>
                    <a:pt x="225035" y="497856"/>
                  </a:lnTo>
                  <a:lnTo>
                    <a:pt x="178620" y="486199"/>
                  </a:lnTo>
                  <a:lnTo>
                    <a:pt x="135880" y="467637"/>
                  </a:lnTo>
                  <a:lnTo>
                    <a:pt x="97589" y="442879"/>
                  </a:lnTo>
                  <a:lnTo>
                    <a:pt x="64523" y="412633"/>
                  </a:lnTo>
                  <a:lnTo>
                    <a:pt x="37456" y="377609"/>
                  </a:lnTo>
                  <a:lnTo>
                    <a:pt x="17164" y="338514"/>
                  </a:lnTo>
                  <a:lnTo>
                    <a:pt x="4420" y="296058"/>
                  </a:lnTo>
                  <a:lnTo>
                    <a:pt x="0" y="250949"/>
                  </a:lnTo>
                  <a:close/>
                </a:path>
              </a:pathLst>
            </a:custGeom>
            <a:ln w="9524">
              <a:solidFill>
                <a:srgbClr val="595959"/>
              </a:solidFill>
            </a:ln>
          </p:spPr>
          <p:txBody>
            <a:bodyPr wrap="square" lIns="0" tIns="0" rIns="0" bIns="0" rtlCol="0"/>
            <a:lstStyle/>
            <a:p>
              <a:endParaRPr/>
            </a:p>
          </p:txBody>
        </p:sp>
      </p:grpSp>
      <p:sp>
        <p:nvSpPr>
          <p:cNvPr id="57" name="object 57"/>
          <p:cNvSpPr txBox="1"/>
          <p:nvPr/>
        </p:nvSpPr>
        <p:spPr>
          <a:xfrm>
            <a:off x="6166030" y="3186213"/>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x</a:t>
            </a:r>
            <a:r>
              <a:rPr sz="1350" b="1" spc="7" baseline="-33950" dirty="0">
                <a:latin typeface="Arial"/>
                <a:cs typeface="Arial"/>
              </a:rPr>
              <a:t>1</a:t>
            </a:r>
            <a:endParaRPr sz="1350" baseline="-33950">
              <a:latin typeface="Arial"/>
              <a:cs typeface="Arial"/>
            </a:endParaRPr>
          </a:p>
        </p:txBody>
      </p:sp>
      <p:grpSp>
        <p:nvGrpSpPr>
          <p:cNvPr id="58" name="object 58"/>
          <p:cNvGrpSpPr/>
          <p:nvPr/>
        </p:nvGrpSpPr>
        <p:grpSpPr>
          <a:xfrm>
            <a:off x="6033287" y="3810587"/>
            <a:ext cx="2132965" cy="1134110"/>
            <a:chOff x="6033287" y="3810587"/>
            <a:chExt cx="2132965" cy="1134110"/>
          </a:xfrm>
        </p:grpSpPr>
        <p:sp>
          <p:nvSpPr>
            <p:cNvPr id="59" name="object 59"/>
            <p:cNvSpPr/>
            <p:nvPr/>
          </p:nvSpPr>
          <p:spPr>
            <a:xfrm>
              <a:off x="7612650" y="3815350"/>
              <a:ext cx="549275" cy="572770"/>
            </a:xfrm>
            <a:custGeom>
              <a:avLst/>
              <a:gdLst/>
              <a:ahLst/>
              <a:cxnLst/>
              <a:rect l="l" t="t" r="r" b="b"/>
              <a:pathLst>
                <a:path w="549275" h="572770">
                  <a:moveTo>
                    <a:pt x="274349" y="572699"/>
                  </a:move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close/>
                </a:path>
              </a:pathLst>
            </a:custGeom>
            <a:solidFill>
              <a:srgbClr val="FF9900"/>
            </a:solidFill>
          </p:spPr>
          <p:txBody>
            <a:bodyPr wrap="square" lIns="0" tIns="0" rIns="0" bIns="0" rtlCol="0"/>
            <a:lstStyle/>
            <a:p>
              <a:endParaRPr/>
            </a:p>
          </p:txBody>
        </p:sp>
        <p:sp>
          <p:nvSpPr>
            <p:cNvPr id="60" name="object 60"/>
            <p:cNvSpPr/>
            <p:nvPr/>
          </p:nvSpPr>
          <p:spPr>
            <a:xfrm>
              <a:off x="7612650" y="3815350"/>
              <a:ext cx="549275" cy="572770"/>
            </a:xfrm>
            <a:custGeom>
              <a:avLst/>
              <a:gdLst/>
              <a:ahLst/>
              <a:cxnLst/>
              <a:rect l="l" t="t" r="r" b="b"/>
              <a:pathLst>
                <a:path w="549275" h="572770">
                  <a:moveTo>
                    <a:pt x="0" y="286349"/>
                  </a:move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close/>
                </a:path>
              </a:pathLst>
            </a:custGeom>
            <a:ln w="9524">
              <a:solidFill>
                <a:srgbClr val="595959"/>
              </a:solidFill>
            </a:ln>
          </p:spPr>
          <p:txBody>
            <a:bodyPr wrap="square" lIns="0" tIns="0" rIns="0" bIns="0" rtlCol="0"/>
            <a:lstStyle/>
            <a:p>
              <a:endParaRPr/>
            </a:p>
          </p:txBody>
        </p:sp>
        <p:sp>
          <p:nvSpPr>
            <p:cNvPr id="61" name="object 61"/>
            <p:cNvSpPr/>
            <p:nvPr/>
          </p:nvSpPr>
          <p:spPr>
            <a:xfrm>
              <a:off x="6038050" y="4437725"/>
              <a:ext cx="549275" cy="502284"/>
            </a:xfrm>
            <a:custGeom>
              <a:avLst/>
              <a:gdLst/>
              <a:ahLst/>
              <a:cxnLst/>
              <a:rect l="l" t="t" r="r" b="b"/>
              <a:pathLst>
                <a:path w="549275" h="502285">
                  <a:moveTo>
                    <a:pt x="274349" y="501899"/>
                  </a:moveTo>
                  <a:lnTo>
                    <a:pt x="225035" y="497856"/>
                  </a:lnTo>
                  <a:lnTo>
                    <a:pt x="178620" y="486199"/>
                  </a:lnTo>
                  <a:lnTo>
                    <a:pt x="135880" y="467637"/>
                  </a:lnTo>
                  <a:lnTo>
                    <a:pt x="97589" y="442879"/>
                  </a:lnTo>
                  <a:lnTo>
                    <a:pt x="64523" y="412633"/>
                  </a:lnTo>
                  <a:lnTo>
                    <a:pt x="37456" y="377609"/>
                  </a:lnTo>
                  <a:lnTo>
                    <a:pt x="17164" y="338514"/>
                  </a:lnTo>
                  <a:lnTo>
                    <a:pt x="4420" y="296058"/>
                  </a:lnTo>
                  <a:lnTo>
                    <a:pt x="0" y="250949"/>
                  </a:lnTo>
                  <a:lnTo>
                    <a:pt x="4420" y="205841"/>
                  </a:lnTo>
                  <a:lnTo>
                    <a:pt x="17164" y="163385"/>
                  </a:lnTo>
                  <a:lnTo>
                    <a:pt x="37456" y="124290"/>
                  </a:lnTo>
                  <a:lnTo>
                    <a:pt x="64523" y="89266"/>
                  </a:lnTo>
                  <a:lnTo>
                    <a:pt x="97589" y="59020"/>
                  </a:lnTo>
                  <a:lnTo>
                    <a:pt x="135880" y="34262"/>
                  </a:lnTo>
                  <a:lnTo>
                    <a:pt x="178620" y="15700"/>
                  </a:lnTo>
                  <a:lnTo>
                    <a:pt x="225035" y="4043"/>
                  </a:lnTo>
                  <a:lnTo>
                    <a:pt x="274349" y="0"/>
                  </a:lnTo>
                  <a:lnTo>
                    <a:pt x="323664" y="4043"/>
                  </a:lnTo>
                  <a:lnTo>
                    <a:pt x="370079" y="15700"/>
                  </a:lnTo>
                  <a:lnTo>
                    <a:pt x="412819" y="34262"/>
                  </a:lnTo>
                  <a:lnTo>
                    <a:pt x="451110" y="59020"/>
                  </a:lnTo>
                  <a:lnTo>
                    <a:pt x="484176" y="89266"/>
                  </a:lnTo>
                  <a:lnTo>
                    <a:pt x="511243" y="124290"/>
                  </a:lnTo>
                  <a:lnTo>
                    <a:pt x="531535" y="163385"/>
                  </a:lnTo>
                  <a:lnTo>
                    <a:pt x="544279" y="205841"/>
                  </a:lnTo>
                  <a:lnTo>
                    <a:pt x="548699" y="250949"/>
                  </a:lnTo>
                  <a:lnTo>
                    <a:pt x="544279" y="296058"/>
                  </a:lnTo>
                  <a:lnTo>
                    <a:pt x="531535" y="338514"/>
                  </a:lnTo>
                  <a:lnTo>
                    <a:pt x="511243" y="377609"/>
                  </a:lnTo>
                  <a:lnTo>
                    <a:pt x="484176" y="412633"/>
                  </a:lnTo>
                  <a:lnTo>
                    <a:pt x="451110" y="442879"/>
                  </a:lnTo>
                  <a:lnTo>
                    <a:pt x="412819" y="467637"/>
                  </a:lnTo>
                  <a:lnTo>
                    <a:pt x="370079" y="486199"/>
                  </a:lnTo>
                  <a:lnTo>
                    <a:pt x="323664" y="497856"/>
                  </a:lnTo>
                  <a:lnTo>
                    <a:pt x="274349" y="501899"/>
                  </a:lnTo>
                  <a:close/>
                </a:path>
              </a:pathLst>
            </a:custGeom>
            <a:solidFill>
              <a:srgbClr val="4A86E7"/>
            </a:solidFill>
          </p:spPr>
          <p:txBody>
            <a:bodyPr wrap="square" lIns="0" tIns="0" rIns="0" bIns="0" rtlCol="0"/>
            <a:lstStyle/>
            <a:p>
              <a:endParaRPr/>
            </a:p>
          </p:txBody>
        </p:sp>
        <p:sp>
          <p:nvSpPr>
            <p:cNvPr id="62" name="object 62"/>
            <p:cNvSpPr/>
            <p:nvPr/>
          </p:nvSpPr>
          <p:spPr>
            <a:xfrm>
              <a:off x="6038050" y="4437725"/>
              <a:ext cx="549275" cy="502284"/>
            </a:xfrm>
            <a:custGeom>
              <a:avLst/>
              <a:gdLst/>
              <a:ahLst/>
              <a:cxnLst/>
              <a:rect l="l" t="t" r="r" b="b"/>
              <a:pathLst>
                <a:path w="549275" h="502285">
                  <a:moveTo>
                    <a:pt x="0" y="250949"/>
                  </a:moveTo>
                  <a:lnTo>
                    <a:pt x="4420" y="205841"/>
                  </a:lnTo>
                  <a:lnTo>
                    <a:pt x="17164" y="163385"/>
                  </a:lnTo>
                  <a:lnTo>
                    <a:pt x="37456" y="124290"/>
                  </a:lnTo>
                  <a:lnTo>
                    <a:pt x="64523" y="89266"/>
                  </a:lnTo>
                  <a:lnTo>
                    <a:pt x="97589" y="59020"/>
                  </a:lnTo>
                  <a:lnTo>
                    <a:pt x="135880" y="34262"/>
                  </a:lnTo>
                  <a:lnTo>
                    <a:pt x="178620" y="15700"/>
                  </a:lnTo>
                  <a:lnTo>
                    <a:pt x="225035" y="4043"/>
                  </a:lnTo>
                  <a:lnTo>
                    <a:pt x="274349" y="0"/>
                  </a:lnTo>
                  <a:lnTo>
                    <a:pt x="323664" y="4043"/>
                  </a:lnTo>
                  <a:lnTo>
                    <a:pt x="370079" y="15700"/>
                  </a:lnTo>
                  <a:lnTo>
                    <a:pt x="412819" y="34262"/>
                  </a:lnTo>
                  <a:lnTo>
                    <a:pt x="451110" y="59020"/>
                  </a:lnTo>
                  <a:lnTo>
                    <a:pt x="484176" y="89266"/>
                  </a:lnTo>
                  <a:lnTo>
                    <a:pt x="511243" y="124290"/>
                  </a:lnTo>
                  <a:lnTo>
                    <a:pt x="531535" y="163385"/>
                  </a:lnTo>
                  <a:lnTo>
                    <a:pt x="544279" y="205841"/>
                  </a:lnTo>
                  <a:lnTo>
                    <a:pt x="548699" y="250949"/>
                  </a:lnTo>
                  <a:lnTo>
                    <a:pt x="544279" y="296058"/>
                  </a:lnTo>
                  <a:lnTo>
                    <a:pt x="531535" y="338514"/>
                  </a:lnTo>
                  <a:lnTo>
                    <a:pt x="511243" y="377609"/>
                  </a:lnTo>
                  <a:lnTo>
                    <a:pt x="484176" y="412633"/>
                  </a:lnTo>
                  <a:lnTo>
                    <a:pt x="451110" y="442879"/>
                  </a:lnTo>
                  <a:lnTo>
                    <a:pt x="412819" y="467637"/>
                  </a:lnTo>
                  <a:lnTo>
                    <a:pt x="370079" y="486199"/>
                  </a:lnTo>
                  <a:lnTo>
                    <a:pt x="323664" y="497856"/>
                  </a:lnTo>
                  <a:lnTo>
                    <a:pt x="274349" y="501899"/>
                  </a:lnTo>
                  <a:lnTo>
                    <a:pt x="225035" y="497856"/>
                  </a:lnTo>
                  <a:lnTo>
                    <a:pt x="178620" y="486199"/>
                  </a:lnTo>
                  <a:lnTo>
                    <a:pt x="135880" y="467637"/>
                  </a:lnTo>
                  <a:lnTo>
                    <a:pt x="97589" y="442879"/>
                  </a:lnTo>
                  <a:lnTo>
                    <a:pt x="64523" y="412633"/>
                  </a:lnTo>
                  <a:lnTo>
                    <a:pt x="37456" y="377609"/>
                  </a:lnTo>
                  <a:lnTo>
                    <a:pt x="17164" y="338514"/>
                  </a:lnTo>
                  <a:lnTo>
                    <a:pt x="4420" y="296058"/>
                  </a:lnTo>
                  <a:lnTo>
                    <a:pt x="0" y="250949"/>
                  </a:lnTo>
                  <a:close/>
                </a:path>
              </a:pathLst>
            </a:custGeom>
            <a:ln w="9524">
              <a:solidFill>
                <a:srgbClr val="595959"/>
              </a:solidFill>
            </a:ln>
          </p:spPr>
          <p:txBody>
            <a:bodyPr wrap="square" lIns="0" tIns="0" rIns="0" bIns="0" rtlCol="0"/>
            <a:lstStyle/>
            <a:p>
              <a:endParaRPr/>
            </a:p>
          </p:txBody>
        </p:sp>
      </p:grpSp>
      <p:sp>
        <p:nvSpPr>
          <p:cNvPr id="63" name="object 63"/>
          <p:cNvSpPr txBox="1"/>
          <p:nvPr/>
        </p:nvSpPr>
        <p:spPr>
          <a:xfrm>
            <a:off x="7766030" y="3977113"/>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6</a:t>
            </a:r>
            <a:endParaRPr sz="1400">
              <a:latin typeface="Arial"/>
              <a:cs typeface="Arial"/>
            </a:endParaRPr>
          </a:p>
        </p:txBody>
      </p:sp>
      <p:grpSp>
        <p:nvGrpSpPr>
          <p:cNvPr id="64" name="object 64"/>
          <p:cNvGrpSpPr/>
          <p:nvPr/>
        </p:nvGrpSpPr>
        <p:grpSpPr>
          <a:xfrm>
            <a:off x="6496870" y="3301274"/>
            <a:ext cx="1181735" cy="1219835"/>
            <a:chOff x="6496870" y="3301274"/>
            <a:chExt cx="1181735" cy="1219835"/>
          </a:xfrm>
        </p:grpSpPr>
        <p:sp>
          <p:nvSpPr>
            <p:cNvPr id="65" name="object 65"/>
            <p:cNvSpPr/>
            <p:nvPr/>
          </p:nvSpPr>
          <p:spPr>
            <a:xfrm>
              <a:off x="6586750" y="3310799"/>
              <a:ext cx="1005840" cy="534670"/>
            </a:xfrm>
            <a:custGeom>
              <a:avLst/>
              <a:gdLst/>
              <a:ahLst/>
              <a:cxnLst/>
              <a:rect l="l" t="t" r="r" b="b"/>
              <a:pathLst>
                <a:path w="1005840" h="534670">
                  <a:moveTo>
                    <a:pt x="0" y="0"/>
                  </a:moveTo>
                  <a:lnTo>
                    <a:pt x="1005479" y="534638"/>
                  </a:lnTo>
                </a:path>
              </a:pathLst>
            </a:custGeom>
            <a:ln w="19049">
              <a:solidFill>
                <a:srgbClr val="595959"/>
              </a:solidFill>
            </a:ln>
          </p:spPr>
          <p:txBody>
            <a:bodyPr wrap="square" lIns="0" tIns="0" rIns="0" bIns="0" rtlCol="0"/>
            <a:lstStyle/>
            <a:p>
              <a:endParaRPr/>
            </a:p>
          </p:txBody>
        </p:sp>
        <p:pic>
          <p:nvPicPr>
            <p:cNvPr id="66" name="object 66"/>
            <p:cNvPicPr/>
            <p:nvPr/>
          </p:nvPicPr>
          <p:blipFill>
            <a:blip r:embed="rId4" cstate="print"/>
            <a:stretch>
              <a:fillRect/>
            </a:stretch>
          </p:blipFill>
          <p:spPr>
            <a:xfrm>
              <a:off x="7567932" y="3808130"/>
              <a:ext cx="110153" cy="87419"/>
            </a:xfrm>
            <a:prstGeom prst="rect">
              <a:avLst/>
            </a:prstGeom>
          </p:spPr>
        </p:pic>
        <p:sp>
          <p:nvSpPr>
            <p:cNvPr id="67" name="object 67"/>
            <p:cNvSpPr/>
            <p:nvPr/>
          </p:nvSpPr>
          <p:spPr>
            <a:xfrm>
              <a:off x="6506395" y="4141400"/>
              <a:ext cx="999490" cy="370205"/>
            </a:xfrm>
            <a:custGeom>
              <a:avLst/>
              <a:gdLst/>
              <a:ahLst/>
              <a:cxnLst/>
              <a:rect l="l" t="t" r="r" b="b"/>
              <a:pathLst>
                <a:path w="999490" h="370204">
                  <a:moveTo>
                    <a:pt x="0" y="369825"/>
                  </a:moveTo>
                  <a:lnTo>
                    <a:pt x="999205" y="0"/>
                  </a:lnTo>
                </a:path>
              </a:pathLst>
            </a:custGeom>
            <a:ln w="19049">
              <a:solidFill>
                <a:srgbClr val="595959"/>
              </a:solidFill>
            </a:ln>
          </p:spPr>
          <p:txBody>
            <a:bodyPr wrap="square" lIns="0" tIns="0" rIns="0" bIns="0" rtlCol="0"/>
            <a:lstStyle/>
            <a:p>
              <a:endParaRPr/>
            </a:p>
          </p:txBody>
        </p:sp>
        <p:pic>
          <p:nvPicPr>
            <p:cNvPr id="68" name="object 68"/>
            <p:cNvPicPr/>
            <p:nvPr/>
          </p:nvPicPr>
          <p:blipFill>
            <a:blip r:embed="rId6" cstate="print"/>
            <a:stretch>
              <a:fillRect/>
            </a:stretch>
          </p:blipFill>
          <p:spPr>
            <a:xfrm>
              <a:off x="7485154" y="4101868"/>
              <a:ext cx="111047" cy="78566"/>
            </a:xfrm>
            <a:prstGeom prst="rect">
              <a:avLst/>
            </a:prstGeom>
          </p:spPr>
        </p:pic>
      </p:grpSp>
      <p:sp>
        <p:nvSpPr>
          <p:cNvPr id="69" name="object 69"/>
          <p:cNvSpPr txBox="1"/>
          <p:nvPr/>
        </p:nvSpPr>
        <p:spPr>
          <a:xfrm>
            <a:off x="6964750" y="3230950"/>
            <a:ext cx="183515"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-5</a:t>
            </a:r>
            <a:endParaRPr sz="1400">
              <a:latin typeface="Arial"/>
              <a:cs typeface="Arial"/>
            </a:endParaRPr>
          </a:p>
        </p:txBody>
      </p:sp>
      <p:sp>
        <p:nvSpPr>
          <p:cNvPr id="74" name="object 74"/>
          <p:cNvSpPr txBox="1"/>
          <p:nvPr/>
        </p:nvSpPr>
        <p:spPr>
          <a:xfrm>
            <a:off x="6191430" y="4580930"/>
            <a:ext cx="190500" cy="278765"/>
          </a:xfrm>
          <a:prstGeom prst="rect">
            <a:avLst/>
          </a:prstGeom>
        </p:spPr>
        <p:txBody>
          <a:bodyPr vert="horz" wrap="square" lIns="0" tIns="0" rIns="0" bIns="0" rtlCol="0">
            <a:spAutoFit/>
          </a:bodyPr>
          <a:lstStyle/>
          <a:p>
            <a:pPr marL="12700">
              <a:lnSpc>
                <a:spcPts val="1645"/>
              </a:lnSpc>
            </a:pPr>
            <a:r>
              <a:rPr sz="1400" b="1" spc="-5" dirty="0">
                <a:latin typeface="Arial"/>
                <a:cs typeface="Arial"/>
              </a:rPr>
              <a:t>x</a:t>
            </a:r>
            <a:r>
              <a:rPr sz="1350" b="1" spc="22" baseline="-30864" dirty="0">
                <a:latin typeface="Arial"/>
                <a:cs typeface="Arial"/>
              </a:rPr>
              <a:t>2</a:t>
            </a:r>
            <a:endParaRPr sz="1350" baseline="-30864">
              <a:latin typeface="Arial"/>
              <a:cs typeface="Arial"/>
            </a:endParaRPr>
          </a:p>
        </p:txBody>
      </p:sp>
      <p:sp>
        <p:nvSpPr>
          <p:cNvPr id="75" name="object 75"/>
          <p:cNvSpPr txBox="1"/>
          <p:nvPr/>
        </p:nvSpPr>
        <p:spPr>
          <a:xfrm>
            <a:off x="6727600" y="4628768"/>
            <a:ext cx="183515" cy="224154"/>
          </a:xfrm>
          <a:prstGeom prst="rect">
            <a:avLst/>
          </a:prstGeom>
        </p:spPr>
        <p:txBody>
          <a:bodyPr vert="horz" wrap="square" lIns="0" tIns="0" rIns="0" bIns="0" rtlCol="0">
            <a:spAutoFit/>
          </a:bodyPr>
          <a:lstStyle/>
          <a:p>
            <a:pPr marL="12700">
              <a:lnSpc>
                <a:spcPts val="1645"/>
              </a:lnSpc>
            </a:pPr>
            <a:r>
              <a:rPr sz="1400" b="1" dirty="0">
                <a:latin typeface="Arial"/>
                <a:cs typeface="Arial"/>
              </a:rPr>
              <a:t>-3</a:t>
            </a:r>
            <a:endParaRPr sz="1400">
              <a:latin typeface="Arial"/>
              <a:cs typeface="Arial"/>
            </a:endParaRPr>
          </a:p>
        </p:txBody>
      </p:sp>
      <p:sp>
        <p:nvSpPr>
          <p:cNvPr id="76" name="object 76"/>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12</a:t>
            </a:fld>
            <a:endParaRPr dirty="0"/>
          </a:p>
        </p:txBody>
      </p:sp>
      <p:sp>
        <p:nvSpPr>
          <p:cNvPr id="70" name="object 70"/>
          <p:cNvSpPr txBox="1"/>
          <p:nvPr/>
        </p:nvSpPr>
        <p:spPr>
          <a:xfrm>
            <a:off x="201650" y="1622214"/>
            <a:ext cx="40640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Arial"/>
                <a:cs typeface="Arial"/>
              </a:rPr>
              <a:t>OR</a:t>
            </a:r>
            <a:endParaRPr sz="2000">
              <a:latin typeface="Arial"/>
              <a:cs typeface="Arial"/>
            </a:endParaRPr>
          </a:p>
        </p:txBody>
      </p:sp>
      <p:sp>
        <p:nvSpPr>
          <p:cNvPr id="71" name="object 71"/>
          <p:cNvSpPr txBox="1"/>
          <p:nvPr/>
        </p:nvSpPr>
        <p:spPr>
          <a:xfrm>
            <a:off x="201650" y="3706840"/>
            <a:ext cx="561975"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Arial"/>
                <a:cs typeface="Arial"/>
              </a:rPr>
              <a:t>NOT</a:t>
            </a:r>
            <a:endParaRPr sz="2000">
              <a:latin typeface="Arial"/>
              <a:cs typeface="Arial"/>
            </a:endParaRPr>
          </a:p>
        </p:txBody>
      </p:sp>
      <p:sp>
        <p:nvSpPr>
          <p:cNvPr id="72" name="object 72"/>
          <p:cNvSpPr txBox="1"/>
          <p:nvPr/>
        </p:nvSpPr>
        <p:spPr>
          <a:xfrm>
            <a:off x="5086874" y="3974889"/>
            <a:ext cx="75946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Arial"/>
                <a:cs typeface="Arial"/>
              </a:rPr>
              <a:t>NAND</a:t>
            </a:r>
            <a:endParaRPr sz="2000">
              <a:latin typeface="Arial"/>
              <a:cs typeface="Arial"/>
            </a:endParaRPr>
          </a:p>
        </p:txBody>
      </p:sp>
      <p:sp>
        <p:nvSpPr>
          <p:cNvPr id="73" name="object 73"/>
          <p:cNvSpPr txBox="1"/>
          <p:nvPr/>
        </p:nvSpPr>
        <p:spPr>
          <a:xfrm>
            <a:off x="5010674" y="1622214"/>
            <a:ext cx="575945"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Arial"/>
                <a:cs typeface="Arial"/>
              </a:rPr>
              <a:t>AND</a:t>
            </a:r>
            <a:endParaRPr sz="20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9985" y="503825"/>
            <a:ext cx="3376929" cy="452120"/>
          </a:xfrm>
          <a:prstGeom prst="rect">
            <a:avLst/>
          </a:prstGeom>
        </p:spPr>
        <p:txBody>
          <a:bodyPr vert="horz" wrap="square" lIns="0" tIns="12700" rIns="0" bIns="0" rtlCol="0">
            <a:spAutoFit/>
          </a:bodyPr>
          <a:lstStyle/>
          <a:p>
            <a:pPr marL="12700">
              <a:lnSpc>
                <a:spcPct val="100000"/>
              </a:lnSpc>
              <a:spcBef>
                <a:spcPts val="100"/>
              </a:spcBef>
            </a:pPr>
            <a:r>
              <a:rPr spc="-10" dirty="0"/>
              <a:t>Perceptron</a:t>
            </a:r>
            <a:r>
              <a:rPr spc="-80" dirty="0"/>
              <a:t> </a:t>
            </a:r>
            <a:r>
              <a:rPr spc="-25" dirty="0"/>
              <a:t>Training</a:t>
            </a:r>
          </a:p>
        </p:txBody>
      </p:sp>
      <p:sp>
        <p:nvSpPr>
          <p:cNvPr id="3" name="object 3"/>
          <p:cNvSpPr txBox="1"/>
          <p:nvPr/>
        </p:nvSpPr>
        <p:spPr>
          <a:xfrm>
            <a:off x="8781525" y="4766036"/>
            <a:ext cx="1670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595959"/>
                </a:solidFill>
                <a:latin typeface="Arial MT"/>
                <a:cs typeface="Arial MT"/>
              </a:rPr>
              <a:t>14</a:t>
            </a:r>
            <a:endParaRPr sz="1000">
              <a:latin typeface="Arial MT"/>
              <a:cs typeface="Arial MT"/>
            </a:endParaRPr>
          </a:p>
        </p:txBody>
      </p:sp>
      <p:sp>
        <p:nvSpPr>
          <p:cNvPr id="4" name="object 4"/>
          <p:cNvSpPr txBox="1"/>
          <p:nvPr/>
        </p:nvSpPr>
        <p:spPr>
          <a:xfrm>
            <a:off x="816525" y="1690701"/>
            <a:ext cx="3938904" cy="2425700"/>
          </a:xfrm>
          <a:prstGeom prst="rect">
            <a:avLst/>
          </a:prstGeom>
        </p:spPr>
        <p:txBody>
          <a:bodyPr vert="horz" wrap="square" lIns="0" tIns="12700" rIns="0" bIns="0" rtlCol="0">
            <a:spAutoFit/>
          </a:bodyPr>
          <a:lstStyle/>
          <a:p>
            <a:pPr marL="38100" marR="225425">
              <a:lnSpc>
                <a:spcPct val="114599"/>
              </a:lnSpc>
              <a:spcBef>
                <a:spcPts val="100"/>
              </a:spcBef>
            </a:pPr>
            <a:r>
              <a:rPr sz="1800" b="1" spc="-5" dirty="0">
                <a:solidFill>
                  <a:srgbClr val="980000"/>
                </a:solidFill>
                <a:latin typeface="Arial"/>
                <a:cs typeface="Arial"/>
              </a:rPr>
              <a:t>Step-2</a:t>
            </a:r>
            <a:r>
              <a:rPr sz="1800" spc="-5" dirty="0">
                <a:latin typeface="Arial MT"/>
                <a:cs typeface="Arial MT"/>
              </a:rPr>
              <a:t>:</a:t>
            </a:r>
            <a:r>
              <a:rPr sz="1800" spc="-20" dirty="0">
                <a:latin typeface="Arial MT"/>
                <a:cs typeface="Arial MT"/>
              </a:rPr>
              <a:t> </a:t>
            </a:r>
            <a:r>
              <a:rPr sz="1800" spc="-5" dirty="0">
                <a:latin typeface="Arial MT"/>
                <a:cs typeface="Arial MT"/>
              </a:rPr>
              <a:t>Start</a:t>
            </a:r>
            <a:r>
              <a:rPr sz="1800" spc="-20" dirty="0">
                <a:latin typeface="Arial MT"/>
                <a:cs typeface="Arial MT"/>
              </a:rPr>
              <a:t> </a:t>
            </a:r>
            <a:r>
              <a:rPr sz="1800" spc="-5" dirty="0">
                <a:latin typeface="Arial MT"/>
                <a:cs typeface="Arial MT"/>
              </a:rPr>
              <a:t>with</a:t>
            </a:r>
            <a:r>
              <a:rPr sz="1800" spc="-20" dirty="0">
                <a:latin typeface="Arial MT"/>
                <a:cs typeface="Arial MT"/>
              </a:rPr>
              <a:t> </a:t>
            </a:r>
            <a:r>
              <a:rPr sz="1800" dirty="0">
                <a:latin typeface="Arial MT"/>
                <a:cs typeface="Arial MT"/>
              </a:rPr>
              <a:t>a</a:t>
            </a:r>
            <a:r>
              <a:rPr sz="1800" spc="-15" dirty="0">
                <a:latin typeface="Arial MT"/>
                <a:cs typeface="Arial MT"/>
              </a:rPr>
              <a:t> </a:t>
            </a:r>
            <a:r>
              <a:rPr sz="1800" dirty="0">
                <a:latin typeface="Arial MT"/>
                <a:cs typeface="Arial MT"/>
              </a:rPr>
              <a:t>random</a:t>
            </a:r>
            <a:r>
              <a:rPr sz="1800" spc="-20" dirty="0">
                <a:latin typeface="Arial MT"/>
                <a:cs typeface="Arial MT"/>
              </a:rPr>
              <a:t> </a:t>
            </a:r>
            <a:r>
              <a:rPr sz="1800" dirty="0">
                <a:latin typeface="Arial MT"/>
                <a:cs typeface="Arial MT"/>
              </a:rPr>
              <a:t>value</a:t>
            </a:r>
            <a:r>
              <a:rPr sz="1800" spc="-15" dirty="0">
                <a:latin typeface="Arial MT"/>
                <a:cs typeface="Arial MT"/>
              </a:rPr>
              <a:t> </a:t>
            </a:r>
            <a:r>
              <a:rPr sz="1800" spc="-5" dirty="0">
                <a:latin typeface="Arial MT"/>
                <a:cs typeface="Arial MT"/>
              </a:rPr>
              <a:t>of </a:t>
            </a:r>
            <a:r>
              <a:rPr sz="1800" spc="-484" dirty="0">
                <a:latin typeface="Arial MT"/>
                <a:cs typeface="Arial MT"/>
              </a:rPr>
              <a:t> </a:t>
            </a:r>
            <a:r>
              <a:rPr sz="1800" spc="-5" dirty="0">
                <a:latin typeface="Arial MT"/>
                <a:cs typeface="Arial MT"/>
              </a:rPr>
              <a:t>weight </a:t>
            </a:r>
            <a:r>
              <a:rPr sz="1800" b="1" i="1" dirty="0">
                <a:latin typeface="Arial"/>
                <a:cs typeface="Arial"/>
              </a:rPr>
              <a:t>w</a:t>
            </a:r>
            <a:r>
              <a:rPr sz="1800" b="1" i="1" baseline="-32407" dirty="0">
                <a:latin typeface="Arial"/>
                <a:cs typeface="Arial"/>
              </a:rPr>
              <a:t>j</a:t>
            </a:r>
            <a:endParaRPr sz="1800" baseline="-32407">
              <a:latin typeface="Arial"/>
              <a:cs typeface="Arial"/>
            </a:endParaRPr>
          </a:p>
          <a:p>
            <a:pPr marL="38100">
              <a:lnSpc>
                <a:spcPct val="100000"/>
              </a:lnSpc>
              <a:spcBef>
                <a:spcPts val="1890"/>
              </a:spcBef>
            </a:pPr>
            <a:r>
              <a:rPr sz="1800" b="1" spc="-5" dirty="0">
                <a:solidFill>
                  <a:srgbClr val="980000"/>
                </a:solidFill>
                <a:latin typeface="Arial"/>
                <a:cs typeface="Arial"/>
              </a:rPr>
              <a:t>Step-3</a:t>
            </a:r>
            <a:r>
              <a:rPr sz="1800" spc="-5" dirty="0">
                <a:latin typeface="Arial MT"/>
                <a:cs typeface="Arial MT"/>
              </a:rPr>
              <a:t>:</a:t>
            </a:r>
            <a:r>
              <a:rPr sz="1800" spc="-15" dirty="0">
                <a:latin typeface="Arial MT"/>
                <a:cs typeface="Arial MT"/>
              </a:rPr>
              <a:t> </a:t>
            </a:r>
            <a:r>
              <a:rPr sz="1800" spc="-5" dirty="0">
                <a:latin typeface="Arial MT"/>
                <a:cs typeface="Arial MT"/>
              </a:rPr>
              <a:t>Predict</a:t>
            </a:r>
            <a:r>
              <a:rPr sz="1800" spc="-20" dirty="0">
                <a:latin typeface="Arial MT"/>
                <a:cs typeface="Arial MT"/>
              </a:rPr>
              <a:t> </a:t>
            </a:r>
            <a:r>
              <a:rPr sz="1800" spc="-5" dirty="0">
                <a:latin typeface="Arial MT"/>
                <a:cs typeface="Arial MT"/>
              </a:rPr>
              <a:t>for</a:t>
            </a:r>
            <a:r>
              <a:rPr sz="1800" spc="-15" dirty="0">
                <a:latin typeface="Arial MT"/>
                <a:cs typeface="Arial MT"/>
              </a:rPr>
              <a:t> </a:t>
            </a:r>
            <a:r>
              <a:rPr sz="1800" spc="-5" dirty="0">
                <a:latin typeface="Arial MT"/>
                <a:cs typeface="Arial MT"/>
              </a:rPr>
              <a:t>each</a:t>
            </a:r>
            <a:r>
              <a:rPr sz="1800" spc="-15" dirty="0">
                <a:latin typeface="Arial MT"/>
                <a:cs typeface="Arial MT"/>
              </a:rPr>
              <a:t> </a:t>
            </a:r>
            <a:r>
              <a:rPr sz="1800" spc="-5" dirty="0">
                <a:latin typeface="Arial MT"/>
                <a:cs typeface="Arial MT"/>
              </a:rPr>
              <a:t>input</a:t>
            </a:r>
            <a:r>
              <a:rPr sz="1800" spc="35" dirty="0">
                <a:latin typeface="Arial MT"/>
                <a:cs typeface="Arial MT"/>
              </a:rPr>
              <a:t> </a:t>
            </a:r>
            <a:r>
              <a:rPr sz="1800" b="1" i="1" dirty="0">
                <a:latin typeface="Arial"/>
                <a:cs typeface="Arial"/>
              </a:rPr>
              <a:t>x</a:t>
            </a:r>
            <a:r>
              <a:rPr sz="1800" b="1" i="1" baseline="-32407" dirty="0">
                <a:latin typeface="Arial"/>
                <a:cs typeface="Arial"/>
              </a:rPr>
              <a:t>i</a:t>
            </a:r>
            <a:r>
              <a:rPr sz="1800" b="1" i="1" spc="240" baseline="-32407" dirty="0">
                <a:latin typeface="Arial"/>
                <a:cs typeface="Arial"/>
              </a:rPr>
              <a:t> </a:t>
            </a:r>
            <a:r>
              <a:rPr sz="1800" b="1" i="1" dirty="0">
                <a:latin typeface="Arial"/>
                <a:cs typeface="Arial"/>
              </a:rPr>
              <a:t>:</a:t>
            </a:r>
            <a:endParaRPr sz="1800">
              <a:latin typeface="Arial"/>
              <a:cs typeface="Arial"/>
            </a:endParaRPr>
          </a:p>
          <a:p>
            <a:pPr marL="38100" marR="297815">
              <a:lnSpc>
                <a:spcPct val="114599"/>
              </a:lnSpc>
              <a:tabLst>
                <a:tab pos="291465" algn="l"/>
              </a:tabLst>
            </a:pPr>
            <a:r>
              <a:rPr sz="1800" spc="-5" dirty="0">
                <a:latin typeface="Arial MT"/>
                <a:cs typeface="Arial MT"/>
              </a:rPr>
              <a:t>If	the prediction is </a:t>
            </a:r>
            <a:r>
              <a:rPr sz="1800" dirty="0">
                <a:latin typeface="Arial MT"/>
                <a:cs typeface="Arial MT"/>
              </a:rPr>
              <a:t>correct </a:t>
            </a:r>
            <a:r>
              <a:rPr sz="1800" dirty="0">
                <a:latin typeface="MS PGothic"/>
                <a:cs typeface="MS PGothic"/>
              </a:rPr>
              <a:t>∀</a:t>
            </a:r>
            <a:r>
              <a:rPr sz="1800" i="1" dirty="0">
                <a:latin typeface="Arial"/>
                <a:cs typeface="Arial"/>
              </a:rPr>
              <a:t>x, </a:t>
            </a:r>
            <a:r>
              <a:rPr sz="1800" i="1" spc="-5" dirty="0">
                <a:latin typeface="Arial"/>
                <a:cs typeface="Arial"/>
              </a:rPr>
              <a:t>then </a:t>
            </a:r>
            <a:r>
              <a:rPr sz="1800" i="1" spc="-490" dirty="0">
                <a:latin typeface="Arial"/>
                <a:cs typeface="Arial"/>
              </a:rPr>
              <a:t> </a:t>
            </a:r>
            <a:r>
              <a:rPr sz="1800" i="1" spc="-5" dirty="0">
                <a:latin typeface="Arial"/>
                <a:cs typeface="Arial"/>
              </a:rPr>
              <a:t>Return </a:t>
            </a:r>
            <a:r>
              <a:rPr sz="1800" b="1" i="1" dirty="0">
                <a:latin typeface="Arial"/>
                <a:cs typeface="Arial"/>
              </a:rPr>
              <a:t>w</a:t>
            </a:r>
            <a:endParaRPr sz="1800">
              <a:latin typeface="Arial"/>
              <a:cs typeface="Arial"/>
            </a:endParaRPr>
          </a:p>
          <a:p>
            <a:pPr marL="38100">
              <a:lnSpc>
                <a:spcPct val="100000"/>
              </a:lnSpc>
              <a:spcBef>
                <a:spcPts val="315"/>
              </a:spcBef>
            </a:pPr>
            <a:r>
              <a:rPr sz="1800" b="1" spc="-5" dirty="0">
                <a:solidFill>
                  <a:srgbClr val="980000"/>
                </a:solidFill>
                <a:latin typeface="Arial"/>
                <a:cs typeface="Arial"/>
              </a:rPr>
              <a:t>Step-4</a:t>
            </a:r>
            <a:r>
              <a:rPr sz="1800" spc="-5" dirty="0">
                <a:latin typeface="Arial MT"/>
                <a:cs typeface="Arial MT"/>
              </a:rPr>
              <a:t>:</a:t>
            </a:r>
            <a:r>
              <a:rPr sz="1800" spc="-15" dirty="0">
                <a:latin typeface="Arial MT"/>
                <a:cs typeface="Arial MT"/>
              </a:rPr>
              <a:t> </a:t>
            </a:r>
            <a:r>
              <a:rPr sz="1800" spc="-5" dirty="0">
                <a:latin typeface="Arial MT"/>
                <a:cs typeface="Arial MT"/>
              </a:rPr>
              <a:t>On</a:t>
            </a:r>
            <a:r>
              <a:rPr sz="1800" spc="-15" dirty="0">
                <a:latin typeface="Arial MT"/>
                <a:cs typeface="Arial MT"/>
              </a:rPr>
              <a:t> </a:t>
            </a:r>
            <a:r>
              <a:rPr sz="1800" dirty="0">
                <a:latin typeface="Arial MT"/>
                <a:cs typeface="Arial MT"/>
              </a:rPr>
              <a:t>a</a:t>
            </a:r>
            <a:r>
              <a:rPr sz="1800" spc="-10" dirty="0">
                <a:latin typeface="Arial MT"/>
                <a:cs typeface="Arial MT"/>
              </a:rPr>
              <a:t> </a:t>
            </a:r>
            <a:r>
              <a:rPr sz="1800" dirty="0">
                <a:latin typeface="Arial MT"/>
                <a:cs typeface="Arial MT"/>
              </a:rPr>
              <a:t>mistake</a:t>
            </a:r>
            <a:r>
              <a:rPr sz="1800" spc="-15" dirty="0">
                <a:latin typeface="Arial MT"/>
                <a:cs typeface="Arial MT"/>
              </a:rPr>
              <a:t> </a:t>
            </a:r>
            <a:r>
              <a:rPr sz="1800" spc="-5" dirty="0">
                <a:latin typeface="Arial MT"/>
                <a:cs typeface="Arial MT"/>
              </a:rPr>
              <a:t>for</a:t>
            </a:r>
            <a:r>
              <a:rPr sz="1800" spc="-15" dirty="0">
                <a:latin typeface="Arial MT"/>
                <a:cs typeface="Arial MT"/>
              </a:rPr>
              <a:t> </a:t>
            </a:r>
            <a:r>
              <a:rPr sz="1800" spc="-5" dirty="0">
                <a:latin typeface="Arial MT"/>
                <a:cs typeface="Arial MT"/>
              </a:rPr>
              <a:t>given</a:t>
            </a:r>
            <a:r>
              <a:rPr sz="1800" spc="-10" dirty="0">
                <a:latin typeface="Arial MT"/>
                <a:cs typeface="Arial MT"/>
              </a:rPr>
              <a:t> </a:t>
            </a:r>
            <a:r>
              <a:rPr sz="1800" spc="-5" dirty="0">
                <a:latin typeface="Arial MT"/>
                <a:cs typeface="Arial MT"/>
              </a:rPr>
              <a:t>input</a:t>
            </a:r>
            <a:r>
              <a:rPr sz="1800" spc="20" dirty="0">
                <a:latin typeface="Arial MT"/>
                <a:cs typeface="Arial MT"/>
              </a:rPr>
              <a:t> </a:t>
            </a:r>
            <a:r>
              <a:rPr sz="1800" b="1" i="1" dirty="0">
                <a:latin typeface="Arial"/>
                <a:cs typeface="Arial"/>
              </a:rPr>
              <a:t>x</a:t>
            </a:r>
            <a:endParaRPr sz="1800">
              <a:latin typeface="Arial"/>
              <a:cs typeface="Arial"/>
            </a:endParaRPr>
          </a:p>
          <a:p>
            <a:pPr marL="38100">
              <a:lnSpc>
                <a:spcPct val="100000"/>
              </a:lnSpc>
              <a:spcBef>
                <a:spcPts val="315"/>
              </a:spcBef>
            </a:pPr>
            <a:r>
              <a:rPr sz="1800" dirty="0">
                <a:latin typeface="Arial MT"/>
                <a:cs typeface="Arial MT"/>
              </a:rPr>
              <a:t>,</a:t>
            </a:r>
            <a:r>
              <a:rPr sz="1800" spc="-30" dirty="0">
                <a:latin typeface="Arial MT"/>
                <a:cs typeface="Arial MT"/>
              </a:rPr>
              <a:t> </a:t>
            </a:r>
            <a:r>
              <a:rPr sz="1800" spc="-5" dirty="0">
                <a:latin typeface="Arial MT"/>
                <a:cs typeface="Arial MT"/>
              </a:rPr>
              <a:t>update</a:t>
            </a:r>
            <a:r>
              <a:rPr sz="1800" spc="-25" dirty="0">
                <a:latin typeface="Arial MT"/>
                <a:cs typeface="Arial MT"/>
              </a:rPr>
              <a:t> </a:t>
            </a:r>
            <a:r>
              <a:rPr sz="1800" spc="-5" dirty="0">
                <a:latin typeface="Arial MT"/>
                <a:cs typeface="Arial MT"/>
              </a:rPr>
              <a:t>as</a:t>
            </a:r>
            <a:r>
              <a:rPr sz="1800" spc="-25" dirty="0">
                <a:latin typeface="Arial MT"/>
                <a:cs typeface="Arial MT"/>
              </a:rPr>
              <a:t> </a:t>
            </a:r>
            <a:r>
              <a:rPr sz="1800" spc="-5" dirty="0">
                <a:latin typeface="Arial MT"/>
                <a:cs typeface="Arial MT"/>
              </a:rPr>
              <a:t>follows:</a:t>
            </a:r>
            <a:endParaRPr sz="1800">
              <a:latin typeface="Arial MT"/>
              <a:cs typeface="Arial MT"/>
            </a:endParaRPr>
          </a:p>
        </p:txBody>
      </p:sp>
      <p:pic>
        <p:nvPicPr>
          <p:cNvPr id="5" name="object 5"/>
          <p:cNvPicPr/>
          <p:nvPr/>
        </p:nvPicPr>
        <p:blipFill>
          <a:blip r:embed="rId2" cstate="print"/>
          <a:stretch>
            <a:fillRect/>
          </a:stretch>
        </p:blipFill>
        <p:spPr>
          <a:xfrm>
            <a:off x="5310609" y="4276400"/>
            <a:ext cx="284633" cy="267890"/>
          </a:xfrm>
          <a:prstGeom prst="rect">
            <a:avLst/>
          </a:prstGeom>
        </p:spPr>
      </p:pic>
      <p:pic>
        <p:nvPicPr>
          <p:cNvPr id="6" name="object 6"/>
          <p:cNvPicPr/>
          <p:nvPr/>
        </p:nvPicPr>
        <p:blipFill>
          <a:blip r:embed="rId2" cstate="print"/>
          <a:stretch>
            <a:fillRect/>
          </a:stretch>
        </p:blipFill>
        <p:spPr>
          <a:xfrm>
            <a:off x="5399794" y="4590725"/>
            <a:ext cx="284633" cy="267890"/>
          </a:xfrm>
          <a:prstGeom prst="rect">
            <a:avLst/>
          </a:prstGeom>
        </p:spPr>
      </p:pic>
      <p:sp>
        <p:nvSpPr>
          <p:cNvPr id="7" name="object 7"/>
          <p:cNvSpPr txBox="1"/>
          <p:nvPr/>
        </p:nvSpPr>
        <p:spPr>
          <a:xfrm>
            <a:off x="1087499" y="4208081"/>
            <a:ext cx="5248910" cy="654050"/>
          </a:xfrm>
          <a:prstGeom prst="rect">
            <a:avLst/>
          </a:prstGeom>
        </p:spPr>
        <p:txBody>
          <a:bodyPr vert="horz" wrap="square" lIns="0" tIns="51435" rIns="0" bIns="0" rtlCol="0">
            <a:spAutoFit/>
          </a:bodyPr>
          <a:lstStyle/>
          <a:p>
            <a:pPr marL="404495" indent="-367030">
              <a:lnSpc>
                <a:spcPct val="100000"/>
              </a:lnSpc>
              <a:spcBef>
                <a:spcPts val="405"/>
              </a:spcBef>
              <a:buChar char="●"/>
              <a:tabLst>
                <a:tab pos="404495" algn="l"/>
                <a:tab pos="405130" algn="l"/>
              </a:tabLst>
            </a:pPr>
            <a:r>
              <a:rPr sz="1800" dirty="0">
                <a:latin typeface="Arial MT"/>
                <a:cs typeface="Arial MT"/>
              </a:rPr>
              <a:t>Mistake</a:t>
            </a:r>
            <a:r>
              <a:rPr sz="1800" spc="-15" dirty="0">
                <a:latin typeface="Arial MT"/>
                <a:cs typeface="Arial MT"/>
              </a:rPr>
              <a:t> </a:t>
            </a:r>
            <a:r>
              <a:rPr sz="1800" spc="-5" dirty="0">
                <a:latin typeface="Arial MT"/>
                <a:cs typeface="Arial MT"/>
              </a:rPr>
              <a:t>on</a:t>
            </a:r>
            <a:r>
              <a:rPr sz="1800" spc="-10" dirty="0">
                <a:latin typeface="Arial MT"/>
                <a:cs typeface="Arial MT"/>
              </a:rPr>
              <a:t> </a:t>
            </a:r>
            <a:r>
              <a:rPr sz="1800" spc="-5" dirty="0">
                <a:latin typeface="Arial MT"/>
                <a:cs typeface="Arial MT"/>
              </a:rPr>
              <a:t>positive</a:t>
            </a:r>
            <a:r>
              <a:rPr sz="1800" spc="-15" dirty="0">
                <a:latin typeface="Arial MT"/>
                <a:cs typeface="Arial MT"/>
              </a:rPr>
              <a:t> </a:t>
            </a:r>
            <a:r>
              <a:rPr sz="1800" dirty="0">
                <a:latin typeface="Arial MT"/>
                <a:cs typeface="Arial MT"/>
              </a:rPr>
              <a:t>(</a:t>
            </a:r>
            <a:r>
              <a:rPr sz="1800" i="1" dirty="0">
                <a:latin typeface="Arial"/>
                <a:cs typeface="Arial"/>
              </a:rPr>
              <a:t>y=1</a:t>
            </a:r>
            <a:r>
              <a:rPr sz="1800" dirty="0">
                <a:latin typeface="Arial MT"/>
                <a:cs typeface="Arial MT"/>
              </a:rPr>
              <a:t>),</a:t>
            </a:r>
            <a:r>
              <a:rPr sz="1800" spc="-10" dirty="0">
                <a:latin typeface="Arial MT"/>
                <a:cs typeface="Arial MT"/>
              </a:rPr>
              <a:t> </a:t>
            </a:r>
            <a:r>
              <a:rPr sz="1800" spc="-5" dirty="0">
                <a:latin typeface="Arial MT"/>
                <a:cs typeface="Arial MT"/>
              </a:rPr>
              <a:t>update</a:t>
            </a:r>
            <a:r>
              <a:rPr sz="1800" spc="-10" dirty="0">
                <a:latin typeface="Arial MT"/>
                <a:cs typeface="Arial MT"/>
              </a:rPr>
              <a:t> </a:t>
            </a:r>
            <a:r>
              <a:rPr sz="1800" b="1" i="1" spc="85" dirty="0">
                <a:latin typeface="Arial"/>
                <a:cs typeface="Arial"/>
              </a:rPr>
              <a:t>w</a:t>
            </a:r>
            <a:r>
              <a:rPr sz="1800" b="1" i="1" spc="127" baseline="-32407" dirty="0">
                <a:latin typeface="Arial"/>
                <a:cs typeface="Arial"/>
              </a:rPr>
              <a:t>j+1</a:t>
            </a:r>
            <a:r>
              <a:rPr sz="1800" b="1" spc="85" dirty="0">
                <a:latin typeface="Yu Gothic UI"/>
                <a:cs typeface="Yu Gothic UI"/>
              </a:rPr>
              <a:t>⬅</a:t>
            </a:r>
            <a:r>
              <a:rPr sz="1800" b="1" spc="-5" dirty="0">
                <a:latin typeface="Yu Gothic UI"/>
                <a:cs typeface="Yu Gothic UI"/>
              </a:rPr>
              <a:t> </a:t>
            </a:r>
            <a:r>
              <a:rPr sz="1800" b="1" i="1" dirty="0">
                <a:latin typeface="Arial"/>
                <a:cs typeface="Arial"/>
              </a:rPr>
              <a:t>w</a:t>
            </a:r>
            <a:r>
              <a:rPr sz="1800" b="1" i="1" baseline="-32407" dirty="0">
                <a:latin typeface="Arial"/>
                <a:cs typeface="Arial"/>
              </a:rPr>
              <a:t>j</a:t>
            </a:r>
            <a:r>
              <a:rPr sz="1800" b="1" i="1" spc="232" baseline="-32407" dirty="0">
                <a:latin typeface="Arial"/>
                <a:cs typeface="Arial"/>
              </a:rPr>
              <a:t> </a:t>
            </a:r>
            <a:r>
              <a:rPr sz="1800" b="1" i="1" dirty="0">
                <a:latin typeface="Arial"/>
                <a:cs typeface="Arial"/>
              </a:rPr>
              <a:t>+</a:t>
            </a:r>
            <a:r>
              <a:rPr sz="1800" b="1" i="1" spc="-10" dirty="0">
                <a:latin typeface="Arial"/>
                <a:cs typeface="Arial"/>
              </a:rPr>
              <a:t> </a:t>
            </a:r>
            <a:r>
              <a:rPr sz="1800" b="1" i="1" dirty="0">
                <a:latin typeface="Arial"/>
                <a:cs typeface="Arial"/>
              </a:rPr>
              <a:t>x</a:t>
            </a:r>
            <a:endParaRPr sz="1800">
              <a:latin typeface="Arial"/>
              <a:cs typeface="Arial"/>
            </a:endParaRPr>
          </a:p>
          <a:p>
            <a:pPr marL="404495" indent="-367030">
              <a:lnSpc>
                <a:spcPct val="100000"/>
              </a:lnSpc>
              <a:spcBef>
                <a:spcPts val="315"/>
              </a:spcBef>
              <a:buChar char="●"/>
              <a:tabLst>
                <a:tab pos="404495" algn="l"/>
                <a:tab pos="405130" algn="l"/>
              </a:tabLst>
            </a:pPr>
            <a:r>
              <a:rPr sz="1800" dirty="0">
                <a:latin typeface="Arial MT"/>
                <a:cs typeface="Arial MT"/>
              </a:rPr>
              <a:t>Mistake</a:t>
            </a:r>
            <a:r>
              <a:rPr sz="1800" spc="-15" dirty="0">
                <a:latin typeface="Arial MT"/>
                <a:cs typeface="Arial MT"/>
              </a:rPr>
              <a:t> </a:t>
            </a:r>
            <a:r>
              <a:rPr sz="1800" spc="-5" dirty="0">
                <a:latin typeface="Arial MT"/>
                <a:cs typeface="Arial MT"/>
              </a:rPr>
              <a:t>on</a:t>
            </a:r>
            <a:r>
              <a:rPr sz="1800" spc="-15" dirty="0">
                <a:latin typeface="Arial MT"/>
                <a:cs typeface="Arial MT"/>
              </a:rPr>
              <a:t> </a:t>
            </a:r>
            <a:r>
              <a:rPr sz="1800" spc="-5" dirty="0">
                <a:latin typeface="Arial MT"/>
                <a:cs typeface="Arial MT"/>
              </a:rPr>
              <a:t>negative</a:t>
            </a:r>
            <a:r>
              <a:rPr sz="1800" spc="-10" dirty="0">
                <a:latin typeface="Arial MT"/>
                <a:cs typeface="Arial MT"/>
              </a:rPr>
              <a:t> </a:t>
            </a:r>
            <a:r>
              <a:rPr sz="1800" dirty="0">
                <a:latin typeface="Arial MT"/>
                <a:cs typeface="Arial MT"/>
              </a:rPr>
              <a:t>(</a:t>
            </a:r>
            <a:r>
              <a:rPr sz="1800" i="1" dirty="0">
                <a:latin typeface="Arial"/>
                <a:cs typeface="Arial"/>
              </a:rPr>
              <a:t>y=0</a:t>
            </a:r>
            <a:r>
              <a:rPr sz="1800" dirty="0">
                <a:latin typeface="Arial MT"/>
                <a:cs typeface="Arial MT"/>
              </a:rPr>
              <a:t>),</a:t>
            </a:r>
            <a:r>
              <a:rPr sz="1800" spc="-15" dirty="0">
                <a:latin typeface="Arial MT"/>
                <a:cs typeface="Arial MT"/>
              </a:rPr>
              <a:t> </a:t>
            </a:r>
            <a:r>
              <a:rPr sz="1800" spc="-5" dirty="0">
                <a:latin typeface="Arial MT"/>
                <a:cs typeface="Arial MT"/>
              </a:rPr>
              <a:t>update </a:t>
            </a:r>
            <a:r>
              <a:rPr sz="1800" b="1" i="1" spc="85" dirty="0">
                <a:latin typeface="Arial"/>
                <a:cs typeface="Arial"/>
              </a:rPr>
              <a:t>w</a:t>
            </a:r>
            <a:r>
              <a:rPr sz="1800" b="1" i="1" spc="127" baseline="-32407" dirty="0">
                <a:latin typeface="Arial"/>
                <a:cs typeface="Arial"/>
              </a:rPr>
              <a:t>j+1</a:t>
            </a:r>
            <a:r>
              <a:rPr sz="1800" b="1" spc="85" dirty="0">
                <a:latin typeface="Yu Gothic UI"/>
                <a:cs typeface="Yu Gothic UI"/>
              </a:rPr>
              <a:t>⬅</a:t>
            </a:r>
            <a:r>
              <a:rPr sz="1800" b="1" spc="-10" dirty="0">
                <a:latin typeface="Yu Gothic UI"/>
                <a:cs typeface="Yu Gothic UI"/>
              </a:rPr>
              <a:t> </a:t>
            </a:r>
            <a:r>
              <a:rPr sz="1800" b="1" i="1" dirty="0">
                <a:latin typeface="Arial"/>
                <a:cs typeface="Arial"/>
              </a:rPr>
              <a:t>w</a:t>
            </a:r>
            <a:r>
              <a:rPr sz="1800" b="1" i="1" baseline="-32407" dirty="0">
                <a:latin typeface="Arial"/>
                <a:cs typeface="Arial"/>
              </a:rPr>
              <a:t>j</a:t>
            </a:r>
            <a:r>
              <a:rPr sz="1800" b="1" i="1" spc="240" baseline="-32407" dirty="0">
                <a:latin typeface="Arial"/>
                <a:cs typeface="Arial"/>
              </a:rPr>
              <a:t> </a:t>
            </a:r>
            <a:r>
              <a:rPr sz="1800" b="1" i="1" dirty="0">
                <a:latin typeface="Arial"/>
                <a:cs typeface="Arial"/>
              </a:rPr>
              <a:t>-</a:t>
            </a:r>
            <a:r>
              <a:rPr sz="1800" b="1" i="1" spc="-15" dirty="0">
                <a:latin typeface="Arial"/>
                <a:cs typeface="Arial"/>
              </a:rPr>
              <a:t> </a:t>
            </a:r>
            <a:r>
              <a:rPr sz="1800" b="1" i="1" dirty="0">
                <a:latin typeface="Arial"/>
                <a:cs typeface="Arial"/>
              </a:rPr>
              <a:t>x</a:t>
            </a:r>
            <a:endParaRPr sz="1800">
              <a:latin typeface="Arial"/>
              <a:cs typeface="Arial"/>
            </a:endParaRPr>
          </a:p>
        </p:txBody>
      </p:sp>
      <p:grpSp>
        <p:nvGrpSpPr>
          <p:cNvPr id="8" name="object 8"/>
          <p:cNvGrpSpPr/>
          <p:nvPr/>
        </p:nvGrpSpPr>
        <p:grpSpPr>
          <a:xfrm>
            <a:off x="5433637" y="1504537"/>
            <a:ext cx="384175" cy="403225"/>
            <a:chOff x="5433637" y="1504537"/>
            <a:chExt cx="384175" cy="403225"/>
          </a:xfrm>
        </p:grpSpPr>
        <p:sp>
          <p:nvSpPr>
            <p:cNvPr id="9" name="object 9"/>
            <p:cNvSpPr/>
            <p:nvPr/>
          </p:nvSpPr>
          <p:spPr>
            <a:xfrm>
              <a:off x="5438399" y="1509300"/>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10" name="object 10"/>
            <p:cNvSpPr/>
            <p:nvPr/>
          </p:nvSpPr>
          <p:spPr>
            <a:xfrm>
              <a:off x="5438399" y="1509300"/>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1" name="object 11"/>
          <p:cNvSpPr txBox="1"/>
          <p:nvPr/>
        </p:nvSpPr>
        <p:spPr>
          <a:xfrm>
            <a:off x="841925" y="1216355"/>
            <a:ext cx="4848860" cy="499745"/>
          </a:xfrm>
          <a:prstGeom prst="rect">
            <a:avLst/>
          </a:prstGeom>
        </p:spPr>
        <p:txBody>
          <a:bodyPr vert="horz" wrap="square" lIns="0" tIns="12700" rIns="0" bIns="0" rtlCol="0">
            <a:spAutoFit/>
          </a:bodyPr>
          <a:lstStyle/>
          <a:p>
            <a:pPr marL="12700">
              <a:lnSpc>
                <a:spcPts val="2105"/>
              </a:lnSpc>
              <a:spcBef>
                <a:spcPts val="100"/>
              </a:spcBef>
            </a:pPr>
            <a:r>
              <a:rPr sz="1800" b="1" spc="-5" dirty="0">
                <a:solidFill>
                  <a:srgbClr val="980000"/>
                </a:solidFill>
                <a:latin typeface="Arial"/>
                <a:cs typeface="Arial"/>
              </a:rPr>
              <a:t>Step-1</a:t>
            </a:r>
            <a:r>
              <a:rPr sz="1800" spc="-5" dirty="0">
                <a:latin typeface="Arial MT"/>
                <a:cs typeface="Arial MT"/>
              </a:rPr>
              <a:t>:</a:t>
            </a:r>
            <a:r>
              <a:rPr sz="1800" spc="-114" dirty="0">
                <a:latin typeface="Arial MT"/>
                <a:cs typeface="Arial MT"/>
              </a:rPr>
              <a:t> </a:t>
            </a:r>
            <a:r>
              <a:rPr sz="1800" spc="-5" dirty="0">
                <a:latin typeface="Arial MT"/>
                <a:cs typeface="Arial MT"/>
              </a:rPr>
              <a:t>Absorb</a:t>
            </a:r>
            <a:r>
              <a:rPr sz="1800" spc="-20" dirty="0">
                <a:latin typeface="Arial MT"/>
                <a:cs typeface="Arial MT"/>
              </a:rPr>
              <a:t> </a:t>
            </a:r>
            <a:r>
              <a:rPr sz="1800" spc="-5" dirty="0">
                <a:latin typeface="Arial MT"/>
                <a:cs typeface="Arial MT"/>
              </a:rPr>
              <a:t>bias</a:t>
            </a:r>
            <a:r>
              <a:rPr sz="1800" spc="15" dirty="0">
                <a:latin typeface="Arial MT"/>
                <a:cs typeface="Arial MT"/>
              </a:rPr>
              <a:t> </a:t>
            </a:r>
            <a:r>
              <a:rPr sz="1800" b="1" i="1" dirty="0">
                <a:latin typeface="Arial"/>
                <a:cs typeface="Arial"/>
              </a:rPr>
              <a:t>b</a:t>
            </a:r>
            <a:r>
              <a:rPr sz="1800" b="1" i="1" spc="475" dirty="0">
                <a:latin typeface="Arial"/>
                <a:cs typeface="Arial"/>
              </a:rPr>
              <a:t> </a:t>
            </a:r>
            <a:r>
              <a:rPr sz="1800" spc="-5" dirty="0">
                <a:latin typeface="Arial MT"/>
                <a:cs typeface="Arial MT"/>
              </a:rPr>
              <a:t>as</a:t>
            </a:r>
            <a:r>
              <a:rPr sz="1800" spc="-15" dirty="0">
                <a:latin typeface="Arial MT"/>
                <a:cs typeface="Arial MT"/>
              </a:rPr>
              <a:t> </a:t>
            </a:r>
            <a:r>
              <a:rPr sz="1800" spc="-5" dirty="0">
                <a:latin typeface="Arial MT"/>
                <a:cs typeface="Arial MT"/>
              </a:rPr>
              <a:t>weight.</a:t>
            </a:r>
            <a:endParaRPr sz="1800">
              <a:latin typeface="Arial MT"/>
              <a:cs typeface="Arial MT"/>
            </a:endParaRPr>
          </a:p>
          <a:p>
            <a:pPr marR="5080" algn="r">
              <a:lnSpc>
                <a:spcPts val="1625"/>
              </a:lnSpc>
            </a:pPr>
            <a:r>
              <a:rPr sz="1400" b="1" dirty="0">
                <a:latin typeface="Arial"/>
                <a:cs typeface="Arial"/>
              </a:rPr>
              <a:t>x</a:t>
            </a:r>
            <a:endParaRPr sz="1400">
              <a:latin typeface="Arial"/>
              <a:cs typeface="Arial"/>
            </a:endParaRPr>
          </a:p>
        </p:txBody>
      </p:sp>
      <p:sp>
        <p:nvSpPr>
          <p:cNvPr id="12" name="object 12"/>
          <p:cNvSpPr txBox="1"/>
          <p:nvPr/>
        </p:nvSpPr>
        <p:spPr>
          <a:xfrm>
            <a:off x="5566254" y="1812229"/>
            <a:ext cx="91440" cy="167640"/>
          </a:xfrm>
          <a:prstGeom prst="rect">
            <a:avLst/>
          </a:prstGeom>
        </p:spPr>
        <p:txBody>
          <a:bodyPr vert="horz" wrap="square" lIns="0" tIns="16510" rIns="0" bIns="0" rtlCol="0">
            <a:spAutoFit/>
          </a:bodyPr>
          <a:lstStyle/>
          <a:p>
            <a:pPr marL="12700">
              <a:lnSpc>
                <a:spcPct val="100000"/>
              </a:lnSpc>
              <a:spcBef>
                <a:spcPts val="130"/>
              </a:spcBef>
            </a:pPr>
            <a:r>
              <a:rPr sz="900" b="1" spc="15" dirty="0">
                <a:latin typeface="Arial"/>
                <a:cs typeface="Arial"/>
              </a:rPr>
              <a:t>1</a:t>
            </a:r>
            <a:endParaRPr sz="900">
              <a:latin typeface="Arial"/>
              <a:cs typeface="Arial"/>
            </a:endParaRPr>
          </a:p>
        </p:txBody>
      </p:sp>
      <p:grpSp>
        <p:nvGrpSpPr>
          <p:cNvPr id="13" name="object 13"/>
          <p:cNvGrpSpPr/>
          <p:nvPr/>
        </p:nvGrpSpPr>
        <p:grpSpPr>
          <a:xfrm>
            <a:off x="5433637" y="3399287"/>
            <a:ext cx="384175" cy="403225"/>
            <a:chOff x="5433637" y="3399287"/>
            <a:chExt cx="384175" cy="403225"/>
          </a:xfrm>
        </p:grpSpPr>
        <p:sp>
          <p:nvSpPr>
            <p:cNvPr id="14" name="object 14"/>
            <p:cNvSpPr/>
            <p:nvPr/>
          </p:nvSpPr>
          <p:spPr>
            <a:xfrm>
              <a:off x="5438399" y="3404049"/>
              <a:ext cx="374650" cy="393700"/>
            </a:xfrm>
            <a:custGeom>
              <a:avLst/>
              <a:gdLst/>
              <a:ahLst/>
              <a:cxnLst/>
              <a:rect l="l" t="t" r="r" b="b"/>
              <a:pathLst>
                <a:path w="374650" h="393700">
                  <a:moveTo>
                    <a:pt x="187199" y="393599"/>
                  </a:moveTo>
                  <a:lnTo>
                    <a:pt x="144276" y="388402"/>
                  </a:lnTo>
                  <a:lnTo>
                    <a:pt x="104874" y="373596"/>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3"/>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close/>
                </a:path>
              </a:pathLst>
            </a:custGeom>
            <a:solidFill>
              <a:srgbClr val="4A86E7"/>
            </a:solidFill>
          </p:spPr>
          <p:txBody>
            <a:bodyPr wrap="square" lIns="0" tIns="0" rIns="0" bIns="0" rtlCol="0"/>
            <a:lstStyle/>
            <a:p>
              <a:endParaRPr/>
            </a:p>
          </p:txBody>
        </p:sp>
        <p:sp>
          <p:nvSpPr>
            <p:cNvPr id="15" name="object 15"/>
            <p:cNvSpPr/>
            <p:nvPr/>
          </p:nvSpPr>
          <p:spPr>
            <a:xfrm>
              <a:off x="5438399" y="34040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3"/>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lnTo>
                    <a:pt x="144276" y="388402"/>
                  </a:lnTo>
                  <a:lnTo>
                    <a:pt x="104874" y="373596"/>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6" name="object 16"/>
          <p:cNvSpPr txBox="1"/>
          <p:nvPr/>
        </p:nvSpPr>
        <p:spPr>
          <a:xfrm>
            <a:off x="5566254" y="33714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20" dirty="0">
                <a:latin typeface="Arial"/>
                <a:cs typeface="Arial"/>
              </a:rPr>
              <a:t>n</a:t>
            </a:r>
            <a:endParaRPr sz="900">
              <a:latin typeface="Arial"/>
              <a:cs typeface="Arial"/>
            </a:endParaRPr>
          </a:p>
        </p:txBody>
      </p:sp>
      <p:grpSp>
        <p:nvGrpSpPr>
          <p:cNvPr id="17" name="object 17"/>
          <p:cNvGrpSpPr/>
          <p:nvPr/>
        </p:nvGrpSpPr>
        <p:grpSpPr>
          <a:xfrm>
            <a:off x="5433637" y="2349587"/>
            <a:ext cx="384175" cy="403225"/>
            <a:chOff x="5433637" y="2349587"/>
            <a:chExt cx="384175" cy="403225"/>
          </a:xfrm>
        </p:grpSpPr>
        <p:sp>
          <p:nvSpPr>
            <p:cNvPr id="18" name="object 18"/>
            <p:cNvSpPr/>
            <p:nvPr/>
          </p:nvSpPr>
          <p:spPr>
            <a:xfrm>
              <a:off x="5438399" y="2354349"/>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19" name="object 19"/>
            <p:cNvSpPr/>
            <p:nvPr/>
          </p:nvSpPr>
          <p:spPr>
            <a:xfrm>
              <a:off x="5438399" y="23543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20" name="object 20"/>
          <p:cNvSpPr txBox="1"/>
          <p:nvPr/>
        </p:nvSpPr>
        <p:spPr>
          <a:xfrm>
            <a:off x="5566254" y="23217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15" dirty="0">
                <a:latin typeface="Arial"/>
                <a:cs typeface="Arial"/>
              </a:rPr>
              <a:t>2</a:t>
            </a:r>
            <a:endParaRPr sz="900">
              <a:latin typeface="Arial"/>
              <a:cs typeface="Arial"/>
            </a:endParaRPr>
          </a:p>
        </p:txBody>
      </p:sp>
      <p:grpSp>
        <p:nvGrpSpPr>
          <p:cNvPr id="21" name="object 21"/>
          <p:cNvGrpSpPr/>
          <p:nvPr/>
        </p:nvGrpSpPr>
        <p:grpSpPr>
          <a:xfrm>
            <a:off x="5803129" y="1696545"/>
            <a:ext cx="2940685" cy="1913889"/>
            <a:chOff x="5803129" y="1696545"/>
            <a:chExt cx="2940685" cy="1913889"/>
          </a:xfrm>
        </p:grpSpPr>
        <p:sp>
          <p:nvSpPr>
            <p:cNvPr id="22" name="object 22"/>
            <p:cNvSpPr/>
            <p:nvPr/>
          </p:nvSpPr>
          <p:spPr>
            <a:xfrm>
              <a:off x="7012999" y="2264800"/>
              <a:ext cx="549275" cy="572770"/>
            </a:xfrm>
            <a:custGeom>
              <a:avLst/>
              <a:gdLst/>
              <a:ahLst/>
              <a:cxnLst/>
              <a:rect l="l" t="t" r="r" b="b"/>
              <a:pathLst>
                <a:path w="549275" h="572769">
                  <a:moveTo>
                    <a:pt x="274349" y="572699"/>
                  </a:move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close/>
                </a:path>
              </a:pathLst>
            </a:custGeom>
            <a:solidFill>
              <a:srgbClr val="980000"/>
            </a:solidFill>
          </p:spPr>
          <p:txBody>
            <a:bodyPr wrap="square" lIns="0" tIns="0" rIns="0" bIns="0" rtlCol="0"/>
            <a:lstStyle/>
            <a:p>
              <a:endParaRPr/>
            </a:p>
          </p:txBody>
        </p:sp>
        <p:sp>
          <p:nvSpPr>
            <p:cNvPr id="23" name="object 23"/>
            <p:cNvSpPr/>
            <p:nvPr/>
          </p:nvSpPr>
          <p:spPr>
            <a:xfrm>
              <a:off x="7012999" y="2264800"/>
              <a:ext cx="549275" cy="572770"/>
            </a:xfrm>
            <a:custGeom>
              <a:avLst/>
              <a:gdLst/>
              <a:ahLst/>
              <a:cxnLst/>
              <a:rect l="l" t="t" r="r" b="b"/>
              <a:pathLst>
                <a:path w="549275" h="572769">
                  <a:moveTo>
                    <a:pt x="0" y="286349"/>
                  </a:move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close/>
                </a:path>
              </a:pathLst>
            </a:custGeom>
            <a:ln w="9524">
              <a:solidFill>
                <a:srgbClr val="595959"/>
              </a:solidFill>
            </a:ln>
          </p:spPr>
          <p:txBody>
            <a:bodyPr wrap="square" lIns="0" tIns="0" rIns="0" bIns="0" rtlCol="0"/>
            <a:lstStyle/>
            <a:p>
              <a:endParaRPr/>
            </a:p>
          </p:txBody>
        </p:sp>
        <p:sp>
          <p:nvSpPr>
            <p:cNvPr id="24" name="object 24"/>
            <p:cNvSpPr/>
            <p:nvPr/>
          </p:nvSpPr>
          <p:spPr>
            <a:xfrm>
              <a:off x="5812654" y="1706070"/>
              <a:ext cx="1178560" cy="591820"/>
            </a:xfrm>
            <a:custGeom>
              <a:avLst/>
              <a:gdLst/>
              <a:ahLst/>
              <a:cxnLst/>
              <a:rect l="l" t="t" r="r" b="b"/>
              <a:pathLst>
                <a:path w="1178559" h="591819">
                  <a:moveTo>
                    <a:pt x="0" y="0"/>
                  </a:moveTo>
                  <a:lnTo>
                    <a:pt x="1178539" y="591339"/>
                  </a:lnTo>
                </a:path>
              </a:pathLst>
            </a:custGeom>
            <a:ln w="19049">
              <a:solidFill>
                <a:srgbClr val="595959"/>
              </a:solidFill>
            </a:ln>
          </p:spPr>
          <p:txBody>
            <a:bodyPr wrap="square" lIns="0" tIns="0" rIns="0" bIns="0" rtlCol="0"/>
            <a:lstStyle/>
            <a:p>
              <a:endParaRPr/>
            </a:p>
          </p:txBody>
        </p:sp>
        <p:pic>
          <p:nvPicPr>
            <p:cNvPr id="25" name="object 25"/>
            <p:cNvPicPr/>
            <p:nvPr/>
          </p:nvPicPr>
          <p:blipFill>
            <a:blip r:embed="rId3" cstate="print"/>
            <a:stretch>
              <a:fillRect/>
            </a:stretch>
          </p:blipFill>
          <p:spPr>
            <a:xfrm>
              <a:off x="6967557" y="2259761"/>
              <a:ext cx="110431" cy="85944"/>
            </a:xfrm>
            <a:prstGeom prst="rect">
              <a:avLst/>
            </a:prstGeom>
          </p:spPr>
        </p:pic>
        <p:sp>
          <p:nvSpPr>
            <p:cNvPr id="26" name="object 26"/>
            <p:cNvSpPr/>
            <p:nvPr/>
          </p:nvSpPr>
          <p:spPr>
            <a:xfrm>
              <a:off x="5812699" y="25511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27" name="object 27"/>
            <p:cNvPicPr/>
            <p:nvPr/>
          </p:nvPicPr>
          <p:blipFill>
            <a:blip r:embed="rId4" cstate="print"/>
            <a:stretch>
              <a:fillRect/>
            </a:stretch>
          </p:blipFill>
          <p:spPr>
            <a:xfrm>
              <a:off x="6889174" y="2510159"/>
              <a:ext cx="105500" cy="81980"/>
            </a:xfrm>
            <a:prstGeom prst="rect">
              <a:avLst/>
            </a:prstGeom>
          </p:spPr>
        </p:pic>
        <p:sp>
          <p:nvSpPr>
            <p:cNvPr id="28" name="object 28"/>
            <p:cNvSpPr/>
            <p:nvPr/>
          </p:nvSpPr>
          <p:spPr>
            <a:xfrm>
              <a:off x="5812799" y="2816711"/>
              <a:ext cx="1185545" cy="784225"/>
            </a:xfrm>
            <a:custGeom>
              <a:avLst/>
              <a:gdLst/>
              <a:ahLst/>
              <a:cxnLst/>
              <a:rect l="l" t="t" r="r" b="b"/>
              <a:pathLst>
                <a:path w="1185545" h="784225">
                  <a:moveTo>
                    <a:pt x="0" y="784138"/>
                  </a:moveTo>
                  <a:lnTo>
                    <a:pt x="1185369" y="0"/>
                  </a:lnTo>
                </a:path>
              </a:pathLst>
            </a:custGeom>
            <a:ln w="19049">
              <a:solidFill>
                <a:srgbClr val="595959"/>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6971284" y="2759490"/>
              <a:ext cx="108512" cy="92989"/>
            </a:xfrm>
            <a:prstGeom prst="rect">
              <a:avLst/>
            </a:prstGeom>
          </p:spPr>
        </p:pic>
        <p:sp>
          <p:nvSpPr>
            <p:cNvPr id="30" name="object 30"/>
            <p:cNvSpPr/>
            <p:nvPr/>
          </p:nvSpPr>
          <p:spPr>
            <a:xfrm>
              <a:off x="7561699" y="25511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31" name="object 31"/>
            <p:cNvPicPr/>
            <p:nvPr/>
          </p:nvPicPr>
          <p:blipFill>
            <a:blip r:embed="rId4" cstate="print"/>
            <a:stretch>
              <a:fillRect/>
            </a:stretch>
          </p:blipFill>
          <p:spPr>
            <a:xfrm>
              <a:off x="8638174" y="2510159"/>
              <a:ext cx="105500" cy="81980"/>
            </a:xfrm>
            <a:prstGeom prst="rect">
              <a:avLst/>
            </a:prstGeom>
          </p:spPr>
        </p:pic>
      </p:grpSp>
      <p:sp>
        <p:nvSpPr>
          <p:cNvPr id="32" name="object 32"/>
          <p:cNvSpPr txBox="1"/>
          <p:nvPr/>
        </p:nvSpPr>
        <p:spPr>
          <a:xfrm>
            <a:off x="6339700" y="1680400"/>
            <a:ext cx="28067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1</a:t>
            </a:r>
            <a:endParaRPr sz="1350" baseline="-33950">
              <a:latin typeface="Arial"/>
              <a:cs typeface="Arial"/>
            </a:endParaRPr>
          </a:p>
        </p:txBody>
      </p:sp>
      <p:sp>
        <p:nvSpPr>
          <p:cNvPr id="33" name="object 33"/>
          <p:cNvSpPr txBox="1"/>
          <p:nvPr/>
        </p:nvSpPr>
        <p:spPr>
          <a:xfrm>
            <a:off x="6073400" y="2249975"/>
            <a:ext cx="28067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2</a:t>
            </a:r>
            <a:endParaRPr sz="1350" baseline="-33950">
              <a:latin typeface="Arial"/>
              <a:cs typeface="Arial"/>
            </a:endParaRPr>
          </a:p>
        </p:txBody>
      </p:sp>
      <p:sp>
        <p:nvSpPr>
          <p:cNvPr id="34" name="object 34"/>
          <p:cNvSpPr txBox="1"/>
          <p:nvPr/>
        </p:nvSpPr>
        <p:spPr>
          <a:xfrm>
            <a:off x="6339700" y="3378450"/>
            <a:ext cx="28702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n</a:t>
            </a:r>
            <a:endParaRPr sz="1350" baseline="-33950">
              <a:latin typeface="Arial"/>
              <a:cs typeface="Arial"/>
            </a:endParaRPr>
          </a:p>
        </p:txBody>
      </p:sp>
      <p:sp>
        <p:nvSpPr>
          <p:cNvPr id="35" name="object 35"/>
          <p:cNvSpPr txBox="1"/>
          <p:nvPr/>
        </p:nvSpPr>
        <p:spPr>
          <a:xfrm>
            <a:off x="7998475" y="2249975"/>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y</a:t>
            </a:r>
            <a:endParaRPr sz="1400">
              <a:latin typeface="Arial"/>
              <a:cs typeface="Arial"/>
            </a:endParaRPr>
          </a:p>
        </p:txBody>
      </p:sp>
      <p:sp>
        <p:nvSpPr>
          <p:cNvPr id="36" name="object 36"/>
          <p:cNvSpPr/>
          <p:nvPr/>
        </p:nvSpPr>
        <p:spPr>
          <a:xfrm>
            <a:off x="5625674" y="2918724"/>
            <a:ext cx="5715" cy="355600"/>
          </a:xfrm>
          <a:custGeom>
            <a:avLst/>
            <a:gdLst/>
            <a:ahLst/>
            <a:cxnLst/>
            <a:rect l="l" t="t" r="r" b="b"/>
            <a:pathLst>
              <a:path w="5714" h="355600">
                <a:moveTo>
                  <a:pt x="0" y="0"/>
                </a:moveTo>
                <a:lnTo>
                  <a:pt x="5699" y="355499"/>
                </a:lnTo>
              </a:path>
            </a:pathLst>
          </a:custGeom>
          <a:ln w="19049">
            <a:solidFill>
              <a:srgbClr val="595959"/>
            </a:solidFill>
          </a:ln>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7122" y="154125"/>
            <a:ext cx="6160135" cy="452120"/>
          </a:xfrm>
          <a:prstGeom prst="rect">
            <a:avLst/>
          </a:prstGeom>
        </p:spPr>
        <p:txBody>
          <a:bodyPr vert="horz" wrap="square" lIns="0" tIns="12700" rIns="0" bIns="0" rtlCol="0">
            <a:spAutoFit/>
          </a:bodyPr>
          <a:lstStyle/>
          <a:p>
            <a:pPr marL="12700">
              <a:lnSpc>
                <a:spcPct val="100000"/>
              </a:lnSpc>
              <a:spcBef>
                <a:spcPts val="100"/>
              </a:spcBef>
            </a:pPr>
            <a:r>
              <a:rPr spc="-5" dirty="0"/>
              <a:t>Convergence</a:t>
            </a:r>
            <a:r>
              <a:rPr spc="-30" dirty="0"/>
              <a:t> </a:t>
            </a:r>
            <a:r>
              <a:rPr spc="-5" dirty="0"/>
              <a:t>of</a:t>
            </a:r>
            <a:r>
              <a:rPr spc="-35" dirty="0"/>
              <a:t> </a:t>
            </a:r>
            <a:r>
              <a:rPr spc="-10" dirty="0"/>
              <a:t>Perceptron</a:t>
            </a:r>
            <a:r>
              <a:rPr spc="-30" dirty="0"/>
              <a:t> </a:t>
            </a:r>
            <a:r>
              <a:rPr spc="-25" dirty="0"/>
              <a:t>Training</a:t>
            </a:r>
          </a:p>
        </p:txBody>
      </p:sp>
      <p:sp>
        <p:nvSpPr>
          <p:cNvPr id="3" name="object 3"/>
          <p:cNvSpPr txBox="1"/>
          <p:nvPr/>
        </p:nvSpPr>
        <p:spPr>
          <a:xfrm>
            <a:off x="1395391" y="730889"/>
            <a:ext cx="5121910" cy="330200"/>
          </a:xfrm>
          <a:prstGeom prst="rect">
            <a:avLst/>
          </a:prstGeom>
        </p:spPr>
        <p:txBody>
          <a:bodyPr vert="horz" wrap="square" lIns="0" tIns="12700" rIns="0" bIns="0" rtlCol="0">
            <a:spAutoFit/>
          </a:bodyPr>
          <a:lstStyle/>
          <a:p>
            <a:pPr marL="12700">
              <a:lnSpc>
                <a:spcPct val="100000"/>
              </a:lnSpc>
              <a:spcBef>
                <a:spcPts val="100"/>
              </a:spcBef>
              <a:tabLst>
                <a:tab pos="4558665" algn="l"/>
              </a:tabLst>
            </a:pPr>
            <a:r>
              <a:rPr sz="2000" b="1" spc="-5" dirty="0">
                <a:latin typeface="Arial"/>
                <a:cs typeface="Arial"/>
              </a:rPr>
              <a:t>AN</a:t>
            </a:r>
            <a:r>
              <a:rPr sz="2000" b="1" dirty="0">
                <a:latin typeface="Arial"/>
                <a:cs typeface="Arial"/>
              </a:rPr>
              <a:t>D	</a:t>
            </a:r>
            <a:r>
              <a:rPr sz="2000" b="1" spc="-5" dirty="0">
                <a:latin typeface="Arial"/>
                <a:cs typeface="Arial"/>
              </a:rPr>
              <a:t>XOR</a:t>
            </a:r>
            <a:endParaRPr sz="2000">
              <a:latin typeface="Arial"/>
              <a:cs typeface="Arial"/>
            </a:endParaRPr>
          </a:p>
        </p:txBody>
      </p:sp>
      <p:sp>
        <p:nvSpPr>
          <p:cNvPr id="4" name="object 4"/>
          <p:cNvSpPr txBox="1"/>
          <p:nvPr/>
        </p:nvSpPr>
        <p:spPr>
          <a:xfrm>
            <a:off x="459967" y="2826618"/>
            <a:ext cx="8212455" cy="1804340"/>
          </a:xfrm>
          <a:prstGeom prst="rect">
            <a:avLst/>
          </a:prstGeom>
        </p:spPr>
        <p:txBody>
          <a:bodyPr vert="horz" wrap="square" lIns="0" tIns="34290" rIns="0" bIns="0" rtlCol="0">
            <a:spAutoFit/>
          </a:bodyPr>
          <a:lstStyle/>
          <a:p>
            <a:pPr marL="394335" marR="295275" indent="-382270">
              <a:lnSpc>
                <a:spcPts val="2780"/>
              </a:lnSpc>
              <a:spcBef>
                <a:spcPts val="25"/>
              </a:spcBef>
              <a:buChar char="●"/>
              <a:tabLst>
                <a:tab pos="394335" algn="l"/>
                <a:tab pos="394970" algn="l"/>
              </a:tabLst>
            </a:pPr>
            <a:r>
              <a:rPr sz="2000" spc="-5" dirty="0">
                <a:latin typeface="Arial MT"/>
                <a:cs typeface="Arial MT"/>
              </a:rPr>
              <a:t>Whatever be the initial </a:t>
            </a:r>
            <a:r>
              <a:rPr sz="2000" dirty="0">
                <a:latin typeface="Arial MT"/>
                <a:cs typeface="Arial MT"/>
              </a:rPr>
              <a:t>choice </a:t>
            </a:r>
            <a:r>
              <a:rPr sz="2000" spc="-5" dirty="0">
                <a:latin typeface="Arial MT"/>
                <a:cs typeface="Arial MT"/>
              </a:rPr>
              <a:t>of weights and whatever be the input </a:t>
            </a:r>
            <a:r>
              <a:rPr sz="2000" spc="-545" dirty="0">
                <a:latin typeface="Arial MT"/>
                <a:cs typeface="Arial MT"/>
              </a:rPr>
              <a:t> </a:t>
            </a:r>
            <a:r>
              <a:rPr sz="2000" dirty="0">
                <a:latin typeface="Arial MT"/>
                <a:cs typeface="Arial MT"/>
              </a:rPr>
              <a:t>vecto</a:t>
            </a:r>
            <a:r>
              <a:rPr sz="2000" spc="-110" dirty="0">
                <a:latin typeface="Arial MT"/>
                <a:cs typeface="Arial MT"/>
              </a:rPr>
              <a:t>r</a:t>
            </a:r>
            <a:r>
              <a:rPr sz="2000" dirty="0">
                <a:latin typeface="Arial MT"/>
                <a:cs typeface="Arial MT"/>
              </a:rPr>
              <a:t>,</a:t>
            </a:r>
            <a:r>
              <a:rPr sz="2000" spc="-5" dirty="0">
                <a:latin typeface="Arial MT"/>
                <a:cs typeface="Arial MT"/>
              </a:rPr>
              <a:t> P</a:t>
            </a:r>
            <a:r>
              <a:rPr sz="2000" spc="-150" dirty="0">
                <a:latin typeface="Arial MT"/>
                <a:cs typeface="Arial MT"/>
              </a:rPr>
              <a:t>T</a:t>
            </a:r>
            <a:r>
              <a:rPr sz="2000" dirty="0">
                <a:latin typeface="Arial MT"/>
                <a:cs typeface="Arial MT"/>
              </a:rPr>
              <a:t>A</a:t>
            </a:r>
            <a:r>
              <a:rPr sz="2000" spc="-114" dirty="0">
                <a:latin typeface="Arial MT"/>
                <a:cs typeface="Arial MT"/>
              </a:rPr>
              <a:t> </a:t>
            </a:r>
            <a:r>
              <a:rPr sz="2000" dirty="0">
                <a:latin typeface="Arial MT"/>
                <a:cs typeface="Arial MT"/>
              </a:rPr>
              <a:t>converges</a:t>
            </a:r>
            <a:r>
              <a:rPr sz="2000" spc="-5" dirty="0">
                <a:latin typeface="Arial MT"/>
                <a:cs typeface="Arial MT"/>
              </a:rPr>
              <a:t> i</a:t>
            </a:r>
            <a:r>
              <a:rPr sz="2000" dirty="0">
                <a:latin typeface="Arial MT"/>
                <a:cs typeface="Arial MT"/>
              </a:rPr>
              <a:t>f</a:t>
            </a:r>
            <a:r>
              <a:rPr sz="2000" spc="-5" dirty="0">
                <a:latin typeface="Arial MT"/>
                <a:cs typeface="Arial MT"/>
              </a:rPr>
              <a:t> th</a:t>
            </a:r>
            <a:r>
              <a:rPr sz="2000" dirty="0">
                <a:latin typeface="Arial MT"/>
                <a:cs typeface="Arial MT"/>
              </a:rPr>
              <a:t>e</a:t>
            </a:r>
            <a:r>
              <a:rPr sz="2000" spc="-5" dirty="0">
                <a:latin typeface="Arial MT"/>
                <a:cs typeface="Arial MT"/>
              </a:rPr>
              <a:t> </a:t>
            </a:r>
            <a:r>
              <a:rPr sz="2000" dirty="0">
                <a:latin typeface="Arial MT"/>
                <a:cs typeface="Arial MT"/>
              </a:rPr>
              <a:t>vectors</a:t>
            </a:r>
            <a:r>
              <a:rPr sz="2000" spc="-5" dirty="0">
                <a:latin typeface="Arial MT"/>
                <a:cs typeface="Arial MT"/>
              </a:rPr>
              <a:t> ar</a:t>
            </a:r>
            <a:r>
              <a:rPr sz="2000" dirty="0">
                <a:latin typeface="Arial MT"/>
                <a:cs typeface="Arial MT"/>
              </a:rPr>
              <a:t>e</a:t>
            </a:r>
            <a:r>
              <a:rPr sz="2000" spc="-5" dirty="0">
                <a:latin typeface="Arial MT"/>
                <a:cs typeface="Arial MT"/>
              </a:rPr>
              <a:t> fro</a:t>
            </a:r>
            <a:r>
              <a:rPr sz="2000" dirty="0">
                <a:latin typeface="Arial MT"/>
                <a:cs typeface="Arial MT"/>
              </a:rPr>
              <a:t>m</a:t>
            </a:r>
            <a:r>
              <a:rPr sz="2000" spc="-5" dirty="0">
                <a:latin typeface="Arial MT"/>
                <a:cs typeface="Arial MT"/>
              </a:rPr>
              <a:t> </a:t>
            </a:r>
            <a:r>
              <a:rPr sz="2000" dirty="0">
                <a:latin typeface="Arial MT"/>
                <a:cs typeface="Arial MT"/>
              </a:rPr>
              <a:t>a</a:t>
            </a:r>
            <a:r>
              <a:rPr sz="2000" spc="-5" dirty="0">
                <a:latin typeface="Arial MT"/>
                <a:cs typeface="Arial MT"/>
              </a:rPr>
              <a:t> linearl</a:t>
            </a:r>
            <a:r>
              <a:rPr sz="2000" dirty="0">
                <a:latin typeface="Arial MT"/>
                <a:cs typeface="Arial MT"/>
              </a:rPr>
              <a:t>y</a:t>
            </a:r>
            <a:r>
              <a:rPr sz="2000" spc="-5" dirty="0">
                <a:latin typeface="Arial MT"/>
                <a:cs typeface="Arial MT"/>
              </a:rPr>
              <a:t> </a:t>
            </a:r>
            <a:r>
              <a:rPr sz="2000" dirty="0">
                <a:latin typeface="Arial MT"/>
                <a:cs typeface="Arial MT"/>
              </a:rPr>
              <a:t>separable  </a:t>
            </a:r>
            <a:r>
              <a:rPr sz="2000" spc="-5" dirty="0">
                <a:latin typeface="Arial MT"/>
                <a:cs typeface="Arial MT"/>
              </a:rPr>
              <a:t>function.</a:t>
            </a:r>
            <a:endParaRPr sz="2000" dirty="0">
              <a:latin typeface="Arial MT"/>
              <a:cs typeface="Arial MT"/>
            </a:endParaRPr>
          </a:p>
          <a:p>
            <a:pPr marL="394335" indent="-382270">
              <a:lnSpc>
                <a:spcPct val="100000"/>
              </a:lnSpc>
              <a:spcBef>
                <a:spcPts val="204"/>
              </a:spcBef>
              <a:buChar char="●"/>
              <a:tabLst>
                <a:tab pos="394335" algn="l"/>
                <a:tab pos="394970" algn="l"/>
              </a:tabLst>
            </a:pPr>
            <a:r>
              <a:rPr sz="2000" spc="-5" dirty="0">
                <a:latin typeface="Arial MT"/>
                <a:cs typeface="Arial MT"/>
              </a:rPr>
              <a:t>If</a:t>
            </a:r>
            <a:r>
              <a:rPr sz="2000" spc="-10" dirty="0">
                <a:latin typeface="Arial MT"/>
                <a:cs typeface="Arial MT"/>
              </a:rPr>
              <a:t> </a:t>
            </a:r>
            <a:r>
              <a:rPr sz="2000" spc="-5" dirty="0">
                <a:latin typeface="Arial MT"/>
                <a:cs typeface="Arial MT"/>
              </a:rPr>
              <a:t>the</a:t>
            </a:r>
            <a:r>
              <a:rPr sz="2000" spc="-10" dirty="0">
                <a:latin typeface="Arial MT"/>
                <a:cs typeface="Arial MT"/>
              </a:rPr>
              <a:t> </a:t>
            </a:r>
            <a:r>
              <a:rPr sz="2000" spc="-5" dirty="0">
                <a:latin typeface="Arial MT"/>
                <a:cs typeface="Arial MT"/>
              </a:rPr>
              <a:t>weight</a:t>
            </a:r>
            <a:r>
              <a:rPr sz="2000" spc="-10" dirty="0">
                <a:latin typeface="Arial MT"/>
                <a:cs typeface="Arial MT"/>
              </a:rPr>
              <a:t> </a:t>
            </a:r>
            <a:r>
              <a:rPr sz="2000" dirty="0">
                <a:latin typeface="Arial MT"/>
                <a:cs typeface="Arial MT"/>
              </a:rPr>
              <a:t>repeats</a:t>
            </a:r>
            <a:r>
              <a:rPr sz="2000" spc="-10" dirty="0">
                <a:latin typeface="Arial MT"/>
                <a:cs typeface="Arial MT"/>
              </a:rPr>
              <a:t> </a:t>
            </a:r>
            <a:r>
              <a:rPr sz="2000" spc="-5" dirty="0">
                <a:latin typeface="Arial MT"/>
                <a:cs typeface="Arial MT"/>
              </a:rPr>
              <a:t>while</a:t>
            </a:r>
            <a:r>
              <a:rPr sz="2000" spc="-10" dirty="0">
                <a:latin typeface="Arial MT"/>
                <a:cs typeface="Arial MT"/>
              </a:rPr>
              <a:t> </a:t>
            </a:r>
            <a:r>
              <a:rPr sz="2000" spc="-5" dirty="0">
                <a:latin typeface="Arial MT"/>
                <a:cs typeface="Arial MT"/>
              </a:rPr>
              <a:t>training</a:t>
            </a:r>
            <a:r>
              <a:rPr sz="2000" spc="-10" dirty="0">
                <a:latin typeface="Arial MT"/>
                <a:cs typeface="Arial MT"/>
              </a:rPr>
              <a:t> </a:t>
            </a:r>
            <a:r>
              <a:rPr sz="2000" spc="-5" dirty="0">
                <a:latin typeface="Arial MT"/>
                <a:cs typeface="Arial MT"/>
              </a:rPr>
              <a:t>the</a:t>
            </a:r>
            <a:r>
              <a:rPr sz="2000" spc="-10" dirty="0">
                <a:latin typeface="Arial MT"/>
                <a:cs typeface="Arial MT"/>
              </a:rPr>
              <a:t> </a:t>
            </a:r>
            <a:r>
              <a:rPr sz="2000" spc="-5" dirty="0">
                <a:latin typeface="Arial MT"/>
                <a:cs typeface="Arial MT"/>
              </a:rPr>
              <a:t>perceptron, then</a:t>
            </a:r>
            <a:r>
              <a:rPr sz="2000" spc="-10" dirty="0">
                <a:latin typeface="Arial MT"/>
                <a:cs typeface="Arial MT"/>
              </a:rPr>
              <a:t> </a:t>
            </a:r>
            <a:r>
              <a:rPr sz="2000" spc="-5" dirty="0">
                <a:latin typeface="Arial MT"/>
                <a:cs typeface="Arial MT"/>
              </a:rPr>
              <a:t>the</a:t>
            </a:r>
            <a:r>
              <a:rPr sz="2000" spc="-10" dirty="0">
                <a:latin typeface="Arial MT"/>
                <a:cs typeface="Arial MT"/>
              </a:rPr>
              <a:t> </a:t>
            </a:r>
            <a:r>
              <a:rPr sz="2000" spc="-5" dirty="0">
                <a:latin typeface="Arial MT"/>
                <a:cs typeface="Arial MT"/>
              </a:rPr>
              <a:t>function</a:t>
            </a:r>
            <a:r>
              <a:rPr sz="2000" spc="-10" dirty="0">
                <a:latin typeface="Arial MT"/>
                <a:cs typeface="Arial MT"/>
              </a:rPr>
              <a:t> </a:t>
            </a:r>
            <a:r>
              <a:rPr sz="2000" spc="-5" dirty="0">
                <a:latin typeface="Arial MT"/>
                <a:cs typeface="Arial MT"/>
              </a:rPr>
              <a:t>is</a:t>
            </a:r>
            <a:endParaRPr sz="2000" dirty="0">
              <a:latin typeface="Arial MT"/>
              <a:cs typeface="Arial MT"/>
            </a:endParaRPr>
          </a:p>
          <a:p>
            <a:pPr marL="394335">
              <a:lnSpc>
                <a:spcPct val="100000"/>
              </a:lnSpc>
              <a:spcBef>
                <a:spcPts val="375"/>
              </a:spcBef>
            </a:pPr>
            <a:r>
              <a:rPr sz="2000" spc="-5" dirty="0">
                <a:latin typeface="Arial MT"/>
                <a:cs typeface="Arial MT"/>
              </a:rPr>
              <a:t>not</a:t>
            </a:r>
            <a:r>
              <a:rPr sz="2000" spc="-35" dirty="0">
                <a:latin typeface="Arial MT"/>
                <a:cs typeface="Arial MT"/>
              </a:rPr>
              <a:t> </a:t>
            </a:r>
            <a:r>
              <a:rPr sz="2000" spc="-5" dirty="0">
                <a:latin typeface="Arial MT"/>
                <a:cs typeface="Arial MT"/>
              </a:rPr>
              <a:t>linearly</a:t>
            </a:r>
            <a:r>
              <a:rPr sz="2000" spc="-35" dirty="0">
                <a:latin typeface="Arial MT"/>
                <a:cs typeface="Arial MT"/>
              </a:rPr>
              <a:t> </a:t>
            </a:r>
            <a:r>
              <a:rPr sz="2000" dirty="0">
                <a:latin typeface="Arial MT"/>
                <a:cs typeface="Arial MT"/>
              </a:rPr>
              <a:t>separable.</a:t>
            </a:r>
          </a:p>
        </p:txBody>
      </p:sp>
      <p:pic>
        <p:nvPicPr>
          <p:cNvPr id="5" name="object 5"/>
          <p:cNvPicPr/>
          <p:nvPr/>
        </p:nvPicPr>
        <p:blipFill>
          <a:blip r:embed="rId2" cstate="print"/>
          <a:stretch>
            <a:fillRect/>
          </a:stretch>
        </p:blipFill>
        <p:spPr>
          <a:xfrm>
            <a:off x="637677" y="1110625"/>
            <a:ext cx="3234671" cy="1523999"/>
          </a:xfrm>
          <a:prstGeom prst="rect">
            <a:avLst/>
          </a:prstGeom>
        </p:spPr>
      </p:pic>
      <p:pic>
        <p:nvPicPr>
          <p:cNvPr id="6" name="object 6"/>
          <p:cNvPicPr/>
          <p:nvPr/>
        </p:nvPicPr>
        <p:blipFill>
          <a:blip r:embed="rId3" cstate="print"/>
          <a:stretch>
            <a:fillRect/>
          </a:stretch>
        </p:blipFill>
        <p:spPr>
          <a:xfrm>
            <a:off x="5146437" y="1043950"/>
            <a:ext cx="2886074" cy="1619249"/>
          </a:xfrm>
          <a:prstGeom prst="rect">
            <a:avLst/>
          </a:prstGeom>
        </p:spPr>
      </p:pic>
      <p:sp>
        <p:nvSpPr>
          <p:cNvPr id="7" name="object 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14</a:t>
            </a:fld>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F4340-4AF0-F187-346F-CCB498BD4795}"/>
              </a:ext>
            </a:extLst>
          </p:cNvPr>
          <p:cNvSpPr>
            <a:spLocks noGrp="1"/>
          </p:cNvSpPr>
          <p:nvPr>
            <p:ph type="title"/>
          </p:nvPr>
        </p:nvSpPr>
        <p:spPr>
          <a:xfrm>
            <a:off x="1143000" y="58801"/>
            <a:ext cx="7010400" cy="861774"/>
          </a:xfrm>
        </p:spPr>
        <p:txBody>
          <a:bodyPr/>
          <a:lstStyle/>
          <a:p>
            <a:r>
              <a:rPr lang="en-IN" dirty="0"/>
              <a:t>EXPLORING THE ARTIFICIAL NEURON</a:t>
            </a:r>
          </a:p>
        </p:txBody>
      </p:sp>
      <p:sp>
        <p:nvSpPr>
          <p:cNvPr id="3" name="Text Placeholder 2">
            <a:extLst>
              <a:ext uri="{FF2B5EF4-FFF2-40B4-BE49-F238E27FC236}">
                <a16:creationId xmlns:a16="http://schemas.microsoft.com/office/drawing/2014/main" id="{9AABAA02-C912-95FD-8A10-718A6454FFF5}"/>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A12DAE2-C077-7E58-0470-C11AE5737BAE}"/>
              </a:ext>
            </a:extLst>
          </p:cNvPr>
          <p:cNvPicPr>
            <a:picLocks noChangeAspect="1"/>
          </p:cNvPicPr>
          <p:nvPr/>
        </p:nvPicPr>
        <p:blipFill>
          <a:blip r:embed="rId2"/>
          <a:stretch>
            <a:fillRect/>
          </a:stretch>
        </p:blipFill>
        <p:spPr>
          <a:xfrm>
            <a:off x="762000" y="920575"/>
            <a:ext cx="7620000" cy="3608555"/>
          </a:xfrm>
          <a:prstGeom prst="rect">
            <a:avLst/>
          </a:prstGeom>
        </p:spPr>
      </p:pic>
    </p:spTree>
    <p:extLst>
      <p:ext uri="{BB962C8B-B14F-4D97-AF65-F5344CB8AC3E}">
        <p14:creationId xmlns:p14="http://schemas.microsoft.com/office/powerpoint/2010/main" val="4033865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68BC-524D-61F4-7B3E-210A49BBA61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CAE4335-3960-AC26-CC16-EFDB17B447EC}"/>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8DE93E0A-8801-DB8A-6EC0-503E530ABFF9}"/>
              </a:ext>
            </a:extLst>
          </p:cNvPr>
          <p:cNvPicPr>
            <a:picLocks noChangeAspect="1"/>
          </p:cNvPicPr>
          <p:nvPr/>
        </p:nvPicPr>
        <p:blipFill>
          <a:blip r:embed="rId2"/>
          <a:stretch>
            <a:fillRect/>
          </a:stretch>
        </p:blipFill>
        <p:spPr>
          <a:xfrm>
            <a:off x="457200" y="0"/>
            <a:ext cx="8001000" cy="5143500"/>
          </a:xfrm>
          <a:prstGeom prst="rect">
            <a:avLst/>
          </a:prstGeom>
        </p:spPr>
      </p:pic>
    </p:spTree>
    <p:extLst>
      <p:ext uri="{BB962C8B-B14F-4D97-AF65-F5344CB8AC3E}">
        <p14:creationId xmlns:p14="http://schemas.microsoft.com/office/powerpoint/2010/main" val="1352713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17</a:t>
            </a:fld>
            <a:endParaRPr dirty="0"/>
          </a:p>
        </p:txBody>
      </p:sp>
      <p:sp>
        <p:nvSpPr>
          <p:cNvPr id="2" name="object 2"/>
          <p:cNvSpPr txBox="1">
            <a:spLocks noGrp="1"/>
          </p:cNvSpPr>
          <p:nvPr>
            <p:ph type="title"/>
          </p:nvPr>
        </p:nvSpPr>
        <p:spPr>
          <a:xfrm>
            <a:off x="2801252" y="154125"/>
            <a:ext cx="3538220" cy="452120"/>
          </a:xfrm>
          <a:prstGeom prst="rect">
            <a:avLst/>
          </a:prstGeom>
        </p:spPr>
        <p:txBody>
          <a:bodyPr vert="horz" wrap="square" lIns="0" tIns="12700" rIns="0" bIns="0" rtlCol="0">
            <a:spAutoFit/>
          </a:bodyPr>
          <a:lstStyle/>
          <a:p>
            <a:pPr marL="12700">
              <a:lnSpc>
                <a:spcPct val="100000"/>
              </a:lnSpc>
              <a:spcBef>
                <a:spcPts val="100"/>
              </a:spcBef>
            </a:pPr>
            <a:r>
              <a:rPr spc="-5" dirty="0"/>
              <a:t>Activation</a:t>
            </a:r>
            <a:r>
              <a:rPr spc="-85" dirty="0"/>
              <a:t> </a:t>
            </a:r>
            <a:r>
              <a:rPr spc="-5" dirty="0"/>
              <a:t>Functions</a:t>
            </a:r>
          </a:p>
        </p:txBody>
      </p:sp>
      <p:sp>
        <p:nvSpPr>
          <p:cNvPr id="3" name="object 3"/>
          <p:cNvSpPr txBox="1"/>
          <p:nvPr/>
        </p:nvSpPr>
        <p:spPr>
          <a:xfrm>
            <a:off x="459967" y="930914"/>
            <a:ext cx="7880984" cy="2844800"/>
          </a:xfrm>
          <a:prstGeom prst="rect">
            <a:avLst/>
          </a:prstGeom>
        </p:spPr>
        <p:txBody>
          <a:bodyPr vert="horz" wrap="square" lIns="0" tIns="12700" rIns="0" bIns="0" rtlCol="0">
            <a:spAutoFit/>
          </a:bodyPr>
          <a:lstStyle/>
          <a:p>
            <a:pPr marL="394335" marR="6985" indent="-382270">
              <a:lnSpc>
                <a:spcPct val="115599"/>
              </a:lnSpc>
              <a:spcBef>
                <a:spcPts val="100"/>
              </a:spcBef>
              <a:buFont typeface="Arial"/>
              <a:buChar char="●"/>
              <a:tabLst>
                <a:tab pos="394335" algn="l"/>
                <a:tab pos="394970" algn="l"/>
              </a:tabLst>
            </a:pPr>
            <a:r>
              <a:rPr sz="2000" spc="-5" dirty="0">
                <a:latin typeface="Arial MT"/>
                <a:cs typeface="Arial MT"/>
              </a:rPr>
              <a:t>Activation function decide whether </a:t>
            </a:r>
            <a:r>
              <a:rPr sz="2000" dirty="0">
                <a:latin typeface="Arial MT"/>
                <a:cs typeface="Arial MT"/>
              </a:rPr>
              <a:t>a </a:t>
            </a:r>
            <a:r>
              <a:rPr sz="2000" spc="-5" dirty="0">
                <a:latin typeface="Arial MT"/>
                <a:cs typeface="Arial MT"/>
              </a:rPr>
              <a:t>neuron </a:t>
            </a:r>
            <a:r>
              <a:rPr sz="2000" dirty="0">
                <a:latin typeface="Arial MT"/>
                <a:cs typeface="Arial MT"/>
              </a:rPr>
              <a:t>should </a:t>
            </a:r>
            <a:r>
              <a:rPr sz="2000" spc="-5" dirty="0">
                <a:latin typeface="Arial MT"/>
                <a:cs typeface="Arial MT"/>
              </a:rPr>
              <a:t>be activated or </a:t>
            </a:r>
            <a:r>
              <a:rPr sz="2000" spc="-545" dirty="0">
                <a:latin typeface="Arial MT"/>
                <a:cs typeface="Arial MT"/>
              </a:rPr>
              <a:t> </a:t>
            </a:r>
            <a:r>
              <a:rPr sz="2000" spc="-5" dirty="0">
                <a:latin typeface="Arial MT"/>
                <a:cs typeface="Arial MT"/>
              </a:rPr>
              <a:t>not.</a:t>
            </a:r>
            <a:endParaRPr sz="2000">
              <a:latin typeface="Arial MT"/>
              <a:cs typeface="Arial MT"/>
            </a:endParaRPr>
          </a:p>
          <a:p>
            <a:pPr marL="394335" marR="5080" indent="-382270">
              <a:lnSpc>
                <a:spcPct val="115599"/>
              </a:lnSpc>
              <a:buFont typeface="Arial"/>
              <a:buChar char="●"/>
              <a:tabLst>
                <a:tab pos="394335" algn="l"/>
                <a:tab pos="394970" algn="l"/>
              </a:tabLst>
            </a:pPr>
            <a:r>
              <a:rPr sz="2000" spc="-5" dirty="0">
                <a:latin typeface="Arial MT"/>
                <a:cs typeface="Arial MT"/>
              </a:rPr>
              <a:t>It helps the network to use the useful information and </a:t>
            </a:r>
            <a:r>
              <a:rPr sz="2000" dirty="0">
                <a:latin typeface="Arial MT"/>
                <a:cs typeface="Arial MT"/>
              </a:rPr>
              <a:t>suppress </a:t>
            </a:r>
            <a:r>
              <a:rPr sz="2000" spc="-5" dirty="0">
                <a:latin typeface="Arial MT"/>
                <a:cs typeface="Arial MT"/>
              </a:rPr>
              <a:t>the </a:t>
            </a:r>
            <a:r>
              <a:rPr sz="2000" spc="-545" dirty="0">
                <a:latin typeface="Arial MT"/>
                <a:cs typeface="Arial MT"/>
              </a:rPr>
              <a:t> </a:t>
            </a:r>
            <a:r>
              <a:rPr sz="2000" spc="-5" dirty="0">
                <a:latin typeface="Arial MT"/>
                <a:cs typeface="Arial MT"/>
              </a:rPr>
              <a:t>irrelevant</a:t>
            </a:r>
            <a:r>
              <a:rPr sz="2000" spc="-10" dirty="0">
                <a:latin typeface="Arial MT"/>
                <a:cs typeface="Arial MT"/>
              </a:rPr>
              <a:t> </a:t>
            </a:r>
            <a:r>
              <a:rPr sz="2000" spc="-5" dirty="0">
                <a:latin typeface="Arial MT"/>
                <a:cs typeface="Arial MT"/>
              </a:rPr>
              <a:t>information.</a:t>
            </a:r>
            <a:endParaRPr sz="2000">
              <a:latin typeface="Arial MT"/>
              <a:cs typeface="Arial MT"/>
            </a:endParaRPr>
          </a:p>
          <a:p>
            <a:pPr marL="394335" indent="-382270">
              <a:lnSpc>
                <a:spcPct val="100000"/>
              </a:lnSpc>
              <a:spcBef>
                <a:spcPts val="375"/>
              </a:spcBef>
              <a:buChar char="●"/>
              <a:tabLst>
                <a:tab pos="394335" algn="l"/>
                <a:tab pos="394970" algn="l"/>
              </a:tabLst>
            </a:pPr>
            <a:r>
              <a:rPr sz="2000" spc="-5" dirty="0">
                <a:latin typeface="Arial MT"/>
                <a:cs typeface="Arial MT"/>
              </a:rPr>
              <a:t>Usually</a:t>
            </a:r>
            <a:r>
              <a:rPr sz="2000" spc="-30" dirty="0">
                <a:latin typeface="Arial MT"/>
                <a:cs typeface="Arial MT"/>
              </a:rPr>
              <a:t> </a:t>
            </a:r>
            <a:r>
              <a:rPr sz="2000" dirty="0">
                <a:latin typeface="Arial MT"/>
                <a:cs typeface="Arial MT"/>
              </a:rPr>
              <a:t>a</a:t>
            </a:r>
            <a:r>
              <a:rPr sz="2000" spc="-25" dirty="0">
                <a:latin typeface="Arial MT"/>
                <a:cs typeface="Arial MT"/>
              </a:rPr>
              <a:t> </a:t>
            </a:r>
            <a:r>
              <a:rPr sz="2000" spc="-5" dirty="0">
                <a:latin typeface="Arial MT"/>
                <a:cs typeface="Arial MT"/>
              </a:rPr>
              <a:t>nonlinear</a:t>
            </a:r>
            <a:r>
              <a:rPr sz="2000" spc="-25" dirty="0">
                <a:latin typeface="Arial MT"/>
                <a:cs typeface="Arial MT"/>
              </a:rPr>
              <a:t> </a:t>
            </a:r>
            <a:r>
              <a:rPr sz="2000" spc="-5" dirty="0">
                <a:latin typeface="Arial MT"/>
                <a:cs typeface="Arial MT"/>
              </a:rPr>
              <a:t>function.</a:t>
            </a:r>
            <a:endParaRPr sz="2000">
              <a:latin typeface="Arial MT"/>
              <a:cs typeface="Arial MT"/>
            </a:endParaRPr>
          </a:p>
          <a:p>
            <a:pPr marL="1308735" lvl="1" indent="-382270">
              <a:lnSpc>
                <a:spcPct val="100000"/>
              </a:lnSpc>
              <a:spcBef>
                <a:spcPts val="375"/>
              </a:spcBef>
              <a:buChar char="○"/>
              <a:tabLst>
                <a:tab pos="1308735" algn="l"/>
                <a:tab pos="1309370" algn="l"/>
              </a:tabLst>
            </a:pPr>
            <a:r>
              <a:rPr sz="2000" spc="-5" dirty="0">
                <a:latin typeface="Arial MT"/>
                <a:cs typeface="Arial MT"/>
              </a:rPr>
              <a:t>What</a:t>
            </a:r>
            <a:r>
              <a:rPr sz="2000" spc="-25" dirty="0">
                <a:latin typeface="Arial MT"/>
                <a:cs typeface="Arial MT"/>
              </a:rPr>
              <a:t> </a:t>
            </a:r>
            <a:r>
              <a:rPr sz="2000" spc="-5" dirty="0">
                <a:latin typeface="Arial MT"/>
                <a:cs typeface="Arial MT"/>
              </a:rPr>
              <a:t>if</a:t>
            </a:r>
            <a:r>
              <a:rPr sz="2000" spc="-20" dirty="0">
                <a:latin typeface="Arial MT"/>
                <a:cs typeface="Arial MT"/>
              </a:rPr>
              <a:t> </a:t>
            </a:r>
            <a:r>
              <a:rPr sz="2000" spc="-5" dirty="0">
                <a:latin typeface="Arial MT"/>
                <a:cs typeface="Arial MT"/>
              </a:rPr>
              <a:t>we</a:t>
            </a:r>
            <a:r>
              <a:rPr sz="2000" spc="-20" dirty="0">
                <a:latin typeface="Arial MT"/>
                <a:cs typeface="Arial MT"/>
              </a:rPr>
              <a:t> </a:t>
            </a:r>
            <a:r>
              <a:rPr sz="2000" dirty="0">
                <a:latin typeface="Arial MT"/>
                <a:cs typeface="Arial MT"/>
              </a:rPr>
              <a:t>choose</a:t>
            </a:r>
            <a:r>
              <a:rPr sz="2000" spc="-15" dirty="0">
                <a:latin typeface="Arial MT"/>
                <a:cs typeface="Arial MT"/>
              </a:rPr>
              <a:t> </a:t>
            </a:r>
            <a:r>
              <a:rPr sz="2000" dirty="0">
                <a:latin typeface="Arial MT"/>
                <a:cs typeface="Arial MT"/>
              </a:rPr>
              <a:t>a</a:t>
            </a:r>
            <a:r>
              <a:rPr sz="2000" spc="-20" dirty="0">
                <a:latin typeface="Arial MT"/>
                <a:cs typeface="Arial MT"/>
              </a:rPr>
              <a:t> </a:t>
            </a:r>
            <a:r>
              <a:rPr sz="2000" spc="-5" dirty="0">
                <a:latin typeface="Arial MT"/>
                <a:cs typeface="Arial MT"/>
              </a:rPr>
              <a:t>linear?</a:t>
            </a:r>
            <a:endParaRPr sz="2000">
              <a:latin typeface="Arial MT"/>
              <a:cs typeface="Arial MT"/>
            </a:endParaRPr>
          </a:p>
          <a:p>
            <a:pPr marL="1379220" lvl="1" indent="-452755">
              <a:lnSpc>
                <a:spcPct val="100000"/>
              </a:lnSpc>
              <a:spcBef>
                <a:spcPts val="375"/>
              </a:spcBef>
              <a:buClr>
                <a:srgbClr val="000000"/>
              </a:buClr>
              <a:buChar char="○"/>
              <a:tabLst>
                <a:tab pos="1379220" algn="l"/>
                <a:tab pos="1379855" algn="l"/>
              </a:tabLst>
            </a:pPr>
            <a:r>
              <a:rPr sz="2000" spc="-5" dirty="0">
                <a:solidFill>
                  <a:srgbClr val="980000"/>
                </a:solidFill>
                <a:latin typeface="Arial MT"/>
                <a:cs typeface="Arial MT"/>
              </a:rPr>
              <a:t>Linear</a:t>
            </a:r>
            <a:r>
              <a:rPr sz="2000" spc="-50" dirty="0">
                <a:solidFill>
                  <a:srgbClr val="980000"/>
                </a:solidFill>
                <a:latin typeface="Arial MT"/>
                <a:cs typeface="Arial MT"/>
              </a:rPr>
              <a:t> </a:t>
            </a:r>
            <a:r>
              <a:rPr sz="2000" dirty="0">
                <a:solidFill>
                  <a:srgbClr val="980000"/>
                </a:solidFill>
                <a:latin typeface="Arial MT"/>
                <a:cs typeface="Arial MT"/>
              </a:rPr>
              <a:t>classifier</a:t>
            </a:r>
            <a:endParaRPr sz="2000">
              <a:latin typeface="Arial MT"/>
              <a:cs typeface="Arial MT"/>
            </a:endParaRPr>
          </a:p>
          <a:p>
            <a:pPr marL="1379220" lvl="1" indent="-452755">
              <a:lnSpc>
                <a:spcPct val="100000"/>
              </a:lnSpc>
              <a:spcBef>
                <a:spcPts val="375"/>
              </a:spcBef>
              <a:buChar char="○"/>
              <a:tabLst>
                <a:tab pos="1379220" algn="l"/>
                <a:tab pos="1379855" algn="l"/>
              </a:tabLst>
            </a:pPr>
            <a:r>
              <a:rPr sz="2000" spc="-5" dirty="0">
                <a:latin typeface="Arial MT"/>
                <a:cs typeface="Arial MT"/>
              </a:rPr>
              <a:t>Limited</a:t>
            </a:r>
            <a:r>
              <a:rPr sz="2000" spc="-20" dirty="0">
                <a:latin typeface="Arial MT"/>
                <a:cs typeface="Arial MT"/>
              </a:rPr>
              <a:t> </a:t>
            </a:r>
            <a:r>
              <a:rPr sz="2000" dirty="0">
                <a:latin typeface="Arial MT"/>
                <a:cs typeface="Arial MT"/>
              </a:rPr>
              <a:t>capacity</a:t>
            </a:r>
            <a:r>
              <a:rPr sz="2000" spc="-20" dirty="0">
                <a:latin typeface="Arial MT"/>
                <a:cs typeface="Arial MT"/>
              </a:rPr>
              <a:t> </a:t>
            </a:r>
            <a:r>
              <a:rPr sz="2000" spc="-5" dirty="0">
                <a:latin typeface="Arial MT"/>
                <a:cs typeface="Arial MT"/>
              </a:rPr>
              <a:t>to</a:t>
            </a:r>
            <a:r>
              <a:rPr sz="2000" spc="-20" dirty="0">
                <a:latin typeface="Arial MT"/>
                <a:cs typeface="Arial MT"/>
              </a:rPr>
              <a:t> </a:t>
            </a:r>
            <a:r>
              <a:rPr sz="2000" dirty="0">
                <a:latin typeface="Arial MT"/>
                <a:cs typeface="Arial MT"/>
              </a:rPr>
              <a:t>solve</a:t>
            </a:r>
            <a:r>
              <a:rPr sz="2000" spc="-20" dirty="0">
                <a:latin typeface="Arial MT"/>
                <a:cs typeface="Arial MT"/>
              </a:rPr>
              <a:t> </a:t>
            </a:r>
            <a:r>
              <a:rPr sz="2000" dirty="0">
                <a:latin typeface="Arial MT"/>
                <a:cs typeface="Arial MT"/>
              </a:rPr>
              <a:t>complex</a:t>
            </a:r>
            <a:r>
              <a:rPr sz="2000" spc="-20" dirty="0">
                <a:latin typeface="Arial MT"/>
                <a:cs typeface="Arial MT"/>
              </a:rPr>
              <a:t> </a:t>
            </a:r>
            <a:r>
              <a:rPr sz="2000" spc="-5" dirty="0">
                <a:latin typeface="Arial MT"/>
                <a:cs typeface="Arial MT"/>
              </a:rPr>
              <a:t>problems.</a:t>
            </a:r>
            <a:endParaRPr sz="2000">
              <a:latin typeface="Arial MT"/>
              <a:cs typeface="Arial M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2194D3-3262-6F22-4935-CF3A29FB56DB}"/>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3A81A1E-6C5E-D74C-F970-42D9B171A5B4}"/>
              </a:ext>
            </a:extLst>
          </p:cNvPr>
          <p:cNvPicPr>
            <a:picLocks noChangeAspect="1"/>
          </p:cNvPicPr>
          <p:nvPr/>
        </p:nvPicPr>
        <p:blipFill>
          <a:blip r:embed="rId2"/>
          <a:stretch>
            <a:fillRect/>
          </a:stretch>
        </p:blipFill>
        <p:spPr>
          <a:xfrm>
            <a:off x="0" y="470070"/>
            <a:ext cx="9144000" cy="4203359"/>
          </a:xfrm>
          <a:prstGeom prst="rect">
            <a:avLst/>
          </a:prstGeom>
        </p:spPr>
      </p:pic>
    </p:spTree>
    <p:extLst>
      <p:ext uri="{BB962C8B-B14F-4D97-AF65-F5344CB8AC3E}">
        <p14:creationId xmlns:p14="http://schemas.microsoft.com/office/powerpoint/2010/main" val="1951000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36AF-34A2-A733-A685-E4F536AA2B7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149A639-D9D5-7A7F-08D3-E27D107C6B5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3993AB7-7BA8-D894-979C-07176B2E15B6}"/>
              </a:ext>
            </a:extLst>
          </p:cNvPr>
          <p:cNvPicPr>
            <a:picLocks noChangeAspect="1"/>
          </p:cNvPicPr>
          <p:nvPr/>
        </p:nvPicPr>
        <p:blipFill>
          <a:blip r:embed="rId2"/>
          <a:stretch>
            <a:fillRect/>
          </a:stretch>
        </p:blipFill>
        <p:spPr>
          <a:xfrm>
            <a:off x="879067" y="0"/>
            <a:ext cx="7385866" cy="5143500"/>
          </a:xfrm>
          <a:prstGeom prst="rect">
            <a:avLst/>
          </a:prstGeom>
        </p:spPr>
      </p:pic>
    </p:spTree>
    <p:extLst>
      <p:ext uri="{BB962C8B-B14F-4D97-AF65-F5344CB8AC3E}">
        <p14:creationId xmlns:p14="http://schemas.microsoft.com/office/powerpoint/2010/main" val="994728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2143" y="229175"/>
            <a:ext cx="2830195" cy="452120"/>
          </a:xfrm>
          <a:prstGeom prst="rect">
            <a:avLst/>
          </a:prstGeom>
        </p:spPr>
        <p:txBody>
          <a:bodyPr vert="horz" wrap="square" lIns="0" tIns="12700" rIns="0" bIns="0" rtlCol="0">
            <a:spAutoFit/>
          </a:bodyPr>
          <a:lstStyle/>
          <a:p>
            <a:pPr marL="12700">
              <a:lnSpc>
                <a:spcPct val="100000"/>
              </a:lnSpc>
              <a:spcBef>
                <a:spcPts val="100"/>
              </a:spcBef>
            </a:pPr>
            <a:r>
              <a:rPr spc="-5" dirty="0"/>
              <a:t>Neural</a:t>
            </a:r>
            <a:r>
              <a:rPr spc="-85" dirty="0"/>
              <a:t> </a:t>
            </a:r>
            <a:r>
              <a:rPr spc="-5" dirty="0"/>
              <a:t>Networks</a:t>
            </a:r>
          </a:p>
        </p:txBody>
      </p:sp>
      <p:sp>
        <p:nvSpPr>
          <p:cNvPr id="3" name="object 3"/>
          <p:cNvSpPr txBox="1"/>
          <p:nvPr/>
        </p:nvSpPr>
        <p:spPr>
          <a:xfrm>
            <a:off x="394909" y="884740"/>
            <a:ext cx="3940810" cy="1549400"/>
          </a:xfrm>
          <a:prstGeom prst="rect">
            <a:avLst/>
          </a:prstGeom>
        </p:spPr>
        <p:txBody>
          <a:bodyPr vert="horz" wrap="square" lIns="0" tIns="12700" rIns="0" bIns="0" rtlCol="0">
            <a:spAutoFit/>
          </a:bodyPr>
          <a:lstStyle/>
          <a:p>
            <a:pPr marL="437515" marR="6350" indent="-425450" algn="just">
              <a:lnSpc>
                <a:spcPct val="100000"/>
              </a:lnSpc>
              <a:spcBef>
                <a:spcPts val="100"/>
              </a:spcBef>
              <a:buClr>
                <a:srgbClr val="000000"/>
              </a:buClr>
              <a:buChar char="•"/>
              <a:tabLst>
                <a:tab pos="438150" algn="l"/>
              </a:tabLst>
            </a:pPr>
            <a:r>
              <a:rPr sz="2000" spc="-5" dirty="0">
                <a:solidFill>
                  <a:srgbClr val="0000FF"/>
                </a:solidFill>
                <a:latin typeface="Arial MT"/>
                <a:cs typeface="Arial MT"/>
              </a:rPr>
              <a:t>Neural Networks </a:t>
            </a:r>
            <a:r>
              <a:rPr sz="2000" spc="-5" dirty="0">
                <a:latin typeface="Arial MT"/>
                <a:cs typeface="Arial MT"/>
              </a:rPr>
              <a:t>are networks </a:t>
            </a:r>
            <a:r>
              <a:rPr sz="2000" dirty="0">
                <a:latin typeface="Arial MT"/>
                <a:cs typeface="Arial MT"/>
              </a:rPr>
              <a:t> </a:t>
            </a:r>
            <a:r>
              <a:rPr sz="2000" spc="-5" dirty="0">
                <a:latin typeface="Arial MT"/>
                <a:cs typeface="Arial MT"/>
              </a:rPr>
              <a:t>of interconnected neurons, for </a:t>
            </a:r>
            <a:r>
              <a:rPr sz="2000" dirty="0">
                <a:latin typeface="Arial MT"/>
                <a:cs typeface="Arial MT"/>
              </a:rPr>
              <a:t> </a:t>
            </a:r>
            <a:r>
              <a:rPr sz="2000" spc="-5" dirty="0">
                <a:latin typeface="Arial MT"/>
                <a:cs typeface="Arial MT"/>
              </a:rPr>
              <a:t>example</a:t>
            </a:r>
            <a:r>
              <a:rPr sz="2000" spc="-15" dirty="0">
                <a:latin typeface="Arial MT"/>
                <a:cs typeface="Arial MT"/>
              </a:rPr>
              <a:t> </a:t>
            </a:r>
            <a:r>
              <a:rPr sz="2000" spc="-5" dirty="0">
                <a:latin typeface="Arial MT"/>
                <a:cs typeface="Arial MT"/>
              </a:rPr>
              <a:t>in</a:t>
            </a:r>
            <a:r>
              <a:rPr sz="2000" spc="-10" dirty="0">
                <a:latin typeface="Arial MT"/>
                <a:cs typeface="Arial MT"/>
              </a:rPr>
              <a:t> </a:t>
            </a:r>
            <a:r>
              <a:rPr sz="2000" spc="-5" dirty="0">
                <a:latin typeface="Arial MT"/>
                <a:cs typeface="Arial MT"/>
              </a:rPr>
              <a:t>human</a:t>
            </a:r>
            <a:r>
              <a:rPr sz="2000" spc="-15" dirty="0">
                <a:latin typeface="Arial MT"/>
                <a:cs typeface="Arial MT"/>
              </a:rPr>
              <a:t> </a:t>
            </a:r>
            <a:r>
              <a:rPr sz="2000" spc="-5" dirty="0">
                <a:latin typeface="Arial MT"/>
                <a:cs typeface="Arial MT"/>
              </a:rPr>
              <a:t>brains.</a:t>
            </a:r>
            <a:endParaRPr sz="2000">
              <a:latin typeface="Arial MT"/>
              <a:cs typeface="Arial MT"/>
            </a:endParaRPr>
          </a:p>
          <a:p>
            <a:pPr marL="437515" marR="5080" indent="-425450" algn="just">
              <a:lnSpc>
                <a:spcPct val="100000"/>
              </a:lnSpc>
              <a:buClr>
                <a:srgbClr val="000000"/>
              </a:buClr>
              <a:buChar char="•"/>
              <a:tabLst>
                <a:tab pos="438150" algn="l"/>
              </a:tabLst>
            </a:pPr>
            <a:r>
              <a:rPr sz="2000" spc="-5" dirty="0">
                <a:solidFill>
                  <a:srgbClr val="0000FF"/>
                </a:solidFill>
                <a:latin typeface="Arial MT"/>
                <a:cs typeface="Arial MT"/>
              </a:rPr>
              <a:t>Artificial Neural Networks </a:t>
            </a:r>
            <a:r>
              <a:rPr sz="2000" spc="-5" dirty="0">
                <a:latin typeface="Arial MT"/>
                <a:cs typeface="Arial MT"/>
              </a:rPr>
              <a:t>are </a:t>
            </a:r>
            <a:r>
              <a:rPr sz="2000" dirty="0">
                <a:latin typeface="Arial MT"/>
                <a:cs typeface="Arial MT"/>
              </a:rPr>
              <a:t> </a:t>
            </a:r>
            <a:r>
              <a:rPr sz="2000" spc="-5" dirty="0">
                <a:latin typeface="Arial MT"/>
                <a:cs typeface="Arial MT"/>
              </a:rPr>
              <a:t>highly</a:t>
            </a:r>
            <a:r>
              <a:rPr sz="2000" spc="35" dirty="0">
                <a:latin typeface="Arial MT"/>
                <a:cs typeface="Arial MT"/>
              </a:rPr>
              <a:t> </a:t>
            </a:r>
            <a:r>
              <a:rPr sz="2000" dirty="0">
                <a:latin typeface="Arial MT"/>
                <a:cs typeface="Arial MT"/>
              </a:rPr>
              <a:t>connected</a:t>
            </a:r>
            <a:r>
              <a:rPr sz="2000" spc="20" dirty="0">
                <a:latin typeface="Arial MT"/>
                <a:cs typeface="Arial MT"/>
              </a:rPr>
              <a:t> </a:t>
            </a:r>
            <a:r>
              <a:rPr sz="2000" spc="-5" dirty="0">
                <a:latin typeface="Arial MT"/>
                <a:cs typeface="Arial MT"/>
              </a:rPr>
              <a:t>to</a:t>
            </a:r>
            <a:r>
              <a:rPr sz="2000" spc="30" dirty="0">
                <a:latin typeface="Arial MT"/>
                <a:cs typeface="Arial MT"/>
              </a:rPr>
              <a:t> </a:t>
            </a:r>
            <a:r>
              <a:rPr sz="2000" spc="-5" dirty="0">
                <a:latin typeface="Arial MT"/>
                <a:cs typeface="Arial MT"/>
              </a:rPr>
              <a:t>other</a:t>
            </a:r>
            <a:endParaRPr sz="2000">
              <a:latin typeface="Arial MT"/>
              <a:cs typeface="Arial MT"/>
            </a:endParaRPr>
          </a:p>
        </p:txBody>
      </p:sp>
      <p:sp>
        <p:nvSpPr>
          <p:cNvPr id="4" name="object 4"/>
          <p:cNvSpPr txBox="1"/>
          <p:nvPr/>
        </p:nvSpPr>
        <p:spPr>
          <a:xfrm>
            <a:off x="820350" y="2408740"/>
            <a:ext cx="1536700" cy="635000"/>
          </a:xfrm>
          <a:prstGeom prst="rect">
            <a:avLst/>
          </a:prstGeom>
        </p:spPr>
        <p:txBody>
          <a:bodyPr vert="horz" wrap="square" lIns="0" tIns="12700" rIns="0" bIns="0" rtlCol="0">
            <a:spAutoFit/>
          </a:bodyPr>
          <a:lstStyle/>
          <a:p>
            <a:pPr marL="12700" marR="5080">
              <a:lnSpc>
                <a:spcPct val="100000"/>
              </a:lnSpc>
              <a:spcBef>
                <a:spcPts val="100"/>
              </a:spcBef>
            </a:pPr>
            <a:r>
              <a:rPr sz="2000" spc="-5" dirty="0">
                <a:latin typeface="Arial MT"/>
                <a:cs typeface="Arial MT"/>
              </a:rPr>
              <a:t>neurons, </a:t>
            </a:r>
            <a:r>
              <a:rPr sz="2000" dirty="0">
                <a:latin typeface="Arial MT"/>
                <a:cs typeface="Arial MT"/>
              </a:rPr>
              <a:t> computations</a:t>
            </a:r>
            <a:endParaRPr sz="2000">
              <a:latin typeface="Arial MT"/>
              <a:cs typeface="Arial MT"/>
            </a:endParaRPr>
          </a:p>
        </p:txBody>
      </p:sp>
      <p:sp>
        <p:nvSpPr>
          <p:cNvPr id="5" name="object 5"/>
          <p:cNvSpPr txBox="1"/>
          <p:nvPr/>
        </p:nvSpPr>
        <p:spPr>
          <a:xfrm>
            <a:off x="2346677" y="2408740"/>
            <a:ext cx="1990725" cy="635000"/>
          </a:xfrm>
          <a:prstGeom prst="rect">
            <a:avLst/>
          </a:prstGeom>
        </p:spPr>
        <p:txBody>
          <a:bodyPr vert="horz" wrap="square" lIns="0" tIns="12700" rIns="0" bIns="0" rtlCol="0">
            <a:spAutoFit/>
          </a:bodyPr>
          <a:lstStyle/>
          <a:p>
            <a:pPr marL="274320" marR="5080" indent="-262255">
              <a:lnSpc>
                <a:spcPct val="100000"/>
              </a:lnSpc>
              <a:spcBef>
                <a:spcPts val="100"/>
              </a:spcBef>
              <a:tabLst>
                <a:tab pos="819785" algn="l"/>
                <a:tab pos="974090" algn="l"/>
              </a:tabLst>
            </a:pPr>
            <a:r>
              <a:rPr sz="2000" spc="-5" dirty="0">
                <a:latin typeface="Arial MT"/>
                <a:cs typeface="Arial MT"/>
              </a:rPr>
              <a:t>an</a:t>
            </a:r>
            <a:r>
              <a:rPr sz="2000" dirty="0">
                <a:latin typeface="Arial MT"/>
                <a:cs typeface="Arial MT"/>
              </a:rPr>
              <a:t>d		</a:t>
            </a:r>
            <a:r>
              <a:rPr sz="2000" spc="-5" dirty="0">
                <a:latin typeface="Arial MT"/>
                <a:cs typeface="Arial MT"/>
              </a:rPr>
              <a:t>performs  b</a:t>
            </a:r>
            <a:r>
              <a:rPr sz="2000" dirty="0">
                <a:latin typeface="Arial MT"/>
                <a:cs typeface="Arial MT"/>
              </a:rPr>
              <a:t>y	combining</a:t>
            </a:r>
            <a:endParaRPr sz="2000">
              <a:latin typeface="Arial MT"/>
              <a:cs typeface="Arial MT"/>
            </a:endParaRPr>
          </a:p>
        </p:txBody>
      </p:sp>
      <p:pic>
        <p:nvPicPr>
          <p:cNvPr id="6" name="object 6"/>
          <p:cNvPicPr/>
          <p:nvPr/>
        </p:nvPicPr>
        <p:blipFill>
          <a:blip r:embed="rId2" cstate="print"/>
          <a:stretch>
            <a:fillRect/>
          </a:stretch>
        </p:blipFill>
        <p:spPr>
          <a:xfrm>
            <a:off x="4649500" y="1046574"/>
            <a:ext cx="4176849" cy="2496824"/>
          </a:xfrm>
          <a:prstGeom prst="rect">
            <a:avLst/>
          </a:prstGeom>
        </p:spPr>
      </p:pic>
      <p:sp>
        <p:nvSpPr>
          <p:cNvPr id="7" name="object 7"/>
          <p:cNvSpPr txBox="1"/>
          <p:nvPr/>
        </p:nvSpPr>
        <p:spPr>
          <a:xfrm>
            <a:off x="437184" y="3018340"/>
            <a:ext cx="8352155" cy="1863089"/>
          </a:xfrm>
          <a:prstGeom prst="rect">
            <a:avLst/>
          </a:prstGeom>
        </p:spPr>
        <p:txBody>
          <a:bodyPr vert="horz" wrap="square" lIns="0" tIns="12700" rIns="0" bIns="0" rtlCol="0">
            <a:spAutoFit/>
          </a:bodyPr>
          <a:lstStyle/>
          <a:p>
            <a:pPr marL="395605">
              <a:lnSpc>
                <a:spcPct val="100000"/>
              </a:lnSpc>
              <a:spcBef>
                <a:spcPts val="100"/>
              </a:spcBef>
            </a:pPr>
            <a:r>
              <a:rPr sz="2000" dirty="0">
                <a:latin typeface="Arial MT"/>
                <a:cs typeface="Arial MT"/>
              </a:rPr>
              <a:t>signals</a:t>
            </a:r>
            <a:r>
              <a:rPr sz="2000" spc="-30" dirty="0">
                <a:latin typeface="Arial MT"/>
                <a:cs typeface="Arial MT"/>
              </a:rPr>
              <a:t> </a:t>
            </a:r>
            <a:r>
              <a:rPr sz="2000" spc="-5" dirty="0">
                <a:latin typeface="Arial MT"/>
                <a:cs typeface="Arial MT"/>
              </a:rPr>
              <a:t>from</a:t>
            </a:r>
            <a:r>
              <a:rPr sz="2000" spc="-25" dirty="0">
                <a:latin typeface="Arial MT"/>
                <a:cs typeface="Arial MT"/>
              </a:rPr>
              <a:t> </a:t>
            </a:r>
            <a:r>
              <a:rPr sz="2000" spc="-5" dirty="0">
                <a:latin typeface="Arial MT"/>
                <a:cs typeface="Arial MT"/>
              </a:rPr>
              <a:t>other</a:t>
            </a:r>
            <a:r>
              <a:rPr sz="2000" spc="-25" dirty="0">
                <a:latin typeface="Arial MT"/>
                <a:cs typeface="Arial MT"/>
              </a:rPr>
              <a:t> </a:t>
            </a:r>
            <a:r>
              <a:rPr sz="2000" spc="-5" dirty="0">
                <a:latin typeface="Arial MT"/>
                <a:cs typeface="Arial MT"/>
              </a:rPr>
              <a:t>neurons.</a:t>
            </a:r>
            <a:endParaRPr sz="2000">
              <a:latin typeface="Arial MT"/>
              <a:cs typeface="Arial MT"/>
            </a:endParaRPr>
          </a:p>
          <a:p>
            <a:pPr>
              <a:lnSpc>
                <a:spcPct val="100000"/>
              </a:lnSpc>
              <a:spcBef>
                <a:spcPts val="50"/>
              </a:spcBef>
            </a:pPr>
            <a:endParaRPr sz="2100">
              <a:latin typeface="Arial MT"/>
              <a:cs typeface="Arial MT"/>
            </a:endParaRPr>
          </a:p>
          <a:p>
            <a:pPr marL="437515" marR="10160" indent="-425450">
              <a:lnSpc>
                <a:spcPct val="100000"/>
              </a:lnSpc>
              <a:buChar char="•"/>
              <a:tabLst>
                <a:tab pos="437515" algn="l"/>
                <a:tab pos="438150" algn="l"/>
              </a:tabLst>
            </a:pPr>
            <a:r>
              <a:rPr sz="2000" spc="-5" dirty="0">
                <a:latin typeface="Arial MT"/>
                <a:cs typeface="Arial MT"/>
              </a:rPr>
              <a:t>Outputs</a:t>
            </a:r>
            <a:r>
              <a:rPr sz="2000" spc="385" dirty="0">
                <a:latin typeface="Arial MT"/>
                <a:cs typeface="Arial MT"/>
              </a:rPr>
              <a:t> </a:t>
            </a:r>
            <a:r>
              <a:rPr sz="2000" spc="-5" dirty="0">
                <a:latin typeface="Arial MT"/>
                <a:cs typeface="Arial MT"/>
              </a:rPr>
              <a:t>of</a:t>
            </a:r>
            <a:r>
              <a:rPr sz="2000" spc="390" dirty="0">
                <a:latin typeface="Arial MT"/>
                <a:cs typeface="Arial MT"/>
              </a:rPr>
              <a:t> </a:t>
            </a:r>
            <a:r>
              <a:rPr sz="2000" spc="-5" dirty="0">
                <a:latin typeface="Arial MT"/>
                <a:cs typeface="Arial MT"/>
              </a:rPr>
              <a:t>these</a:t>
            </a:r>
            <a:r>
              <a:rPr sz="2000" spc="390" dirty="0">
                <a:latin typeface="Arial MT"/>
                <a:cs typeface="Arial MT"/>
              </a:rPr>
              <a:t> </a:t>
            </a:r>
            <a:r>
              <a:rPr sz="2000" dirty="0">
                <a:latin typeface="Arial MT"/>
                <a:cs typeface="Arial MT"/>
              </a:rPr>
              <a:t>computations</a:t>
            </a:r>
            <a:r>
              <a:rPr sz="2000" spc="390" dirty="0">
                <a:latin typeface="Arial MT"/>
                <a:cs typeface="Arial MT"/>
              </a:rPr>
              <a:t> </a:t>
            </a:r>
            <a:r>
              <a:rPr sz="2000" dirty="0">
                <a:latin typeface="Arial MT"/>
                <a:cs typeface="Arial MT"/>
              </a:rPr>
              <a:t>may</a:t>
            </a:r>
            <a:r>
              <a:rPr sz="2000" spc="390" dirty="0">
                <a:latin typeface="Arial MT"/>
                <a:cs typeface="Arial MT"/>
              </a:rPr>
              <a:t> </a:t>
            </a:r>
            <a:r>
              <a:rPr sz="2000" spc="-5" dirty="0">
                <a:latin typeface="Arial MT"/>
                <a:cs typeface="Arial MT"/>
              </a:rPr>
              <a:t>be</a:t>
            </a:r>
            <a:r>
              <a:rPr sz="2000" spc="390" dirty="0">
                <a:latin typeface="Arial MT"/>
                <a:cs typeface="Arial MT"/>
              </a:rPr>
              <a:t> </a:t>
            </a:r>
            <a:r>
              <a:rPr sz="2000" spc="-5" dirty="0">
                <a:latin typeface="Arial MT"/>
                <a:cs typeface="Arial MT"/>
              </a:rPr>
              <a:t>transmitted</a:t>
            </a:r>
            <a:r>
              <a:rPr sz="2000" spc="390" dirty="0">
                <a:latin typeface="Arial MT"/>
                <a:cs typeface="Arial MT"/>
              </a:rPr>
              <a:t> </a:t>
            </a:r>
            <a:r>
              <a:rPr sz="2000" spc="-5" dirty="0">
                <a:latin typeface="Arial MT"/>
                <a:cs typeface="Arial MT"/>
              </a:rPr>
              <a:t>to</a:t>
            </a:r>
            <a:r>
              <a:rPr sz="2000" spc="390" dirty="0">
                <a:latin typeface="Arial MT"/>
                <a:cs typeface="Arial MT"/>
              </a:rPr>
              <a:t> </a:t>
            </a:r>
            <a:r>
              <a:rPr sz="2000" spc="-5" dirty="0">
                <a:latin typeface="Arial MT"/>
                <a:cs typeface="Arial MT"/>
              </a:rPr>
              <a:t>one</a:t>
            </a:r>
            <a:r>
              <a:rPr sz="2000" spc="390" dirty="0">
                <a:latin typeface="Arial MT"/>
                <a:cs typeface="Arial MT"/>
              </a:rPr>
              <a:t> </a:t>
            </a:r>
            <a:r>
              <a:rPr sz="2000" spc="-5" dirty="0">
                <a:latin typeface="Arial MT"/>
                <a:cs typeface="Arial MT"/>
              </a:rPr>
              <a:t>or</a:t>
            </a:r>
            <a:r>
              <a:rPr sz="2000" spc="390" dirty="0">
                <a:latin typeface="Arial MT"/>
                <a:cs typeface="Arial MT"/>
              </a:rPr>
              <a:t> </a:t>
            </a:r>
            <a:r>
              <a:rPr sz="2000" dirty="0">
                <a:latin typeface="Arial MT"/>
                <a:cs typeface="Arial MT"/>
              </a:rPr>
              <a:t>more </a:t>
            </a:r>
            <a:r>
              <a:rPr sz="2000" spc="-540" dirty="0">
                <a:latin typeface="Arial MT"/>
                <a:cs typeface="Arial MT"/>
              </a:rPr>
              <a:t> </a:t>
            </a:r>
            <a:r>
              <a:rPr sz="2000" spc="-5" dirty="0">
                <a:latin typeface="Arial MT"/>
                <a:cs typeface="Arial MT"/>
              </a:rPr>
              <a:t>other</a:t>
            </a:r>
            <a:r>
              <a:rPr sz="2000" spc="-10" dirty="0">
                <a:latin typeface="Arial MT"/>
                <a:cs typeface="Arial MT"/>
              </a:rPr>
              <a:t> </a:t>
            </a:r>
            <a:r>
              <a:rPr sz="2000" spc="-5" dirty="0">
                <a:latin typeface="Arial MT"/>
                <a:cs typeface="Arial MT"/>
              </a:rPr>
              <a:t>neurons.</a:t>
            </a:r>
            <a:endParaRPr sz="2000">
              <a:latin typeface="Arial MT"/>
              <a:cs typeface="Arial MT"/>
            </a:endParaRPr>
          </a:p>
          <a:p>
            <a:pPr marL="437515" marR="5080" indent="-425450">
              <a:lnSpc>
                <a:spcPct val="100000"/>
              </a:lnSpc>
              <a:buChar char="•"/>
              <a:tabLst>
                <a:tab pos="437515" algn="l"/>
                <a:tab pos="438150" algn="l"/>
              </a:tabLst>
            </a:pPr>
            <a:r>
              <a:rPr sz="2000" spc="-5" dirty="0">
                <a:latin typeface="Arial MT"/>
                <a:cs typeface="Arial MT"/>
              </a:rPr>
              <a:t>The</a:t>
            </a:r>
            <a:r>
              <a:rPr sz="2000" spc="305" dirty="0">
                <a:latin typeface="Arial MT"/>
                <a:cs typeface="Arial MT"/>
              </a:rPr>
              <a:t> </a:t>
            </a:r>
            <a:r>
              <a:rPr sz="2000" spc="-5" dirty="0">
                <a:latin typeface="Arial MT"/>
                <a:cs typeface="Arial MT"/>
              </a:rPr>
              <a:t>neurons</a:t>
            </a:r>
            <a:r>
              <a:rPr sz="2000" spc="305" dirty="0">
                <a:latin typeface="Arial MT"/>
                <a:cs typeface="Arial MT"/>
              </a:rPr>
              <a:t> </a:t>
            </a:r>
            <a:r>
              <a:rPr sz="2000" spc="-5" dirty="0">
                <a:latin typeface="Arial MT"/>
                <a:cs typeface="Arial MT"/>
              </a:rPr>
              <a:t>are</a:t>
            </a:r>
            <a:r>
              <a:rPr sz="2000" spc="305" dirty="0">
                <a:latin typeface="Arial MT"/>
                <a:cs typeface="Arial MT"/>
              </a:rPr>
              <a:t> </a:t>
            </a:r>
            <a:r>
              <a:rPr sz="2000" dirty="0">
                <a:latin typeface="Arial MT"/>
                <a:cs typeface="Arial MT"/>
              </a:rPr>
              <a:t>connected</a:t>
            </a:r>
            <a:r>
              <a:rPr sz="2000" spc="305" dirty="0">
                <a:latin typeface="Arial MT"/>
                <a:cs typeface="Arial MT"/>
              </a:rPr>
              <a:t> </a:t>
            </a:r>
            <a:r>
              <a:rPr sz="2000" spc="-5" dirty="0">
                <a:latin typeface="Arial MT"/>
                <a:cs typeface="Arial MT"/>
              </a:rPr>
              <a:t>together</a:t>
            </a:r>
            <a:r>
              <a:rPr sz="2000" spc="305" dirty="0">
                <a:latin typeface="Arial MT"/>
                <a:cs typeface="Arial MT"/>
              </a:rPr>
              <a:t> </a:t>
            </a:r>
            <a:r>
              <a:rPr sz="2000" spc="-5" dirty="0">
                <a:latin typeface="Arial MT"/>
                <a:cs typeface="Arial MT"/>
              </a:rPr>
              <a:t>in</a:t>
            </a:r>
            <a:r>
              <a:rPr sz="2000" spc="305" dirty="0">
                <a:latin typeface="Arial MT"/>
                <a:cs typeface="Arial MT"/>
              </a:rPr>
              <a:t> </a:t>
            </a:r>
            <a:r>
              <a:rPr sz="2000" dirty="0">
                <a:latin typeface="Arial MT"/>
                <a:cs typeface="Arial MT"/>
              </a:rPr>
              <a:t>a</a:t>
            </a:r>
            <a:r>
              <a:rPr sz="2000" spc="305" dirty="0">
                <a:latin typeface="Arial MT"/>
                <a:cs typeface="Arial MT"/>
              </a:rPr>
              <a:t> </a:t>
            </a:r>
            <a:r>
              <a:rPr sz="2000" dirty="0">
                <a:latin typeface="Arial MT"/>
                <a:cs typeface="Arial MT"/>
              </a:rPr>
              <a:t>specific</a:t>
            </a:r>
            <a:r>
              <a:rPr sz="2000" spc="305" dirty="0">
                <a:latin typeface="Arial MT"/>
                <a:cs typeface="Arial MT"/>
              </a:rPr>
              <a:t> </a:t>
            </a:r>
            <a:r>
              <a:rPr sz="2000" spc="-5" dirty="0">
                <a:latin typeface="Arial MT"/>
                <a:cs typeface="Arial MT"/>
              </a:rPr>
              <a:t>way</a:t>
            </a:r>
            <a:r>
              <a:rPr sz="2000" spc="305" dirty="0">
                <a:latin typeface="Arial MT"/>
                <a:cs typeface="Arial MT"/>
              </a:rPr>
              <a:t> </a:t>
            </a:r>
            <a:r>
              <a:rPr sz="2000" spc="-5" dirty="0">
                <a:latin typeface="Arial MT"/>
                <a:cs typeface="Arial MT"/>
              </a:rPr>
              <a:t>to</a:t>
            </a:r>
            <a:r>
              <a:rPr sz="2000" spc="305" dirty="0">
                <a:latin typeface="Arial MT"/>
                <a:cs typeface="Arial MT"/>
              </a:rPr>
              <a:t> </a:t>
            </a:r>
            <a:r>
              <a:rPr sz="2000" spc="-5" dirty="0">
                <a:latin typeface="Arial MT"/>
                <a:cs typeface="Arial MT"/>
              </a:rPr>
              <a:t>perform</a:t>
            </a:r>
            <a:r>
              <a:rPr sz="2000" spc="305" dirty="0">
                <a:latin typeface="Arial MT"/>
                <a:cs typeface="Arial MT"/>
              </a:rPr>
              <a:t> </a:t>
            </a:r>
            <a:r>
              <a:rPr sz="2000" dirty="0">
                <a:latin typeface="Arial MT"/>
                <a:cs typeface="Arial MT"/>
              </a:rPr>
              <a:t>a </a:t>
            </a:r>
            <a:r>
              <a:rPr sz="2000" spc="-540" dirty="0">
                <a:latin typeface="Arial MT"/>
                <a:cs typeface="Arial MT"/>
              </a:rPr>
              <a:t> </a:t>
            </a:r>
            <a:r>
              <a:rPr sz="2000" spc="-5" dirty="0">
                <a:latin typeface="Arial MT"/>
                <a:cs typeface="Arial MT"/>
              </a:rPr>
              <a:t>particular</a:t>
            </a:r>
            <a:r>
              <a:rPr sz="2000" spc="-10" dirty="0">
                <a:latin typeface="Arial MT"/>
                <a:cs typeface="Arial MT"/>
              </a:rPr>
              <a:t> </a:t>
            </a:r>
            <a:r>
              <a:rPr sz="2000" spc="-5" dirty="0">
                <a:latin typeface="Arial MT"/>
                <a:cs typeface="Arial MT"/>
              </a:rPr>
              <a:t>task.</a:t>
            </a:r>
            <a:endParaRPr sz="2000">
              <a:latin typeface="Arial MT"/>
              <a:cs typeface="Arial MT"/>
            </a:endParaRPr>
          </a:p>
        </p:txBody>
      </p:sp>
      <p:sp>
        <p:nvSpPr>
          <p:cNvPr id="8" name="object 8"/>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79B9-FC1D-CF37-E9BB-DC437CA44B8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71A28C0-FC04-BE23-7E69-4EDD581F81F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8540DAA-923F-1BF6-BA65-87A65A9469F7}"/>
              </a:ext>
            </a:extLst>
          </p:cNvPr>
          <p:cNvPicPr>
            <a:picLocks noChangeAspect="1"/>
          </p:cNvPicPr>
          <p:nvPr/>
        </p:nvPicPr>
        <p:blipFill>
          <a:blip r:embed="rId2"/>
          <a:stretch>
            <a:fillRect/>
          </a:stretch>
        </p:blipFill>
        <p:spPr>
          <a:xfrm>
            <a:off x="533400" y="0"/>
            <a:ext cx="7467600" cy="5143500"/>
          </a:xfrm>
          <a:prstGeom prst="rect">
            <a:avLst/>
          </a:prstGeom>
        </p:spPr>
      </p:pic>
    </p:spTree>
    <p:extLst>
      <p:ext uri="{BB962C8B-B14F-4D97-AF65-F5344CB8AC3E}">
        <p14:creationId xmlns:p14="http://schemas.microsoft.com/office/powerpoint/2010/main" val="3626575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EDB3C-FE53-6CA2-0007-D30CD434DF9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589E789-CA2A-F93B-D7AB-3FF88B324A8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1C80EB4-9411-992B-A9EF-82F22DA9A977}"/>
              </a:ext>
            </a:extLst>
          </p:cNvPr>
          <p:cNvPicPr>
            <a:picLocks noChangeAspect="1"/>
          </p:cNvPicPr>
          <p:nvPr/>
        </p:nvPicPr>
        <p:blipFill>
          <a:blip r:embed="rId2"/>
          <a:stretch>
            <a:fillRect/>
          </a:stretch>
        </p:blipFill>
        <p:spPr>
          <a:xfrm>
            <a:off x="457200" y="0"/>
            <a:ext cx="7467600" cy="5143500"/>
          </a:xfrm>
          <a:prstGeom prst="rect">
            <a:avLst/>
          </a:prstGeom>
        </p:spPr>
      </p:pic>
    </p:spTree>
    <p:extLst>
      <p:ext uri="{BB962C8B-B14F-4D97-AF65-F5344CB8AC3E}">
        <p14:creationId xmlns:p14="http://schemas.microsoft.com/office/powerpoint/2010/main" val="2649386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EE22-7976-6EC0-5540-5D40FB3D356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8BCB0A4-445F-710E-746D-59F24CC3743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1EE21C1-2681-4CD3-ADDF-8051D5366293}"/>
              </a:ext>
            </a:extLst>
          </p:cNvPr>
          <p:cNvPicPr>
            <a:picLocks noChangeAspect="1"/>
          </p:cNvPicPr>
          <p:nvPr/>
        </p:nvPicPr>
        <p:blipFill>
          <a:blip r:embed="rId2"/>
          <a:stretch>
            <a:fillRect/>
          </a:stretch>
        </p:blipFill>
        <p:spPr>
          <a:xfrm>
            <a:off x="1524000" y="0"/>
            <a:ext cx="4790388" cy="4095750"/>
          </a:xfrm>
          <a:prstGeom prst="rect">
            <a:avLst/>
          </a:prstGeom>
        </p:spPr>
      </p:pic>
      <p:pic>
        <p:nvPicPr>
          <p:cNvPr id="7" name="Picture 6">
            <a:extLst>
              <a:ext uri="{FF2B5EF4-FFF2-40B4-BE49-F238E27FC236}">
                <a16:creationId xmlns:a16="http://schemas.microsoft.com/office/drawing/2014/main" id="{9490DDF0-6D15-F055-08F2-78137E26E497}"/>
              </a:ext>
            </a:extLst>
          </p:cNvPr>
          <p:cNvPicPr>
            <a:picLocks noChangeAspect="1"/>
          </p:cNvPicPr>
          <p:nvPr/>
        </p:nvPicPr>
        <p:blipFill>
          <a:blip r:embed="rId3"/>
          <a:stretch>
            <a:fillRect/>
          </a:stretch>
        </p:blipFill>
        <p:spPr>
          <a:xfrm>
            <a:off x="1699869" y="3943350"/>
            <a:ext cx="4438650" cy="857250"/>
          </a:xfrm>
          <a:prstGeom prst="rect">
            <a:avLst/>
          </a:prstGeom>
        </p:spPr>
      </p:pic>
    </p:spTree>
    <p:extLst>
      <p:ext uri="{BB962C8B-B14F-4D97-AF65-F5344CB8AC3E}">
        <p14:creationId xmlns:p14="http://schemas.microsoft.com/office/powerpoint/2010/main" val="2395916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305F-0D9A-274F-0282-C73B2FF57DD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AE0D0E3-068A-BBEB-6EB2-BB8623193837}"/>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E5FA06BC-3C32-630B-D621-9AEC26ED8F81}"/>
              </a:ext>
            </a:extLst>
          </p:cNvPr>
          <p:cNvPicPr>
            <a:picLocks noChangeAspect="1"/>
          </p:cNvPicPr>
          <p:nvPr/>
        </p:nvPicPr>
        <p:blipFill>
          <a:blip r:embed="rId2"/>
          <a:stretch>
            <a:fillRect/>
          </a:stretch>
        </p:blipFill>
        <p:spPr>
          <a:xfrm>
            <a:off x="381000" y="166687"/>
            <a:ext cx="7391400" cy="4810125"/>
          </a:xfrm>
          <a:prstGeom prst="rect">
            <a:avLst/>
          </a:prstGeom>
        </p:spPr>
      </p:pic>
    </p:spTree>
    <p:extLst>
      <p:ext uri="{BB962C8B-B14F-4D97-AF65-F5344CB8AC3E}">
        <p14:creationId xmlns:p14="http://schemas.microsoft.com/office/powerpoint/2010/main" val="446809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220" y="39925"/>
            <a:ext cx="4937125" cy="452120"/>
          </a:xfrm>
          <a:prstGeom prst="rect">
            <a:avLst/>
          </a:prstGeom>
        </p:spPr>
        <p:txBody>
          <a:bodyPr vert="horz" wrap="square" lIns="0" tIns="12700" rIns="0" bIns="0" rtlCol="0">
            <a:spAutoFit/>
          </a:bodyPr>
          <a:lstStyle/>
          <a:p>
            <a:pPr marL="12700">
              <a:lnSpc>
                <a:spcPct val="100000"/>
              </a:lnSpc>
              <a:spcBef>
                <a:spcPts val="100"/>
              </a:spcBef>
            </a:pPr>
            <a:r>
              <a:rPr spc="-5" dirty="0"/>
              <a:t>Activation</a:t>
            </a:r>
            <a:r>
              <a:rPr spc="-50" dirty="0"/>
              <a:t> </a:t>
            </a:r>
            <a:r>
              <a:rPr spc="-5" dirty="0"/>
              <a:t>Functions</a:t>
            </a:r>
            <a:r>
              <a:rPr spc="-50" dirty="0"/>
              <a:t> </a:t>
            </a:r>
            <a:r>
              <a:rPr dirty="0"/>
              <a:t>(cont’d)</a:t>
            </a:r>
          </a:p>
        </p:txBody>
      </p:sp>
      <p:sp>
        <p:nvSpPr>
          <p:cNvPr id="3" name="object 3"/>
          <p:cNvSpPr txBox="1"/>
          <p:nvPr/>
        </p:nvSpPr>
        <p:spPr>
          <a:xfrm>
            <a:off x="459967" y="743489"/>
            <a:ext cx="1407795" cy="330200"/>
          </a:xfrm>
          <a:prstGeom prst="rect">
            <a:avLst/>
          </a:prstGeom>
        </p:spPr>
        <p:txBody>
          <a:bodyPr vert="horz" wrap="square" lIns="0" tIns="12700" rIns="0" bIns="0" rtlCol="0">
            <a:spAutoFit/>
          </a:bodyPr>
          <a:lstStyle/>
          <a:p>
            <a:pPr marL="394335" indent="-382270">
              <a:lnSpc>
                <a:spcPct val="100000"/>
              </a:lnSpc>
              <a:spcBef>
                <a:spcPts val="100"/>
              </a:spcBef>
              <a:buChar char="●"/>
              <a:tabLst>
                <a:tab pos="394335" algn="l"/>
                <a:tab pos="394970" algn="l"/>
              </a:tabLst>
            </a:pPr>
            <a:r>
              <a:rPr sz="2000" b="1" spc="-5" dirty="0">
                <a:latin typeface="Arial"/>
                <a:cs typeface="Arial"/>
              </a:rPr>
              <a:t>Sigmoid</a:t>
            </a:r>
            <a:endParaRPr sz="2000">
              <a:latin typeface="Arial"/>
              <a:cs typeface="Arial"/>
            </a:endParaRPr>
          </a:p>
        </p:txBody>
      </p:sp>
      <p:sp>
        <p:nvSpPr>
          <p:cNvPr id="4" name="object 4"/>
          <p:cNvSpPr txBox="1"/>
          <p:nvPr/>
        </p:nvSpPr>
        <p:spPr>
          <a:xfrm>
            <a:off x="459967" y="1817148"/>
            <a:ext cx="3588385" cy="2568575"/>
          </a:xfrm>
          <a:prstGeom prst="rect">
            <a:avLst/>
          </a:prstGeom>
        </p:spPr>
        <p:txBody>
          <a:bodyPr vert="horz" wrap="square" lIns="0" tIns="46990" rIns="0" bIns="0" rtlCol="0">
            <a:spAutoFit/>
          </a:bodyPr>
          <a:lstStyle/>
          <a:p>
            <a:pPr marL="851535" indent="-336550">
              <a:lnSpc>
                <a:spcPct val="100000"/>
              </a:lnSpc>
              <a:spcBef>
                <a:spcPts val="370"/>
              </a:spcBef>
              <a:buChar char="○"/>
              <a:tabLst>
                <a:tab pos="851535" algn="l"/>
                <a:tab pos="852169" algn="l"/>
              </a:tabLst>
            </a:pPr>
            <a:r>
              <a:rPr sz="1400" b="1" spc="-5" dirty="0">
                <a:solidFill>
                  <a:srgbClr val="274E13"/>
                </a:solidFill>
                <a:latin typeface="Arial"/>
                <a:cs typeface="Arial"/>
              </a:rPr>
              <a:t>continuously</a:t>
            </a:r>
            <a:r>
              <a:rPr sz="1400" b="1" spc="-50" dirty="0">
                <a:solidFill>
                  <a:srgbClr val="274E13"/>
                </a:solidFill>
                <a:latin typeface="Arial"/>
                <a:cs typeface="Arial"/>
              </a:rPr>
              <a:t> </a:t>
            </a:r>
            <a:r>
              <a:rPr sz="1400" b="1" spc="-5" dirty="0">
                <a:solidFill>
                  <a:srgbClr val="274E13"/>
                </a:solidFill>
                <a:latin typeface="Arial"/>
                <a:cs typeface="Arial"/>
              </a:rPr>
              <a:t>differentiable</a:t>
            </a:r>
            <a:endParaRPr sz="1400" dirty="0">
              <a:latin typeface="Arial"/>
              <a:cs typeface="Arial"/>
            </a:endParaRPr>
          </a:p>
          <a:p>
            <a:pPr marL="851535" indent="-336550">
              <a:lnSpc>
                <a:spcPct val="100000"/>
              </a:lnSpc>
              <a:spcBef>
                <a:spcPts val="270"/>
              </a:spcBef>
              <a:buChar char="○"/>
              <a:tabLst>
                <a:tab pos="851535" algn="l"/>
                <a:tab pos="852169" algn="l"/>
              </a:tabLst>
            </a:pPr>
            <a:r>
              <a:rPr sz="1400" b="1" spc="-5" dirty="0">
                <a:solidFill>
                  <a:srgbClr val="274E13"/>
                </a:solidFill>
                <a:latin typeface="Arial"/>
                <a:cs typeface="Arial"/>
              </a:rPr>
              <a:t>ranges</a:t>
            </a:r>
            <a:r>
              <a:rPr sz="1400" b="1" spc="-35" dirty="0">
                <a:solidFill>
                  <a:srgbClr val="274E13"/>
                </a:solidFill>
                <a:latin typeface="Arial"/>
                <a:cs typeface="Arial"/>
              </a:rPr>
              <a:t> </a:t>
            </a:r>
            <a:r>
              <a:rPr sz="1400" b="1" dirty="0">
                <a:solidFill>
                  <a:srgbClr val="274E13"/>
                </a:solidFill>
                <a:latin typeface="Arial"/>
                <a:cs typeface="Arial"/>
              </a:rPr>
              <a:t>from</a:t>
            </a:r>
            <a:r>
              <a:rPr sz="1400" b="1" spc="-35" dirty="0">
                <a:solidFill>
                  <a:srgbClr val="274E13"/>
                </a:solidFill>
                <a:latin typeface="Arial"/>
                <a:cs typeface="Arial"/>
              </a:rPr>
              <a:t> </a:t>
            </a:r>
            <a:r>
              <a:rPr sz="1400" b="1" spc="-5" dirty="0">
                <a:solidFill>
                  <a:srgbClr val="274E13"/>
                </a:solidFill>
                <a:latin typeface="Arial"/>
                <a:cs typeface="Arial"/>
              </a:rPr>
              <a:t>0-1</a:t>
            </a:r>
            <a:endParaRPr sz="1400" dirty="0">
              <a:latin typeface="Arial"/>
              <a:cs typeface="Arial"/>
            </a:endParaRPr>
          </a:p>
          <a:p>
            <a:pPr marL="851535" indent="-336550">
              <a:lnSpc>
                <a:spcPct val="100000"/>
              </a:lnSpc>
              <a:spcBef>
                <a:spcPts val="270"/>
              </a:spcBef>
              <a:buChar char="○"/>
              <a:tabLst>
                <a:tab pos="851535" algn="l"/>
                <a:tab pos="852169" algn="l"/>
              </a:tabLst>
            </a:pPr>
            <a:r>
              <a:rPr sz="1400" b="1" spc="-5" dirty="0">
                <a:solidFill>
                  <a:srgbClr val="FF0000"/>
                </a:solidFill>
                <a:latin typeface="Arial"/>
                <a:cs typeface="Arial"/>
              </a:rPr>
              <a:t>not</a:t>
            </a:r>
            <a:r>
              <a:rPr sz="1400" b="1" spc="-25" dirty="0">
                <a:solidFill>
                  <a:srgbClr val="FF0000"/>
                </a:solidFill>
                <a:latin typeface="Arial"/>
                <a:cs typeface="Arial"/>
              </a:rPr>
              <a:t> </a:t>
            </a:r>
            <a:r>
              <a:rPr sz="1400" b="1" spc="-5" dirty="0">
                <a:solidFill>
                  <a:srgbClr val="FF0000"/>
                </a:solidFill>
                <a:latin typeface="Arial"/>
                <a:cs typeface="Arial"/>
              </a:rPr>
              <a:t>symmetric</a:t>
            </a:r>
            <a:r>
              <a:rPr sz="1400" b="1" spc="-25" dirty="0">
                <a:solidFill>
                  <a:srgbClr val="FF0000"/>
                </a:solidFill>
                <a:latin typeface="Arial"/>
                <a:cs typeface="Arial"/>
              </a:rPr>
              <a:t> </a:t>
            </a:r>
            <a:r>
              <a:rPr sz="1400" b="1" spc="-5" dirty="0">
                <a:solidFill>
                  <a:srgbClr val="FF0000"/>
                </a:solidFill>
                <a:latin typeface="Arial"/>
                <a:cs typeface="Arial"/>
              </a:rPr>
              <a:t>around</a:t>
            </a:r>
            <a:r>
              <a:rPr sz="1400" b="1" spc="-25" dirty="0">
                <a:solidFill>
                  <a:srgbClr val="FF0000"/>
                </a:solidFill>
                <a:latin typeface="Arial"/>
                <a:cs typeface="Arial"/>
              </a:rPr>
              <a:t> </a:t>
            </a:r>
            <a:r>
              <a:rPr sz="1400" b="1" dirty="0">
                <a:solidFill>
                  <a:srgbClr val="FF0000"/>
                </a:solidFill>
                <a:latin typeface="Arial"/>
                <a:cs typeface="Arial"/>
              </a:rPr>
              <a:t>the</a:t>
            </a:r>
            <a:r>
              <a:rPr sz="1400" b="1" spc="-20" dirty="0">
                <a:solidFill>
                  <a:srgbClr val="FF0000"/>
                </a:solidFill>
                <a:latin typeface="Arial"/>
                <a:cs typeface="Arial"/>
              </a:rPr>
              <a:t> </a:t>
            </a:r>
            <a:r>
              <a:rPr sz="1400" b="1" spc="-5" dirty="0">
                <a:solidFill>
                  <a:srgbClr val="FF0000"/>
                </a:solidFill>
                <a:latin typeface="Arial"/>
                <a:cs typeface="Arial"/>
              </a:rPr>
              <a:t>origin</a:t>
            </a:r>
            <a:endParaRPr sz="1400" dirty="0">
              <a:latin typeface="Arial"/>
              <a:cs typeface="Arial"/>
            </a:endParaRPr>
          </a:p>
          <a:p>
            <a:pPr marL="394335" indent="-382270">
              <a:lnSpc>
                <a:spcPct val="100000"/>
              </a:lnSpc>
              <a:spcBef>
                <a:spcPts val="245"/>
              </a:spcBef>
              <a:buChar char="●"/>
              <a:tabLst>
                <a:tab pos="394335" algn="l"/>
                <a:tab pos="394970" algn="l"/>
              </a:tabLst>
            </a:pPr>
            <a:r>
              <a:rPr sz="2000" b="1" spc="-45" dirty="0">
                <a:latin typeface="Arial"/>
                <a:cs typeface="Arial"/>
              </a:rPr>
              <a:t>Tanh</a:t>
            </a:r>
            <a:endParaRPr sz="2000" dirty="0">
              <a:latin typeface="Arial"/>
              <a:cs typeface="Arial"/>
            </a:endParaRPr>
          </a:p>
          <a:p>
            <a:pPr marL="469900">
              <a:lnSpc>
                <a:spcPct val="100000"/>
              </a:lnSpc>
              <a:spcBef>
                <a:spcPts val="375"/>
              </a:spcBef>
            </a:pPr>
            <a:r>
              <a:rPr sz="2000" b="1" dirty="0">
                <a:latin typeface="Arial"/>
                <a:cs typeface="Arial"/>
              </a:rPr>
              <a:t>○</a:t>
            </a:r>
            <a:endParaRPr sz="2000" dirty="0">
              <a:latin typeface="Arial"/>
              <a:cs typeface="Arial"/>
            </a:endParaRPr>
          </a:p>
          <a:p>
            <a:pPr marL="469900">
              <a:lnSpc>
                <a:spcPct val="100000"/>
              </a:lnSpc>
              <a:spcBef>
                <a:spcPts val="375"/>
              </a:spcBef>
            </a:pPr>
            <a:r>
              <a:rPr sz="2000" b="1" dirty="0">
                <a:latin typeface="Arial"/>
                <a:cs typeface="Arial"/>
              </a:rPr>
              <a:t>○</a:t>
            </a:r>
            <a:endParaRPr sz="2000" dirty="0">
              <a:latin typeface="Arial"/>
              <a:cs typeface="Arial"/>
            </a:endParaRPr>
          </a:p>
          <a:p>
            <a:pPr marL="851535" lvl="1" indent="-336550">
              <a:lnSpc>
                <a:spcPct val="100000"/>
              </a:lnSpc>
              <a:spcBef>
                <a:spcPts val="400"/>
              </a:spcBef>
              <a:buChar char="○"/>
              <a:tabLst>
                <a:tab pos="851535" algn="l"/>
                <a:tab pos="852169" algn="l"/>
              </a:tabLst>
            </a:pPr>
            <a:r>
              <a:rPr sz="1400" b="1" spc="-5" dirty="0">
                <a:latin typeface="Arial"/>
                <a:cs typeface="Arial"/>
              </a:rPr>
              <a:t>scaled</a:t>
            </a:r>
            <a:r>
              <a:rPr sz="1400" b="1" spc="-25" dirty="0">
                <a:latin typeface="Arial"/>
                <a:cs typeface="Arial"/>
              </a:rPr>
              <a:t> </a:t>
            </a:r>
            <a:r>
              <a:rPr sz="1400" b="1" spc="-5" dirty="0">
                <a:latin typeface="Arial"/>
                <a:cs typeface="Arial"/>
              </a:rPr>
              <a:t>version</a:t>
            </a:r>
            <a:r>
              <a:rPr sz="1400" b="1" spc="-20" dirty="0">
                <a:latin typeface="Arial"/>
                <a:cs typeface="Arial"/>
              </a:rPr>
              <a:t> </a:t>
            </a:r>
            <a:r>
              <a:rPr sz="1400" b="1" spc="-5" dirty="0">
                <a:latin typeface="Arial"/>
                <a:cs typeface="Arial"/>
              </a:rPr>
              <a:t>of</a:t>
            </a:r>
            <a:r>
              <a:rPr sz="1400" b="1" spc="-20" dirty="0">
                <a:latin typeface="Arial"/>
                <a:cs typeface="Arial"/>
              </a:rPr>
              <a:t> </a:t>
            </a:r>
            <a:r>
              <a:rPr sz="1400" b="1" dirty="0">
                <a:latin typeface="Arial"/>
                <a:cs typeface="Arial"/>
              </a:rPr>
              <a:t>the</a:t>
            </a:r>
            <a:r>
              <a:rPr sz="1400" b="1" spc="-25" dirty="0">
                <a:latin typeface="Arial"/>
                <a:cs typeface="Arial"/>
              </a:rPr>
              <a:t> </a:t>
            </a:r>
            <a:r>
              <a:rPr sz="1400" b="1" spc="-5" dirty="0">
                <a:latin typeface="Arial"/>
                <a:cs typeface="Arial"/>
              </a:rPr>
              <a:t>sigmoid</a:t>
            </a:r>
            <a:endParaRPr sz="1400" dirty="0">
              <a:latin typeface="Arial"/>
              <a:cs typeface="Arial"/>
            </a:endParaRPr>
          </a:p>
          <a:p>
            <a:pPr marL="851535" lvl="1" indent="-336550">
              <a:lnSpc>
                <a:spcPct val="100000"/>
              </a:lnSpc>
              <a:spcBef>
                <a:spcPts val="270"/>
              </a:spcBef>
              <a:buClr>
                <a:srgbClr val="000000"/>
              </a:buClr>
              <a:buChar char="○"/>
              <a:tabLst>
                <a:tab pos="851535" algn="l"/>
                <a:tab pos="852169" algn="l"/>
              </a:tabLst>
            </a:pPr>
            <a:r>
              <a:rPr sz="1400" b="1" spc="-5" dirty="0">
                <a:solidFill>
                  <a:srgbClr val="274E13"/>
                </a:solidFill>
                <a:latin typeface="Arial"/>
                <a:cs typeface="Arial"/>
              </a:rPr>
              <a:t>symmetric</a:t>
            </a:r>
            <a:r>
              <a:rPr sz="1400" b="1" spc="-30" dirty="0">
                <a:solidFill>
                  <a:srgbClr val="274E13"/>
                </a:solidFill>
                <a:latin typeface="Arial"/>
                <a:cs typeface="Arial"/>
              </a:rPr>
              <a:t> </a:t>
            </a:r>
            <a:r>
              <a:rPr sz="1400" b="1" spc="-5" dirty="0">
                <a:solidFill>
                  <a:srgbClr val="274E13"/>
                </a:solidFill>
                <a:latin typeface="Arial"/>
                <a:cs typeface="Arial"/>
              </a:rPr>
              <a:t>around</a:t>
            </a:r>
            <a:r>
              <a:rPr sz="1400" b="1" spc="-25" dirty="0">
                <a:solidFill>
                  <a:srgbClr val="274E13"/>
                </a:solidFill>
                <a:latin typeface="Arial"/>
                <a:cs typeface="Arial"/>
              </a:rPr>
              <a:t> </a:t>
            </a:r>
            <a:r>
              <a:rPr sz="1400" b="1" dirty="0">
                <a:solidFill>
                  <a:srgbClr val="274E13"/>
                </a:solidFill>
                <a:latin typeface="Arial"/>
                <a:cs typeface="Arial"/>
              </a:rPr>
              <a:t>the</a:t>
            </a:r>
            <a:r>
              <a:rPr sz="1400" b="1" spc="-25" dirty="0">
                <a:solidFill>
                  <a:srgbClr val="274E13"/>
                </a:solidFill>
                <a:latin typeface="Arial"/>
                <a:cs typeface="Arial"/>
              </a:rPr>
              <a:t> </a:t>
            </a:r>
            <a:r>
              <a:rPr sz="1400" b="1" spc="-5" dirty="0">
                <a:solidFill>
                  <a:srgbClr val="274E13"/>
                </a:solidFill>
                <a:latin typeface="Arial"/>
                <a:cs typeface="Arial"/>
              </a:rPr>
              <a:t>origin</a:t>
            </a:r>
            <a:endParaRPr sz="1400" dirty="0">
              <a:latin typeface="Arial"/>
              <a:cs typeface="Arial"/>
            </a:endParaRPr>
          </a:p>
          <a:p>
            <a:pPr marL="851535" lvl="1" indent="-336550">
              <a:lnSpc>
                <a:spcPct val="100000"/>
              </a:lnSpc>
              <a:spcBef>
                <a:spcPts val="270"/>
              </a:spcBef>
              <a:buClr>
                <a:srgbClr val="000000"/>
              </a:buClr>
              <a:buChar char="○"/>
              <a:tabLst>
                <a:tab pos="851535" algn="l"/>
                <a:tab pos="852169" algn="l"/>
              </a:tabLst>
            </a:pPr>
            <a:r>
              <a:rPr sz="1400" b="1" spc="-5" dirty="0">
                <a:solidFill>
                  <a:srgbClr val="FF0000"/>
                </a:solidFill>
                <a:latin typeface="Arial"/>
                <a:cs typeface="Arial"/>
              </a:rPr>
              <a:t>vanishing</a:t>
            </a:r>
            <a:r>
              <a:rPr sz="1400" b="1" spc="-50" dirty="0">
                <a:solidFill>
                  <a:srgbClr val="FF0000"/>
                </a:solidFill>
                <a:latin typeface="Arial"/>
                <a:cs typeface="Arial"/>
              </a:rPr>
              <a:t> </a:t>
            </a:r>
            <a:r>
              <a:rPr sz="1400" b="1" spc="-5" dirty="0">
                <a:solidFill>
                  <a:srgbClr val="FF0000"/>
                </a:solidFill>
                <a:latin typeface="Arial"/>
                <a:cs typeface="Arial"/>
              </a:rPr>
              <a:t>gradient</a:t>
            </a:r>
            <a:endParaRPr sz="1400" dirty="0">
              <a:latin typeface="Arial"/>
              <a:cs typeface="Arial"/>
            </a:endParaRPr>
          </a:p>
        </p:txBody>
      </p:sp>
      <p:pic>
        <p:nvPicPr>
          <p:cNvPr id="5" name="object 5"/>
          <p:cNvPicPr/>
          <p:nvPr/>
        </p:nvPicPr>
        <p:blipFill>
          <a:blip r:embed="rId2" cstate="print"/>
          <a:stretch>
            <a:fillRect/>
          </a:stretch>
        </p:blipFill>
        <p:spPr>
          <a:xfrm>
            <a:off x="1267950" y="1183450"/>
            <a:ext cx="2209799" cy="457199"/>
          </a:xfrm>
          <a:prstGeom prst="rect">
            <a:avLst/>
          </a:prstGeom>
        </p:spPr>
      </p:pic>
      <p:pic>
        <p:nvPicPr>
          <p:cNvPr id="6" name="object 6"/>
          <p:cNvPicPr/>
          <p:nvPr/>
        </p:nvPicPr>
        <p:blipFill>
          <a:blip r:embed="rId3" cstate="print"/>
          <a:stretch>
            <a:fillRect/>
          </a:stretch>
        </p:blipFill>
        <p:spPr>
          <a:xfrm>
            <a:off x="820275" y="2980137"/>
            <a:ext cx="3181349" cy="628649"/>
          </a:xfrm>
          <a:prstGeom prst="rect">
            <a:avLst/>
          </a:prstGeom>
        </p:spPr>
      </p:pic>
      <p:pic>
        <p:nvPicPr>
          <p:cNvPr id="7" name="object 7"/>
          <p:cNvPicPr/>
          <p:nvPr/>
        </p:nvPicPr>
        <p:blipFill>
          <a:blip r:embed="rId4" cstate="print"/>
          <a:stretch>
            <a:fillRect/>
          </a:stretch>
        </p:blipFill>
        <p:spPr>
          <a:xfrm>
            <a:off x="5111584" y="617144"/>
            <a:ext cx="2722852" cy="2216257"/>
          </a:xfrm>
          <a:prstGeom prst="rect">
            <a:avLst/>
          </a:prstGeom>
        </p:spPr>
      </p:pic>
      <p:pic>
        <p:nvPicPr>
          <p:cNvPr id="8" name="object 8"/>
          <p:cNvPicPr/>
          <p:nvPr/>
        </p:nvPicPr>
        <p:blipFill>
          <a:blip r:embed="rId5" cstate="print"/>
          <a:stretch>
            <a:fillRect/>
          </a:stretch>
        </p:blipFill>
        <p:spPr>
          <a:xfrm>
            <a:off x="5186562" y="2944434"/>
            <a:ext cx="2669760" cy="2173068"/>
          </a:xfrm>
          <a:prstGeom prst="rect">
            <a:avLst/>
          </a:prstGeom>
        </p:spPr>
      </p:pic>
      <p:sp>
        <p:nvSpPr>
          <p:cNvPr id="9" name="object 9"/>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220" y="116125"/>
            <a:ext cx="4937125" cy="452120"/>
          </a:xfrm>
          <a:prstGeom prst="rect">
            <a:avLst/>
          </a:prstGeom>
        </p:spPr>
        <p:txBody>
          <a:bodyPr vert="horz" wrap="square" lIns="0" tIns="12700" rIns="0" bIns="0" rtlCol="0">
            <a:spAutoFit/>
          </a:bodyPr>
          <a:lstStyle/>
          <a:p>
            <a:pPr marL="12700">
              <a:lnSpc>
                <a:spcPct val="100000"/>
              </a:lnSpc>
              <a:spcBef>
                <a:spcPts val="100"/>
              </a:spcBef>
            </a:pPr>
            <a:r>
              <a:rPr spc="-5" dirty="0"/>
              <a:t>Activation</a:t>
            </a:r>
            <a:r>
              <a:rPr spc="-50" dirty="0"/>
              <a:t> </a:t>
            </a:r>
            <a:r>
              <a:rPr spc="-5" dirty="0"/>
              <a:t>Functions</a:t>
            </a:r>
            <a:r>
              <a:rPr spc="-50" dirty="0"/>
              <a:t> </a:t>
            </a:r>
            <a:r>
              <a:rPr dirty="0"/>
              <a:t>(cont’d)</a:t>
            </a:r>
          </a:p>
        </p:txBody>
      </p:sp>
      <p:sp>
        <p:nvSpPr>
          <p:cNvPr id="3" name="object 3"/>
          <p:cNvSpPr txBox="1"/>
          <p:nvPr/>
        </p:nvSpPr>
        <p:spPr>
          <a:xfrm>
            <a:off x="459967" y="743489"/>
            <a:ext cx="1056640" cy="330200"/>
          </a:xfrm>
          <a:prstGeom prst="rect">
            <a:avLst/>
          </a:prstGeom>
        </p:spPr>
        <p:txBody>
          <a:bodyPr vert="horz" wrap="square" lIns="0" tIns="12700" rIns="0" bIns="0" rtlCol="0">
            <a:spAutoFit/>
          </a:bodyPr>
          <a:lstStyle/>
          <a:p>
            <a:pPr marL="394335" indent="-382270">
              <a:lnSpc>
                <a:spcPct val="100000"/>
              </a:lnSpc>
              <a:spcBef>
                <a:spcPts val="100"/>
              </a:spcBef>
              <a:buChar char="●"/>
              <a:tabLst>
                <a:tab pos="394335" algn="l"/>
                <a:tab pos="394970" algn="l"/>
              </a:tabLst>
            </a:pPr>
            <a:r>
              <a:rPr sz="2000" spc="-5" dirty="0">
                <a:latin typeface="Arial MT"/>
                <a:cs typeface="Arial MT"/>
              </a:rPr>
              <a:t>ReLU</a:t>
            </a:r>
            <a:endParaRPr sz="2000">
              <a:latin typeface="Arial MT"/>
              <a:cs typeface="Arial MT"/>
            </a:endParaRPr>
          </a:p>
        </p:txBody>
      </p:sp>
      <p:sp>
        <p:nvSpPr>
          <p:cNvPr id="4" name="object 4"/>
          <p:cNvSpPr txBox="1"/>
          <p:nvPr/>
        </p:nvSpPr>
        <p:spPr>
          <a:xfrm>
            <a:off x="963193" y="1817148"/>
            <a:ext cx="3925570" cy="1758950"/>
          </a:xfrm>
          <a:prstGeom prst="rect">
            <a:avLst/>
          </a:prstGeom>
        </p:spPr>
        <p:txBody>
          <a:bodyPr vert="horz" wrap="square" lIns="0" tIns="12700" rIns="0" bIns="0" rtlCol="0">
            <a:spAutoFit/>
          </a:bodyPr>
          <a:lstStyle/>
          <a:p>
            <a:pPr marL="348615" marR="5080" indent="-336550">
              <a:lnSpc>
                <a:spcPct val="116100"/>
              </a:lnSpc>
              <a:spcBef>
                <a:spcPts val="100"/>
              </a:spcBef>
              <a:buChar char="○"/>
              <a:tabLst>
                <a:tab pos="347980" algn="l"/>
                <a:tab pos="349250" algn="l"/>
              </a:tabLst>
            </a:pPr>
            <a:r>
              <a:rPr sz="1400" spc="-5" dirty="0">
                <a:latin typeface="Arial MT"/>
                <a:cs typeface="Arial MT"/>
              </a:rPr>
              <a:t>Also </a:t>
            </a:r>
            <a:r>
              <a:rPr sz="1400" dirty="0">
                <a:latin typeface="Arial MT"/>
                <a:cs typeface="Arial MT"/>
              </a:rPr>
              <a:t>called </a:t>
            </a:r>
            <a:r>
              <a:rPr sz="1400" spc="-5" dirty="0">
                <a:latin typeface="Arial MT"/>
                <a:cs typeface="Arial MT"/>
              </a:rPr>
              <a:t>piecewise linear function because </a:t>
            </a:r>
            <a:r>
              <a:rPr sz="1400" spc="-375" dirty="0">
                <a:latin typeface="Arial MT"/>
                <a:cs typeface="Arial MT"/>
              </a:rPr>
              <a:t> </a:t>
            </a:r>
            <a:r>
              <a:rPr sz="1400" dirty="0">
                <a:latin typeface="Arial MT"/>
                <a:cs typeface="Arial MT"/>
              </a:rPr>
              <a:t>rectified </a:t>
            </a:r>
            <a:r>
              <a:rPr sz="1400" spc="-5" dirty="0">
                <a:latin typeface="Arial MT"/>
                <a:cs typeface="Arial MT"/>
              </a:rPr>
              <a:t>function is linear for half of the input </a:t>
            </a:r>
            <a:r>
              <a:rPr sz="1400" dirty="0">
                <a:latin typeface="Arial MT"/>
                <a:cs typeface="Arial MT"/>
              </a:rPr>
              <a:t> </a:t>
            </a:r>
            <a:r>
              <a:rPr sz="1400" spc="-5" dirty="0">
                <a:latin typeface="Arial MT"/>
                <a:cs typeface="Arial MT"/>
              </a:rPr>
              <a:t>domain</a:t>
            </a:r>
            <a:r>
              <a:rPr sz="1400" spc="-10" dirty="0">
                <a:latin typeface="Arial MT"/>
                <a:cs typeface="Arial MT"/>
              </a:rPr>
              <a:t> </a:t>
            </a:r>
            <a:r>
              <a:rPr sz="1400" spc="-5" dirty="0">
                <a:latin typeface="Arial MT"/>
                <a:cs typeface="Arial MT"/>
              </a:rPr>
              <a:t>and</a:t>
            </a:r>
            <a:r>
              <a:rPr sz="1400" spc="-10" dirty="0">
                <a:latin typeface="Arial MT"/>
                <a:cs typeface="Arial MT"/>
              </a:rPr>
              <a:t> </a:t>
            </a:r>
            <a:r>
              <a:rPr sz="1400" spc="-5" dirty="0">
                <a:latin typeface="Arial MT"/>
                <a:cs typeface="Arial MT"/>
              </a:rPr>
              <a:t>nonlinear</a:t>
            </a:r>
            <a:r>
              <a:rPr sz="1400" spc="-10" dirty="0">
                <a:latin typeface="Arial MT"/>
                <a:cs typeface="Arial MT"/>
              </a:rPr>
              <a:t> </a:t>
            </a:r>
            <a:r>
              <a:rPr sz="1400" spc="-5" dirty="0">
                <a:latin typeface="Arial MT"/>
                <a:cs typeface="Arial MT"/>
              </a:rPr>
              <a:t>for</a:t>
            </a:r>
            <a:r>
              <a:rPr sz="1400" spc="-10" dirty="0">
                <a:latin typeface="Arial MT"/>
                <a:cs typeface="Arial MT"/>
              </a:rPr>
              <a:t> </a:t>
            </a:r>
            <a:r>
              <a:rPr sz="1400" spc="-5" dirty="0">
                <a:latin typeface="Arial MT"/>
                <a:cs typeface="Arial MT"/>
              </a:rPr>
              <a:t>the</a:t>
            </a:r>
            <a:r>
              <a:rPr sz="1400" spc="-10" dirty="0">
                <a:latin typeface="Arial MT"/>
                <a:cs typeface="Arial MT"/>
              </a:rPr>
              <a:t> </a:t>
            </a:r>
            <a:r>
              <a:rPr sz="1400" spc="-5" dirty="0">
                <a:latin typeface="Arial MT"/>
                <a:cs typeface="Arial MT"/>
              </a:rPr>
              <a:t>other</a:t>
            </a:r>
            <a:r>
              <a:rPr sz="1400" spc="-10" dirty="0">
                <a:latin typeface="Arial MT"/>
                <a:cs typeface="Arial MT"/>
              </a:rPr>
              <a:t> </a:t>
            </a:r>
            <a:r>
              <a:rPr sz="1400" spc="-5" dirty="0">
                <a:latin typeface="Arial MT"/>
                <a:cs typeface="Arial MT"/>
              </a:rPr>
              <a:t>half.</a:t>
            </a:r>
            <a:endParaRPr sz="1400">
              <a:latin typeface="Arial MT"/>
              <a:cs typeface="Arial MT"/>
            </a:endParaRPr>
          </a:p>
          <a:p>
            <a:pPr marL="348615" indent="-336550">
              <a:lnSpc>
                <a:spcPct val="100000"/>
              </a:lnSpc>
              <a:spcBef>
                <a:spcPts val="270"/>
              </a:spcBef>
              <a:buChar char="○"/>
              <a:tabLst>
                <a:tab pos="347980" algn="l"/>
                <a:tab pos="349250" algn="l"/>
              </a:tabLst>
            </a:pPr>
            <a:r>
              <a:rPr sz="1400" spc="-5" dirty="0">
                <a:solidFill>
                  <a:srgbClr val="274E13"/>
                </a:solidFill>
                <a:latin typeface="Arial MT"/>
                <a:cs typeface="Arial MT"/>
              </a:rPr>
              <a:t>trivial</a:t>
            </a:r>
            <a:r>
              <a:rPr sz="1400" spc="-35" dirty="0">
                <a:solidFill>
                  <a:srgbClr val="274E13"/>
                </a:solidFill>
                <a:latin typeface="Arial MT"/>
                <a:cs typeface="Arial MT"/>
              </a:rPr>
              <a:t> </a:t>
            </a:r>
            <a:r>
              <a:rPr sz="1400" spc="-5" dirty="0">
                <a:solidFill>
                  <a:srgbClr val="274E13"/>
                </a:solidFill>
                <a:latin typeface="Arial MT"/>
                <a:cs typeface="Arial MT"/>
              </a:rPr>
              <a:t>to</a:t>
            </a:r>
            <a:r>
              <a:rPr sz="1400" spc="-35" dirty="0">
                <a:solidFill>
                  <a:srgbClr val="274E13"/>
                </a:solidFill>
                <a:latin typeface="Arial MT"/>
                <a:cs typeface="Arial MT"/>
              </a:rPr>
              <a:t> </a:t>
            </a:r>
            <a:r>
              <a:rPr sz="1400" spc="-5" dirty="0">
                <a:solidFill>
                  <a:srgbClr val="274E13"/>
                </a:solidFill>
                <a:latin typeface="Arial MT"/>
                <a:cs typeface="Arial MT"/>
              </a:rPr>
              <a:t>implement</a:t>
            </a:r>
            <a:endParaRPr sz="1400">
              <a:latin typeface="Arial MT"/>
              <a:cs typeface="Arial MT"/>
            </a:endParaRPr>
          </a:p>
          <a:p>
            <a:pPr marL="348615" indent="-336550">
              <a:lnSpc>
                <a:spcPct val="100000"/>
              </a:lnSpc>
              <a:spcBef>
                <a:spcPts val="270"/>
              </a:spcBef>
              <a:buChar char="○"/>
              <a:tabLst>
                <a:tab pos="347980" algn="l"/>
                <a:tab pos="349250" algn="l"/>
              </a:tabLst>
            </a:pPr>
            <a:r>
              <a:rPr sz="1400" dirty="0">
                <a:solidFill>
                  <a:srgbClr val="274E13"/>
                </a:solidFill>
                <a:latin typeface="Arial MT"/>
                <a:cs typeface="Arial MT"/>
              </a:rPr>
              <a:t>sparse</a:t>
            </a:r>
            <a:r>
              <a:rPr sz="1400" spc="-55" dirty="0">
                <a:solidFill>
                  <a:srgbClr val="274E13"/>
                </a:solidFill>
                <a:latin typeface="Arial MT"/>
                <a:cs typeface="Arial MT"/>
              </a:rPr>
              <a:t> </a:t>
            </a:r>
            <a:r>
              <a:rPr sz="1400" dirty="0">
                <a:solidFill>
                  <a:srgbClr val="274E13"/>
                </a:solidFill>
                <a:latin typeface="Arial MT"/>
                <a:cs typeface="Arial MT"/>
              </a:rPr>
              <a:t>representation</a:t>
            </a:r>
            <a:endParaRPr sz="1400">
              <a:latin typeface="Arial MT"/>
              <a:cs typeface="Arial MT"/>
            </a:endParaRPr>
          </a:p>
          <a:p>
            <a:pPr marL="348615" indent="-336550">
              <a:lnSpc>
                <a:spcPct val="100000"/>
              </a:lnSpc>
              <a:spcBef>
                <a:spcPts val="270"/>
              </a:spcBef>
              <a:buChar char="○"/>
              <a:tabLst>
                <a:tab pos="347980" algn="l"/>
                <a:tab pos="349250" algn="l"/>
              </a:tabLst>
            </a:pPr>
            <a:r>
              <a:rPr sz="1400" spc="-5" dirty="0">
                <a:solidFill>
                  <a:srgbClr val="274E13"/>
                </a:solidFill>
                <a:latin typeface="Arial MT"/>
                <a:cs typeface="Arial MT"/>
              </a:rPr>
              <a:t>avoid</a:t>
            </a:r>
            <a:r>
              <a:rPr sz="1400" spc="-20" dirty="0">
                <a:solidFill>
                  <a:srgbClr val="274E13"/>
                </a:solidFill>
                <a:latin typeface="Arial MT"/>
                <a:cs typeface="Arial MT"/>
              </a:rPr>
              <a:t> </a:t>
            </a:r>
            <a:r>
              <a:rPr sz="1400" spc="-5" dirty="0">
                <a:solidFill>
                  <a:srgbClr val="274E13"/>
                </a:solidFill>
                <a:latin typeface="Arial MT"/>
                <a:cs typeface="Arial MT"/>
              </a:rPr>
              <a:t>the</a:t>
            </a:r>
            <a:r>
              <a:rPr sz="1400" spc="-20" dirty="0">
                <a:solidFill>
                  <a:srgbClr val="274E13"/>
                </a:solidFill>
                <a:latin typeface="Arial MT"/>
                <a:cs typeface="Arial MT"/>
              </a:rPr>
              <a:t> </a:t>
            </a:r>
            <a:r>
              <a:rPr sz="1400" spc="-5" dirty="0">
                <a:solidFill>
                  <a:srgbClr val="274E13"/>
                </a:solidFill>
                <a:latin typeface="Arial MT"/>
                <a:cs typeface="Arial MT"/>
              </a:rPr>
              <a:t>problem</a:t>
            </a:r>
            <a:r>
              <a:rPr sz="1400" spc="-15" dirty="0">
                <a:solidFill>
                  <a:srgbClr val="274E13"/>
                </a:solidFill>
                <a:latin typeface="Arial MT"/>
                <a:cs typeface="Arial MT"/>
              </a:rPr>
              <a:t> </a:t>
            </a:r>
            <a:r>
              <a:rPr sz="1400" spc="-5" dirty="0">
                <a:solidFill>
                  <a:srgbClr val="274E13"/>
                </a:solidFill>
                <a:latin typeface="Arial MT"/>
                <a:cs typeface="Arial MT"/>
              </a:rPr>
              <a:t>of</a:t>
            </a:r>
            <a:r>
              <a:rPr sz="1400" spc="-20" dirty="0">
                <a:solidFill>
                  <a:srgbClr val="274E13"/>
                </a:solidFill>
                <a:latin typeface="Arial MT"/>
                <a:cs typeface="Arial MT"/>
              </a:rPr>
              <a:t> </a:t>
            </a:r>
            <a:r>
              <a:rPr sz="1400" dirty="0">
                <a:solidFill>
                  <a:srgbClr val="274E13"/>
                </a:solidFill>
                <a:latin typeface="Arial MT"/>
                <a:cs typeface="Arial MT"/>
              </a:rPr>
              <a:t>vanishing</a:t>
            </a:r>
            <a:r>
              <a:rPr sz="1400" spc="-15" dirty="0">
                <a:solidFill>
                  <a:srgbClr val="274E13"/>
                </a:solidFill>
                <a:latin typeface="Arial MT"/>
                <a:cs typeface="Arial MT"/>
              </a:rPr>
              <a:t> </a:t>
            </a:r>
            <a:r>
              <a:rPr sz="1400" spc="-5" dirty="0">
                <a:solidFill>
                  <a:srgbClr val="274E13"/>
                </a:solidFill>
                <a:latin typeface="Arial MT"/>
                <a:cs typeface="Arial MT"/>
              </a:rPr>
              <a:t>gradients</a:t>
            </a:r>
            <a:endParaRPr sz="1400">
              <a:latin typeface="Arial MT"/>
              <a:cs typeface="Arial MT"/>
            </a:endParaRPr>
          </a:p>
          <a:p>
            <a:pPr marL="348615" indent="-336550">
              <a:lnSpc>
                <a:spcPct val="100000"/>
              </a:lnSpc>
              <a:spcBef>
                <a:spcPts val="270"/>
              </a:spcBef>
              <a:buChar char="○"/>
              <a:tabLst>
                <a:tab pos="347980" algn="l"/>
                <a:tab pos="349250" algn="l"/>
              </a:tabLst>
            </a:pPr>
            <a:r>
              <a:rPr sz="1400" spc="-5" dirty="0">
                <a:solidFill>
                  <a:srgbClr val="FF0000"/>
                </a:solidFill>
                <a:latin typeface="Arial MT"/>
                <a:cs typeface="Arial MT"/>
              </a:rPr>
              <a:t>dead</a:t>
            </a:r>
            <a:r>
              <a:rPr sz="1400" spc="-50" dirty="0">
                <a:solidFill>
                  <a:srgbClr val="FF0000"/>
                </a:solidFill>
                <a:latin typeface="Arial MT"/>
                <a:cs typeface="Arial MT"/>
              </a:rPr>
              <a:t> </a:t>
            </a:r>
            <a:r>
              <a:rPr sz="1400" spc="-5" dirty="0">
                <a:solidFill>
                  <a:srgbClr val="FF0000"/>
                </a:solidFill>
                <a:latin typeface="Arial MT"/>
                <a:cs typeface="Arial MT"/>
              </a:rPr>
              <a:t>neurons</a:t>
            </a:r>
            <a:endParaRPr sz="1400">
              <a:latin typeface="Arial MT"/>
              <a:cs typeface="Arial MT"/>
            </a:endParaRPr>
          </a:p>
        </p:txBody>
      </p:sp>
      <p:pic>
        <p:nvPicPr>
          <p:cNvPr id="5" name="object 5"/>
          <p:cNvPicPr/>
          <p:nvPr/>
        </p:nvPicPr>
        <p:blipFill>
          <a:blip r:embed="rId2" cstate="print"/>
          <a:stretch>
            <a:fillRect/>
          </a:stretch>
        </p:blipFill>
        <p:spPr>
          <a:xfrm>
            <a:off x="729937" y="1277412"/>
            <a:ext cx="2819399" cy="380999"/>
          </a:xfrm>
          <a:prstGeom prst="rect">
            <a:avLst/>
          </a:prstGeom>
        </p:spPr>
      </p:pic>
      <p:pic>
        <p:nvPicPr>
          <p:cNvPr id="6" name="object 6"/>
          <p:cNvPicPr/>
          <p:nvPr/>
        </p:nvPicPr>
        <p:blipFill>
          <a:blip r:embed="rId3" cstate="print"/>
          <a:stretch>
            <a:fillRect/>
          </a:stretch>
        </p:blipFill>
        <p:spPr>
          <a:xfrm>
            <a:off x="5155825" y="762000"/>
            <a:ext cx="3095624" cy="3581399"/>
          </a:xfrm>
          <a:prstGeom prst="rect">
            <a:avLst/>
          </a:prstGeom>
        </p:spPr>
      </p:pic>
      <p:sp>
        <p:nvSpPr>
          <p:cNvPr id="7" name="object 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2330" y="154125"/>
            <a:ext cx="3776345" cy="452120"/>
          </a:xfrm>
          <a:prstGeom prst="rect">
            <a:avLst/>
          </a:prstGeom>
        </p:spPr>
        <p:txBody>
          <a:bodyPr vert="horz" wrap="square" lIns="0" tIns="12700" rIns="0" bIns="0" rtlCol="0">
            <a:spAutoFit/>
          </a:bodyPr>
          <a:lstStyle/>
          <a:p>
            <a:pPr marL="12700">
              <a:lnSpc>
                <a:spcPct val="100000"/>
              </a:lnSpc>
              <a:spcBef>
                <a:spcPts val="100"/>
              </a:spcBef>
            </a:pPr>
            <a:r>
              <a:rPr spc="-5" dirty="0"/>
              <a:t>Representation</a:t>
            </a:r>
            <a:r>
              <a:rPr spc="-85" dirty="0"/>
              <a:t> </a:t>
            </a:r>
            <a:r>
              <a:rPr spc="-5" dirty="0"/>
              <a:t>Power</a:t>
            </a:r>
          </a:p>
        </p:txBody>
      </p:sp>
      <p:sp>
        <p:nvSpPr>
          <p:cNvPr id="3" name="object 3"/>
          <p:cNvSpPr txBox="1"/>
          <p:nvPr/>
        </p:nvSpPr>
        <p:spPr>
          <a:xfrm>
            <a:off x="459967" y="930914"/>
            <a:ext cx="8180705" cy="1082675"/>
          </a:xfrm>
          <a:prstGeom prst="rect">
            <a:avLst/>
          </a:prstGeom>
        </p:spPr>
        <p:txBody>
          <a:bodyPr vert="horz" wrap="square" lIns="0" tIns="12700" rIns="0" bIns="0" rtlCol="0">
            <a:spAutoFit/>
          </a:bodyPr>
          <a:lstStyle/>
          <a:p>
            <a:pPr marL="394335" marR="103505" indent="-382270">
              <a:lnSpc>
                <a:spcPct val="115599"/>
              </a:lnSpc>
              <a:spcBef>
                <a:spcPts val="100"/>
              </a:spcBef>
              <a:buFont typeface="Arial"/>
              <a:buChar char="●"/>
              <a:tabLst>
                <a:tab pos="394335" algn="l"/>
                <a:tab pos="394970" algn="l"/>
              </a:tabLst>
            </a:pPr>
            <a:r>
              <a:rPr sz="2000" dirty="0">
                <a:latin typeface="Arial MT"/>
                <a:cs typeface="Arial MT"/>
              </a:rPr>
              <a:t>A </a:t>
            </a:r>
            <a:r>
              <a:rPr sz="2000" spc="-5" dirty="0">
                <a:latin typeface="Arial MT"/>
                <a:cs typeface="Arial MT"/>
              </a:rPr>
              <a:t>neural network with at least one hidden layer </a:t>
            </a:r>
            <a:r>
              <a:rPr sz="2000" dirty="0">
                <a:latin typeface="Arial MT"/>
                <a:cs typeface="Arial MT"/>
              </a:rPr>
              <a:t>can </a:t>
            </a:r>
            <a:r>
              <a:rPr sz="2000" spc="-5" dirty="0">
                <a:latin typeface="Arial MT"/>
                <a:cs typeface="Arial MT"/>
              </a:rPr>
              <a:t>approximate any </a:t>
            </a:r>
            <a:r>
              <a:rPr sz="2000" spc="-545" dirty="0">
                <a:latin typeface="Arial MT"/>
                <a:cs typeface="Arial MT"/>
              </a:rPr>
              <a:t> </a:t>
            </a:r>
            <a:r>
              <a:rPr sz="2000" spc="-5" dirty="0">
                <a:latin typeface="Arial MT"/>
                <a:cs typeface="Arial MT"/>
              </a:rPr>
              <a:t>function.[1]</a:t>
            </a:r>
            <a:endParaRPr sz="2000">
              <a:latin typeface="Arial MT"/>
              <a:cs typeface="Arial MT"/>
            </a:endParaRPr>
          </a:p>
          <a:p>
            <a:pPr marL="394335" indent="-382270">
              <a:lnSpc>
                <a:spcPct val="100000"/>
              </a:lnSpc>
              <a:spcBef>
                <a:spcPts val="375"/>
              </a:spcBef>
              <a:buFont typeface="Arial"/>
              <a:buChar char="●"/>
              <a:tabLst>
                <a:tab pos="394335" algn="l"/>
                <a:tab pos="394970" algn="l"/>
              </a:tabLst>
            </a:pPr>
            <a:r>
              <a:rPr sz="2000" spc="-5" dirty="0">
                <a:latin typeface="Arial MT"/>
                <a:cs typeface="Arial MT"/>
              </a:rPr>
              <a:t>The</a:t>
            </a:r>
            <a:r>
              <a:rPr sz="2000" spc="-15" dirty="0">
                <a:latin typeface="Arial MT"/>
                <a:cs typeface="Arial MT"/>
              </a:rPr>
              <a:t> </a:t>
            </a:r>
            <a:r>
              <a:rPr sz="2000" dirty="0">
                <a:latin typeface="Arial MT"/>
                <a:cs typeface="Arial MT"/>
              </a:rPr>
              <a:t>representation</a:t>
            </a:r>
            <a:r>
              <a:rPr sz="2000" spc="-10" dirty="0">
                <a:latin typeface="Arial MT"/>
                <a:cs typeface="Arial MT"/>
              </a:rPr>
              <a:t> </a:t>
            </a:r>
            <a:r>
              <a:rPr sz="2000" spc="-5" dirty="0">
                <a:latin typeface="Arial MT"/>
                <a:cs typeface="Arial MT"/>
              </a:rPr>
              <a:t>power</a:t>
            </a:r>
            <a:r>
              <a:rPr sz="2000" spc="-15" dirty="0">
                <a:latin typeface="Arial MT"/>
                <a:cs typeface="Arial MT"/>
              </a:rPr>
              <a:t> </a:t>
            </a:r>
            <a:r>
              <a:rPr sz="2000" spc="-5" dirty="0">
                <a:latin typeface="Arial MT"/>
                <a:cs typeface="Arial MT"/>
              </a:rPr>
              <a:t>of</a:t>
            </a:r>
            <a:r>
              <a:rPr sz="2000" spc="-10" dirty="0">
                <a:latin typeface="Arial MT"/>
                <a:cs typeface="Arial MT"/>
              </a:rPr>
              <a:t> </a:t>
            </a:r>
            <a:r>
              <a:rPr sz="2000" spc="-5" dirty="0">
                <a:latin typeface="Arial MT"/>
                <a:cs typeface="Arial MT"/>
              </a:rPr>
              <a:t>network</a:t>
            </a:r>
            <a:r>
              <a:rPr sz="2000" spc="-10" dirty="0">
                <a:latin typeface="Arial MT"/>
                <a:cs typeface="Arial MT"/>
              </a:rPr>
              <a:t> </a:t>
            </a:r>
            <a:r>
              <a:rPr sz="2000" spc="-5" dirty="0">
                <a:latin typeface="Arial MT"/>
                <a:cs typeface="Arial MT"/>
              </a:rPr>
              <a:t>increase</a:t>
            </a:r>
            <a:r>
              <a:rPr sz="2000" spc="-15" dirty="0">
                <a:latin typeface="Arial MT"/>
                <a:cs typeface="Arial MT"/>
              </a:rPr>
              <a:t> </a:t>
            </a:r>
            <a:r>
              <a:rPr sz="2000" spc="-5" dirty="0">
                <a:latin typeface="Arial MT"/>
                <a:cs typeface="Arial MT"/>
              </a:rPr>
              <a:t>with</a:t>
            </a:r>
            <a:r>
              <a:rPr sz="2000" spc="-10" dirty="0">
                <a:latin typeface="Arial MT"/>
                <a:cs typeface="Arial MT"/>
              </a:rPr>
              <a:t> </a:t>
            </a:r>
            <a:r>
              <a:rPr sz="2000" dirty="0">
                <a:latin typeface="Arial MT"/>
                <a:cs typeface="Arial MT"/>
              </a:rPr>
              <a:t>more</a:t>
            </a:r>
            <a:r>
              <a:rPr sz="2000" spc="-10" dirty="0">
                <a:latin typeface="Arial MT"/>
                <a:cs typeface="Arial MT"/>
              </a:rPr>
              <a:t> </a:t>
            </a:r>
            <a:r>
              <a:rPr sz="2000" spc="-5" dirty="0">
                <a:latin typeface="Arial MT"/>
                <a:cs typeface="Arial MT"/>
              </a:rPr>
              <a:t>hidden</a:t>
            </a:r>
            <a:r>
              <a:rPr sz="2000" spc="-15" dirty="0">
                <a:latin typeface="Arial MT"/>
                <a:cs typeface="Arial MT"/>
              </a:rPr>
              <a:t> </a:t>
            </a:r>
            <a:r>
              <a:rPr sz="2000" spc="-5" dirty="0">
                <a:latin typeface="Arial MT"/>
                <a:cs typeface="Arial MT"/>
              </a:rPr>
              <a:t>units</a:t>
            </a:r>
            <a:endParaRPr sz="2000">
              <a:latin typeface="Arial MT"/>
              <a:cs typeface="Arial MT"/>
            </a:endParaRPr>
          </a:p>
        </p:txBody>
      </p:sp>
      <p:sp>
        <p:nvSpPr>
          <p:cNvPr id="4" name="object 4"/>
          <p:cNvSpPr txBox="1"/>
          <p:nvPr/>
        </p:nvSpPr>
        <p:spPr>
          <a:xfrm>
            <a:off x="841925" y="2035815"/>
            <a:ext cx="274891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and</a:t>
            </a:r>
            <a:r>
              <a:rPr sz="2000" spc="-35" dirty="0">
                <a:latin typeface="Arial MT"/>
                <a:cs typeface="Arial MT"/>
              </a:rPr>
              <a:t> </a:t>
            </a:r>
            <a:r>
              <a:rPr sz="2000" dirty="0">
                <a:latin typeface="Arial MT"/>
                <a:cs typeface="Arial MT"/>
              </a:rPr>
              <a:t>more</a:t>
            </a:r>
            <a:r>
              <a:rPr sz="2000" spc="-30" dirty="0">
                <a:latin typeface="Arial MT"/>
                <a:cs typeface="Arial MT"/>
              </a:rPr>
              <a:t> </a:t>
            </a:r>
            <a:r>
              <a:rPr sz="2000" spc="-5" dirty="0">
                <a:latin typeface="Arial MT"/>
                <a:cs typeface="Arial MT"/>
              </a:rPr>
              <a:t>hidden</a:t>
            </a:r>
            <a:r>
              <a:rPr sz="2000" spc="-35" dirty="0">
                <a:latin typeface="Arial MT"/>
                <a:cs typeface="Arial MT"/>
              </a:rPr>
              <a:t> </a:t>
            </a:r>
            <a:r>
              <a:rPr sz="2000" spc="-5" dirty="0">
                <a:latin typeface="Arial MT"/>
                <a:cs typeface="Arial MT"/>
              </a:rPr>
              <a:t>layers.</a:t>
            </a:r>
            <a:endParaRPr sz="2000">
              <a:latin typeface="Arial MT"/>
              <a:cs typeface="Arial MT"/>
            </a:endParaRPr>
          </a:p>
        </p:txBody>
      </p:sp>
      <p:sp>
        <p:nvSpPr>
          <p:cNvPr id="5" name="object 5"/>
          <p:cNvSpPr txBox="1"/>
          <p:nvPr/>
        </p:nvSpPr>
        <p:spPr>
          <a:xfrm>
            <a:off x="472667" y="2425000"/>
            <a:ext cx="153670" cy="283845"/>
          </a:xfrm>
          <a:prstGeom prst="rect">
            <a:avLst/>
          </a:prstGeom>
        </p:spPr>
        <p:txBody>
          <a:bodyPr vert="horz" wrap="square" lIns="0" tIns="0" rIns="0" bIns="0" rtlCol="0">
            <a:spAutoFit/>
          </a:bodyPr>
          <a:lstStyle/>
          <a:p>
            <a:pPr>
              <a:lnSpc>
                <a:spcPts val="2210"/>
              </a:lnSpc>
            </a:pPr>
            <a:r>
              <a:rPr sz="2000" spc="-795" dirty="0">
                <a:latin typeface="Arial MT"/>
                <a:cs typeface="Arial MT"/>
              </a:rPr>
              <a:t>●</a:t>
            </a:r>
            <a:endParaRPr sz="2000">
              <a:latin typeface="Arial MT"/>
              <a:cs typeface="Arial MT"/>
            </a:endParaRPr>
          </a:p>
        </p:txBody>
      </p:sp>
      <p:pic>
        <p:nvPicPr>
          <p:cNvPr id="6" name="object 6"/>
          <p:cNvPicPr/>
          <p:nvPr/>
        </p:nvPicPr>
        <p:blipFill>
          <a:blip r:embed="rId2" cstate="print"/>
          <a:stretch>
            <a:fillRect/>
          </a:stretch>
        </p:blipFill>
        <p:spPr>
          <a:xfrm>
            <a:off x="585521" y="2431725"/>
            <a:ext cx="8317727" cy="2032285"/>
          </a:xfrm>
          <a:prstGeom prst="rect">
            <a:avLst/>
          </a:prstGeom>
        </p:spPr>
      </p:pic>
      <p:sp>
        <p:nvSpPr>
          <p:cNvPr id="7" name="object 7"/>
          <p:cNvSpPr txBox="1"/>
          <p:nvPr/>
        </p:nvSpPr>
        <p:spPr>
          <a:xfrm>
            <a:off x="3786950" y="2136722"/>
            <a:ext cx="4589780"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FF0000"/>
                </a:solidFill>
                <a:latin typeface="Arial"/>
                <a:cs typeface="Arial"/>
              </a:rPr>
              <a:t>But,</a:t>
            </a:r>
            <a:r>
              <a:rPr sz="1600" b="1" spc="-20" dirty="0">
                <a:solidFill>
                  <a:srgbClr val="FF0000"/>
                </a:solidFill>
                <a:latin typeface="Arial"/>
                <a:cs typeface="Arial"/>
              </a:rPr>
              <a:t> </a:t>
            </a:r>
            <a:r>
              <a:rPr sz="1600" b="1" dirty="0">
                <a:solidFill>
                  <a:srgbClr val="FF0000"/>
                </a:solidFill>
                <a:latin typeface="Arial"/>
                <a:cs typeface="Arial"/>
              </a:rPr>
              <a:t>“with</a:t>
            </a:r>
            <a:r>
              <a:rPr sz="1600" b="1" spc="-15" dirty="0">
                <a:solidFill>
                  <a:srgbClr val="FF0000"/>
                </a:solidFill>
                <a:latin typeface="Arial"/>
                <a:cs typeface="Arial"/>
              </a:rPr>
              <a:t> </a:t>
            </a:r>
            <a:r>
              <a:rPr sz="1600" b="1" spc="-5" dirty="0">
                <a:solidFill>
                  <a:srgbClr val="FF0000"/>
                </a:solidFill>
                <a:latin typeface="Arial"/>
                <a:cs typeface="Arial"/>
              </a:rPr>
              <a:t>great</a:t>
            </a:r>
            <a:r>
              <a:rPr sz="1600" b="1" spc="-15" dirty="0">
                <a:solidFill>
                  <a:srgbClr val="FF0000"/>
                </a:solidFill>
                <a:latin typeface="Arial"/>
                <a:cs typeface="Arial"/>
              </a:rPr>
              <a:t> </a:t>
            </a:r>
            <a:r>
              <a:rPr sz="1600" b="1" spc="-5" dirty="0">
                <a:solidFill>
                  <a:srgbClr val="FF0000"/>
                </a:solidFill>
                <a:latin typeface="Arial"/>
                <a:cs typeface="Arial"/>
              </a:rPr>
              <a:t>power</a:t>
            </a:r>
            <a:r>
              <a:rPr sz="1600" b="1" spc="-20" dirty="0">
                <a:solidFill>
                  <a:srgbClr val="FF0000"/>
                </a:solidFill>
                <a:latin typeface="Arial"/>
                <a:cs typeface="Arial"/>
              </a:rPr>
              <a:t> </a:t>
            </a:r>
            <a:r>
              <a:rPr sz="1600" b="1" spc="-5" dirty="0">
                <a:solidFill>
                  <a:srgbClr val="FF0000"/>
                </a:solidFill>
                <a:latin typeface="Arial"/>
                <a:cs typeface="Arial"/>
              </a:rPr>
              <a:t>comes</a:t>
            </a:r>
            <a:r>
              <a:rPr sz="1600" b="1" spc="-15" dirty="0">
                <a:solidFill>
                  <a:srgbClr val="FF0000"/>
                </a:solidFill>
                <a:latin typeface="Arial"/>
                <a:cs typeface="Arial"/>
              </a:rPr>
              <a:t> </a:t>
            </a:r>
            <a:r>
              <a:rPr sz="1600" b="1" spc="-5" dirty="0">
                <a:solidFill>
                  <a:srgbClr val="FF0000"/>
                </a:solidFill>
                <a:latin typeface="Arial"/>
                <a:cs typeface="Arial"/>
              </a:rPr>
              <a:t>great</a:t>
            </a:r>
            <a:r>
              <a:rPr sz="1600" b="1" spc="-15" dirty="0">
                <a:solidFill>
                  <a:srgbClr val="FF0000"/>
                </a:solidFill>
                <a:latin typeface="Arial"/>
                <a:cs typeface="Arial"/>
              </a:rPr>
              <a:t> </a:t>
            </a:r>
            <a:r>
              <a:rPr sz="1600" b="1" spc="-5" dirty="0">
                <a:solidFill>
                  <a:srgbClr val="FF0000"/>
                </a:solidFill>
                <a:latin typeface="Arial"/>
                <a:cs typeface="Arial"/>
              </a:rPr>
              <a:t>overfitting”</a:t>
            </a:r>
            <a:endParaRPr sz="1600">
              <a:latin typeface="Arial"/>
              <a:cs typeface="Arial"/>
            </a:endParaRPr>
          </a:p>
        </p:txBody>
      </p:sp>
      <p:sp>
        <p:nvSpPr>
          <p:cNvPr id="8" name="object 8"/>
          <p:cNvSpPr txBox="1"/>
          <p:nvPr/>
        </p:nvSpPr>
        <p:spPr>
          <a:xfrm>
            <a:off x="320975" y="4743200"/>
            <a:ext cx="8237855" cy="167640"/>
          </a:xfrm>
          <a:prstGeom prst="rect">
            <a:avLst/>
          </a:prstGeom>
        </p:spPr>
        <p:txBody>
          <a:bodyPr vert="horz" wrap="square" lIns="0" tIns="635" rIns="0" bIns="0" rtlCol="0">
            <a:spAutoFit/>
          </a:bodyPr>
          <a:lstStyle/>
          <a:p>
            <a:pPr marL="12700">
              <a:lnSpc>
                <a:spcPct val="100000"/>
              </a:lnSpc>
              <a:spcBef>
                <a:spcPts val="5"/>
              </a:spcBef>
            </a:pPr>
            <a:r>
              <a:rPr sz="1000" spc="-5" dirty="0">
                <a:solidFill>
                  <a:srgbClr val="222222"/>
                </a:solidFill>
                <a:latin typeface="Arial MT"/>
                <a:cs typeface="Arial MT"/>
              </a:rPr>
              <a:t>[1]</a:t>
            </a:r>
            <a:r>
              <a:rPr sz="1000" spc="-10" dirty="0">
                <a:solidFill>
                  <a:srgbClr val="222222"/>
                </a:solidFill>
                <a:latin typeface="Arial MT"/>
                <a:cs typeface="Arial MT"/>
              </a:rPr>
              <a:t> </a:t>
            </a:r>
            <a:r>
              <a:rPr sz="1000" spc="-5" dirty="0">
                <a:solidFill>
                  <a:srgbClr val="222222"/>
                </a:solidFill>
                <a:latin typeface="Arial MT"/>
                <a:cs typeface="Arial MT"/>
              </a:rPr>
              <a:t>Cybenko,</a:t>
            </a:r>
            <a:r>
              <a:rPr sz="1000" spc="-10" dirty="0">
                <a:solidFill>
                  <a:srgbClr val="222222"/>
                </a:solidFill>
                <a:latin typeface="Arial MT"/>
                <a:cs typeface="Arial MT"/>
              </a:rPr>
              <a:t> </a:t>
            </a:r>
            <a:r>
              <a:rPr sz="1000" spc="-5" dirty="0">
                <a:solidFill>
                  <a:srgbClr val="222222"/>
                </a:solidFill>
                <a:latin typeface="Arial MT"/>
                <a:cs typeface="Arial MT"/>
              </a:rPr>
              <a:t>George. "Approximation</a:t>
            </a:r>
            <a:r>
              <a:rPr sz="1000" spc="-10" dirty="0">
                <a:solidFill>
                  <a:srgbClr val="222222"/>
                </a:solidFill>
                <a:latin typeface="Arial MT"/>
                <a:cs typeface="Arial MT"/>
              </a:rPr>
              <a:t> </a:t>
            </a:r>
            <a:r>
              <a:rPr sz="1000" spc="-5" dirty="0">
                <a:solidFill>
                  <a:srgbClr val="222222"/>
                </a:solidFill>
                <a:latin typeface="Arial MT"/>
                <a:cs typeface="Arial MT"/>
              </a:rPr>
              <a:t>by </a:t>
            </a:r>
            <a:r>
              <a:rPr sz="1000" dirty="0">
                <a:solidFill>
                  <a:srgbClr val="222222"/>
                </a:solidFill>
                <a:latin typeface="Arial MT"/>
                <a:cs typeface="Arial MT"/>
              </a:rPr>
              <a:t>superpositions</a:t>
            </a:r>
            <a:r>
              <a:rPr sz="1000" spc="-10" dirty="0">
                <a:solidFill>
                  <a:srgbClr val="222222"/>
                </a:solidFill>
                <a:latin typeface="Arial MT"/>
                <a:cs typeface="Arial MT"/>
              </a:rPr>
              <a:t> </a:t>
            </a:r>
            <a:r>
              <a:rPr sz="1000" spc="-5" dirty="0">
                <a:solidFill>
                  <a:srgbClr val="222222"/>
                </a:solidFill>
                <a:latin typeface="Arial MT"/>
                <a:cs typeface="Arial MT"/>
              </a:rPr>
              <a:t>of </a:t>
            </a:r>
            <a:r>
              <a:rPr sz="1000" dirty="0">
                <a:solidFill>
                  <a:srgbClr val="222222"/>
                </a:solidFill>
                <a:latin typeface="Arial MT"/>
                <a:cs typeface="Arial MT"/>
              </a:rPr>
              <a:t>a</a:t>
            </a:r>
            <a:r>
              <a:rPr sz="1000" spc="-10" dirty="0">
                <a:solidFill>
                  <a:srgbClr val="222222"/>
                </a:solidFill>
                <a:latin typeface="Arial MT"/>
                <a:cs typeface="Arial MT"/>
              </a:rPr>
              <a:t> </a:t>
            </a:r>
            <a:r>
              <a:rPr sz="1000" dirty="0">
                <a:solidFill>
                  <a:srgbClr val="222222"/>
                </a:solidFill>
                <a:latin typeface="Arial MT"/>
                <a:cs typeface="Arial MT"/>
              </a:rPr>
              <a:t>sigmoidal</a:t>
            </a:r>
            <a:r>
              <a:rPr sz="1000" spc="-5" dirty="0">
                <a:solidFill>
                  <a:srgbClr val="222222"/>
                </a:solidFill>
                <a:latin typeface="Arial MT"/>
                <a:cs typeface="Arial MT"/>
              </a:rPr>
              <a:t> function."</a:t>
            </a:r>
            <a:r>
              <a:rPr sz="1000" spc="50" dirty="0">
                <a:solidFill>
                  <a:srgbClr val="222222"/>
                </a:solidFill>
                <a:latin typeface="Arial MT"/>
                <a:cs typeface="Arial MT"/>
              </a:rPr>
              <a:t> </a:t>
            </a:r>
            <a:r>
              <a:rPr sz="1000" i="1" dirty="0">
                <a:solidFill>
                  <a:srgbClr val="222222"/>
                </a:solidFill>
                <a:latin typeface="Arial"/>
                <a:cs typeface="Arial"/>
              </a:rPr>
              <a:t>Mathematics</a:t>
            </a:r>
            <a:r>
              <a:rPr sz="1000" i="1" spc="-5" dirty="0">
                <a:solidFill>
                  <a:srgbClr val="222222"/>
                </a:solidFill>
                <a:latin typeface="Arial"/>
                <a:cs typeface="Arial"/>
              </a:rPr>
              <a:t> of</a:t>
            </a:r>
            <a:r>
              <a:rPr sz="1000" i="1" spc="-10" dirty="0">
                <a:solidFill>
                  <a:srgbClr val="222222"/>
                </a:solidFill>
                <a:latin typeface="Arial"/>
                <a:cs typeface="Arial"/>
              </a:rPr>
              <a:t> </a:t>
            </a:r>
            <a:r>
              <a:rPr sz="1000" i="1" dirty="0">
                <a:solidFill>
                  <a:srgbClr val="222222"/>
                </a:solidFill>
                <a:latin typeface="Arial"/>
                <a:cs typeface="Arial"/>
              </a:rPr>
              <a:t>control,</a:t>
            </a:r>
            <a:r>
              <a:rPr sz="1000" i="1" spc="-5" dirty="0">
                <a:solidFill>
                  <a:srgbClr val="222222"/>
                </a:solidFill>
                <a:latin typeface="Arial"/>
                <a:cs typeface="Arial"/>
              </a:rPr>
              <a:t> </a:t>
            </a:r>
            <a:r>
              <a:rPr sz="1000" i="1" dirty="0">
                <a:solidFill>
                  <a:srgbClr val="222222"/>
                </a:solidFill>
                <a:latin typeface="Arial"/>
                <a:cs typeface="Arial"/>
              </a:rPr>
              <a:t>signals</a:t>
            </a:r>
            <a:r>
              <a:rPr sz="1000" i="1" spc="-10" dirty="0">
                <a:solidFill>
                  <a:srgbClr val="222222"/>
                </a:solidFill>
                <a:latin typeface="Arial"/>
                <a:cs typeface="Arial"/>
              </a:rPr>
              <a:t> </a:t>
            </a:r>
            <a:r>
              <a:rPr sz="1000" i="1" spc="-5" dirty="0">
                <a:solidFill>
                  <a:srgbClr val="222222"/>
                </a:solidFill>
                <a:latin typeface="Arial"/>
                <a:cs typeface="Arial"/>
              </a:rPr>
              <a:t>and </a:t>
            </a:r>
            <a:r>
              <a:rPr sz="1000" i="1" dirty="0">
                <a:solidFill>
                  <a:srgbClr val="222222"/>
                </a:solidFill>
                <a:latin typeface="Arial"/>
                <a:cs typeface="Arial"/>
              </a:rPr>
              <a:t>systems</a:t>
            </a:r>
            <a:r>
              <a:rPr sz="1000" i="1" spc="-10" dirty="0">
                <a:solidFill>
                  <a:srgbClr val="222222"/>
                </a:solidFill>
                <a:latin typeface="Arial"/>
                <a:cs typeface="Arial"/>
              </a:rPr>
              <a:t> </a:t>
            </a:r>
            <a:r>
              <a:rPr sz="1000" spc="-5" dirty="0">
                <a:solidFill>
                  <a:srgbClr val="222222"/>
                </a:solidFill>
                <a:latin typeface="Arial MT"/>
                <a:cs typeface="Arial MT"/>
              </a:rPr>
              <a:t>2.4 </a:t>
            </a:r>
            <a:r>
              <a:rPr sz="1000" dirty="0">
                <a:solidFill>
                  <a:srgbClr val="222222"/>
                </a:solidFill>
                <a:latin typeface="Arial MT"/>
                <a:cs typeface="Arial MT"/>
              </a:rPr>
              <a:t>(1989):</a:t>
            </a:r>
            <a:r>
              <a:rPr sz="1000" spc="-10" dirty="0">
                <a:solidFill>
                  <a:srgbClr val="222222"/>
                </a:solidFill>
                <a:latin typeface="Arial MT"/>
                <a:cs typeface="Arial MT"/>
              </a:rPr>
              <a:t> </a:t>
            </a:r>
            <a:r>
              <a:rPr sz="1000" spc="-5" dirty="0">
                <a:solidFill>
                  <a:srgbClr val="222222"/>
                </a:solidFill>
                <a:latin typeface="Arial MT"/>
                <a:cs typeface="Arial MT"/>
              </a:rPr>
              <a:t>303-314.</a:t>
            </a:r>
            <a:endParaRPr sz="1000">
              <a:latin typeface="Arial MT"/>
              <a:cs typeface="Arial MT"/>
            </a:endParaRPr>
          </a:p>
        </p:txBody>
      </p:sp>
      <p:sp>
        <p:nvSpPr>
          <p:cNvPr id="9" name="object 9"/>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32007" y="819150"/>
            <a:ext cx="7802393" cy="3743332"/>
          </a:xfrm>
          <a:prstGeom prst="rect">
            <a:avLst/>
          </a:prstGeom>
        </p:spPr>
        <p:txBody>
          <a:bodyPr vert="horz" wrap="square" lIns="0" tIns="12700" rIns="0" bIns="0" rtlCol="0">
            <a:spAutoFit/>
          </a:bodyPr>
          <a:lstStyle/>
          <a:p>
            <a:pPr marL="6350" algn="just">
              <a:lnSpc>
                <a:spcPts val="2865"/>
              </a:lnSpc>
              <a:spcBef>
                <a:spcPts val="100"/>
              </a:spcBef>
            </a:pPr>
            <a:r>
              <a:rPr lang="en-US" sz="2400" dirty="0"/>
              <a:t>UNIT V NEURAL NETWORKS AND TYPES OF LEARNING 9+6 </a:t>
            </a:r>
          </a:p>
          <a:p>
            <a:pPr marL="6350" algn="just">
              <a:lnSpc>
                <a:spcPts val="2865"/>
              </a:lnSpc>
              <a:spcBef>
                <a:spcPts val="100"/>
              </a:spcBef>
            </a:pPr>
            <a:endParaRPr lang="en-US" sz="2400" dirty="0"/>
          </a:p>
          <a:p>
            <a:pPr marL="6350" algn="just">
              <a:lnSpc>
                <a:spcPts val="2865"/>
              </a:lnSpc>
              <a:spcBef>
                <a:spcPts val="100"/>
              </a:spcBef>
            </a:pPr>
            <a:r>
              <a:rPr lang="en-US" sz="2400" dirty="0"/>
              <a:t>Biological Neuron – Artificial Neuron – Types of Activation function – </a:t>
            </a:r>
            <a:r>
              <a:rPr lang="en-US" sz="2400" dirty="0">
                <a:solidFill>
                  <a:srgbClr val="FF0000"/>
                </a:solidFill>
              </a:rPr>
              <a:t>Implementations of ANN </a:t>
            </a:r>
            <a:r>
              <a:rPr lang="en-US" sz="2400" dirty="0"/>
              <a:t>– Architectures of Neural Networks – Learning Process in ANN – Back propagation – Deep Learning – Representation Learning – Active Learning – Instance based Learning – Association Rule Learning – Ensemble Learning Algorithm – Regularization Algorithm- Reinforcement Learning – </a:t>
            </a:r>
            <a:r>
              <a:rPr lang="en-US" sz="2400" dirty="0" err="1"/>
              <a:t>ElementsModel</a:t>
            </a:r>
            <a:r>
              <a:rPr lang="en-US" sz="2400" dirty="0"/>
              <a:t>-based- Temporal Difference Learning</a:t>
            </a:r>
            <a:endParaRPr sz="2400" dirty="0">
              <a:latin typeface="Arial MT"/>
              <a:cs typeface="Arial MT"/>
            </a:endParaRPr>
          </a:p>
        </p:txBody>
      </p:sp>
    </p:spTree>
    <p:extLst>
      <p:ext uri="{BB962C8B-B14F-4D97-AF65-F5344CB8AC3E}">
        <p14:creationId xmlns:p14="http://schemas.microsoft.com/office/powerpoint/2010/main" val="3136429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8B4F-1BC2-DE26-F5DF-F9EF3CF1523F}"/>
              </a:ext>
            </a:extLst>
          </p:cNvPr>
          <p:cNvSpPr>
            <a:spLocks noGrp="1"/>
          </p:cNvSpPr>
          <p:nvPr>
            <p:ph type="title"/>
          </p:nvPr>
        </p:nvSpPr>
        <p:spPr>
          <a:xfrm>
            <a:off x="1295400" y="58801"/>
            <a:ext cx="5629546" cy="861774"/>
          </a:xfrm>
        </p:spPr>
        <p:txBody>
          <a:bodyPr/>
          <a:lstStyle/>
          <a:p>
            <a:r>
              <a:rPr lang="en-IN" dirty="0"/>
              <a:t>IMPLEMENTATIONS OF ANN</a:t>
            </a:r>
          </a:p>
        </p:txBody>
      </p:sp>
      <p:sp>
        <p:nvSpPr>
          <p:cNvPr id="3" name="Text Placeholder 2">
            <a:extLst>
              <a:ext uri="{FF2B5EF4-FFF2-40B4-BE49-F238E27FC236}">
                <a16:creationId xmlns:a16="http://schemas.microsoft.com/office/drawing/2014/main" id="{B517145C-D535-294D-9561-18146FE208FA}"/>
              </a:ext>
            </a:extLst>
          </p:cNvPr>
          <p:cNvSpPr>
            <a:spLocks noGrp="1"/>
          </p:cNvSpPr>
          <p:nvPr>
            <p:ph type="body" idx="1"/>
          </p:nvPr>
        </p:nvSpPr>
        <p:spPr/>
        <p:txBody>
          <a:bodyPr/>
          <a:lstStyle/>
          <a:p>
            <a:endParaRPr lang="en-IN" dirty="0"/>
          </a:p>
        </p:txBody>
      </p:sp>
      <p:sp>
        <p:nvSpPr>
          <p:cNvPr id="5" name="TextBox 4">
            <a:extLst>
              <a:ext uri="{FF2B5EF4-FFF2-40B4-BE49-F238E27FC236}">
                <a16:creationId xmlns:a16="http://schemas.microsoft.com/office/drawing/2014/main" id="{270D9F6A-8EC6-A650-83E0-A1754F4CF7DC}"/>
              </a:ext>
            </a:extLst>
          </p:cNvPr>
          <p:cNvSpPr txBox="1"/>
          <p:nvPr/>
        </p:nvSpPr>
        <p:spPr>
          <a:xfrm>
            <a:off x="879067" y="1056269"/>
            <a:ext cx="4572000" cy="1200329"/>
          </a:xfrm>
          <a:prstGeom prst="rect">
            <a:avLst/>
          </a:prstGeom>
          <a:noFill/>
        </p:spPr>
        <p:txBody>
          <a:bodyPr wrap="square">
            <a:spAutoFit/>
          </a:bodyPr>
          <a:lstStyle/>
          <a:p>
            <a:r>
              <a:rPr lang="en-US" dirty="0"/>
              <a:t>1 McCulloch–Pitts model of neuron</a:t>
            </a:r>
          </a:p>
          <a:p>
            <a:r>
              <a:rPr lang="en-IN" dirty="0"/>
              <a:t>2 Rosenblatt’s perceptron</a:t>
            </a:r>
            <a:endParaRPr lang="en-US" dirty="0"/>
          </a:p>
          <a:p>
            <a:r>
              <a:rPr lang="en-IN" dirty="0"/>
              <a:t>     2.1 Multi-layer perceptron</a:t>
            </a:r>
          </a:p>
          <a:p>
            <a:r>
              <a:rPr lang="en-IN" dirty="0"/>
              <a:t>3 ADALINE network model</a:t>
            </a:r>
          </a:p>
        </p:txBody>
      </p:sp>
    </p:spTree>
    <p:extLst>
      <p:ext uri="{BB962C8B-B14F-4D97-AF65-F5344CB8AC3E}">
        <p14:creationId xmlns:p14="http://schemas.microsoft.com/office/powerpoint/2010/main" val="2389003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7AC2-1ABA-F962-F371-71943A9FEA65}"/>
              </a:ext>
            </a:extLst>
          </p:cNvPr>
          <p:cNvSpPr>
            <a:spLocks noGrp="1"/>
          </p:cNvSpPr>
          <p:nvPr>
            <p:ph type="title"/>
          </p:nvPr>
        </p:nvSpPr>
        <p:spPr>
          <a:xfrm>
            <a:off x="1066800" y="58801"/>
            <a:ext cx="6934200" cy="276999"/>
          </a:xfrm>
        </p:spPr>
        <p:txBody>
          <a:bodyPr/>
          <a:lstStyle/>
          <a:p>
            <a:r>
              <a:rPr lang="en-US" sz="1800" dirty="0"/>
              <a:t>1 McCulloch–Pitts model of neuron</a:t>
            </a:r>
            <a:endParaRPr lang="en-IN" sz="1800" dirty="0"/>
          </a:p>
        </p:txBody>
      </p:sp>
      <p:sp>
        <p:nvSpPr>
          <p:cNvPr id="3" name="Text Placeholder 2">
            <a:extLst>
              <a:ext uri="{FF2B5EF4-FFF2-40B4-BE49-F238E27FC236}">
                <a16:creationId xmlns:a16="http://schemas.microsoft.com/office/drawing/2014/main" id="{4791190D-7591-2665-8C68-D60185C45F0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0A9CFF5-E520-E965-41A2-3D5B8BCFD44B}"/>
              </a:ext>
            </a:extLst>
          </p:cNvPr>
          <p:cNvPicPr>
            <a:picLocks noChangeAspect="1"/>
          </p:cNvPicPr>
          <p:nvPr/>
        </p:nvPicPr>
        <p:blipFill>
          <a:blip r:embed="rId2"/>
          <a:stretch>
            <a:fillRect/>
          </a:stretch>
        </p:blipFill>
        <p:spPr>
          <a:xfrm>
            <a:off x="1066800" y="509077"/>
            <a:ext cx="6040080" cy="440608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9A6CF12-E2B8-8569-28A1-85AEDF4F2C17}"/>
                  </a:ext>
                </a:extLst>
              </p14:cNvPr>
              <p14:cNvContentPartPr/>
              <p14:nvPr/>
            </p14:nvContentPartPr>
            <p14:xfrm>
              <a:off x="1179581" y="1133907"/>
              <a:ext cx="3022920" cy="60840"/>
            </p14:xfrm>
          </p:contentPart>
        </mc:Choice>
        <mc:Fallback xmlns="">
          <p:pic>
            <p:nvPicPr>
              <p:cNvPr id="7" name="Ink 6">
                <a:extLst>
                  <a:ext uri="{FF2B5EF4-FFF2-40B4-BE49-F238E27FC236}">
                    <a16:creationId xmlns:a16="http://schemas.microsoft.com/office/drawing/2014/main" id="{E9A6CF12-E2B8-8569-28A1-85AEDF4F2C17}"/>
                  </a:ext>
                </a:extLst>
              </p:cNvPr>
              <p:cNvPicPr/>
              <p:nvPr/>
            </p:nvPicPr>
            <p:blipFill>
              <a:blip r:embed="rId4"/>
              <a:stretch>
                <a:fillRect/>
              </a:stretch>
            </p:blipFill>
            <p:spPr>
              <a:xfrm>
                <a:off x="1125581" y="1025907"/>
                <a:ext cx="31305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2082B9B-A83F-29A2-C272-8AB77D69AB65}"/>
                  </a:ext>
                </a:extLst>
              </p14:cNvPr>
              <p14:cNvContentPartPr/>
              <p14:nvPr/>
            </p14:nvContentPartPr>
            <p14:xfrm>
              <a:off x="4306181" y="1127427"/>
              <a:ext cx="2396160" cy="52560"/>
            </p14:xfrm>
          </p:contentPart>
        </mc:Choice>
        <mc:Fallback xmlns="">
          <p:pic>
            <p:nvPicPr>
              <p:cNvPr id="9" name="Ink 8">
                <a:extLst>
                  <a:ext uri="{FF2B5EF4-FFF2-40B4-BE49-F238E27FC236}">
                    <a16:creationId xmlns:a16="http://schemas.microsoft.com/office/drawing/2014/main" id="{C2082B9B-A83F-29A2-C272-8AB77D69AB65}"/>
                  </a:ext>
                </a:extLst>
              </p:cNvPr>
              <p:cNvPicPr/>
              <p:nvPr/>
            </p:nvPicPr>
            <p:blipFill>
              <a:blip r:embed="rId6"/>
              <a:stretch>
                <a:fillRect/>
              </a:stretch>
            </p:blipFill>
            <p:spPr>
              <a:xfrm>
                <a:off x="4252541" y="1019787"/>
                <a:ext cx="25038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97C2DFC-1246-AC6D-6616-E0C208F04744}"/>
                  </a:ext>
                </a:extLst>
              </p14:cNvPr>
              <p14:cNvContentPartPr/>
              <p14:nvPr/>
            </p14:nvContentPartPr>
            <p14:xfrm>
              <a:off x="1120541" y="1378707"/>
              <a:ext cx="5734440" cy="126000"/>
            </p14:xfrm>
          </p:contentPart>
        </mc:Choice>
        <mc:Fallback xmlns="">
          <p:pic>
            <p:nvPicPr>
              <p:cNvPr id="10" name="Ink 9">
                <a:extLst>
                  <a:ext uri="{FF2B5EF4-FFF2-40B4-BE49-F238E27FC236}">
                    <a16:creationId xmlns:a16="http://schemas.microsoft.com/office/drawing/2014/main" id="{097C2DFC-1246-AC6D-6616-E0C208F04744}"/>
                  </a:ext>
                </a:extLst>
              </p:cNvPr>
              <p:cNvPicPr/>
              <p:nvPr/>
            </p:nvPicPr>
            <p:blipFill>
              <a:blip r:embed="rId8"/>
              <a:stretch>
                <a:fillRect/>
              </a:stretch>
            </p:blipFill>
            <p:spPr>
              <a:xfrm>
                <a:off x="1066901" y="1270707"/>
                <a:ext cx="58420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FD2418C-9F90-FD71-9398-93AD3D15ADBE}"/>
                  </a:ext>
                </a:extLst>
              </p14:cNvPr>
              <p14:cNvContentPartPr/>
              <p14:nvPr/>
            </p14:nvContentPartPr>
            <p14:xfrm>
              <a:off x="1186781" y="1739427"/>
              <a:ext cx="2802240" cy="103320"/>
            </p14:xfrm>
          </p:contentPart>
        </mc:Choice>
        <mc:Fallback xmlns="">
          <p:pic>
            <p:nvPicPr>
              <p:cNvPr id="11" name="Ink 10">
                <a:extLst>
                  <a:ext uri="{FF2B5EF4-FFF2-40B4-BE49-F238E27FC236}">
                    <a16:creationId xmlns:a16="http://schemas.microsoft.com/office/drawing/2014/main" id="{2FD2418C-9F90-FD71-9398-93AD3D15ADBE}"/>
                  </a:ext>
                </a:extLst>
              </p:cNvPr>
              <p:cNvPicPr/>
              <p:nvPr/>
            </p:nvPicPr>
            <p:blipFill>
              <a:blip r:embed="rId10"/>
              <a:stretch>
                <a:fillRect/>
              </a:stretch>
            </p:blipFill>
            <p:spPr>
              <a:xfrm>
                <a:off x="1132781" y="1631427"/>
                <a:ext cx="2909880" cy="318960"/>
              </a:xfrm>
              <a:prstGeom prst="rect">
                <a:avLst/>
              </a:prstGeom>
            </p:spPr>
          </p:pic>
        </mc:Fallback>
      </mc:AlternateContent>
    </p:spTree>
    <p:extLst>
      <p:ext uri="{BB962C8B-B14F-4D97-AF65-F5344CB8AC3E}">
        <p14:creationId xmlns:p14="http://schemas.microsoft.com/office/powerpoint/2010/main" val="33462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3</a:t>
            </a:fld>
            <a:endParaRPr dirty="0"/>
          </a:p>
        </p:txBody>
      </p:sp>
      <p:sp>
        <p:nvSpPr>
          <p:cNvPr id="2" name="object 2"/>
          <p:cNvSpPr txBox="1">
            <a:spLocks noGrp="1"/>
          </p:cNvSpPr>
          <p:nvPr>
            <p:ph type="title"/>
          </p:nvPr>
        </p:nvSpPr>
        <p:spPr>
          <a:xfrm>
            <a:off x="524924" y="229175"/>
            <a:ext cx="8180070" cy="452120"/>
          </a:xfrm>
          <a:prstGeom prst="rect">
            <a:avLst/>
          </a:prstGeom>
        </p:spPr>
        <p:txBody>
          <a:bodyPr vert="horz" wrap="square" lIns="0" tIns="12700" rIns="0" bIns="0" rtlCol="0">
            <a:spAutoFit/>
          </a:bodyPr>
          <a:lstStyle/>
          <a:p>
            <a:pPr marL="12700">
              <a:lnSpc>
                <a:spcPct val="100000"/>
              </a:lnSpc>
              <a:spcBef>
                <a:spcPts val="100"/>
              </a:spcBef>
            </a:pPr>
            <a:r>
              <a:rPr spc="-5" dirty="0"/>
              <a:t>Artificial</a:t>
            </a:r>
            <a:r>
              <a:rPr spc="-25" dirty="0"/>
              <a:t> </a:t>
            </a:r>
            <a:r>
              <a:rPr spc="-5" dirty="0"/>
              <a:t>Neural</a:t>
            </a:r>
            <a:r>
              <a:rPr spc="-25" dirty="0"/>
              <a:t> </a:t>
            </a:r>
            <a:r>
              <a:rPr spc="-5" dirty="0"/>
              <a:t>Networks</a:t>
            </a:r>
            <a:r>
              <a:rPr spc="-25" dirty="0"/>
              <a:t> </a:t>
            </a:r>
            <a:r>
              <a:rPr dirty="0"/>
              <a:t>(High-Level</a:t>
            </a:r>
            <a:r>
              <a:rPr spc="-25" dirty="0"/>
              <a:t> </a:t>
            </a:r>
            <a:r>
              <a:rPr spc="-5" dirty="0"/>
              <a:t>Overview)</a:t>
            </a:r>
          </a:p>
        </p:txBody>
      </p:sp>
      <p:sp>
        <p:nvSpPr>
          <p:cNvPr id="3" name="object 3"/>
          <p:cNvSpPr txBox="1"/>
          <p:nvPr/>
        </p:nvSpPr>
        <p:spPr>
          <a:xfrm>
            <a:off x="437184" y="1002239"/>
            <a:ext cx="8347709" cy="1549400"/>
          </a:xfrm>
          <a:prstGeom prst="rect">
            <a:avLst/>
          </a:prstGeom>
        </p:spPr>
        <p:txBody>
          <a:bodyPr vert="horz" wrap="square" lIns="0" tIns="12700" rIns="0" bIns="0" rtlCol="0">
            <a:spAutoFit/>
          </a:bodyPr>
          <a:lstStyle/>
          <a:p>
            <a:pPr marL="437515" indent="-425450">
              <a:lnSpc>
                <a:spcPct val="100000"/>
              </a:lnSpc>
              <a:spcBef>
                <a:spcPts val="100"/>
              </a:spcBef>
              <a:buChar char="•"/>
              <a:tabLst>
                <a:tab pos="437515" algn="l"/>
                <a:tab pos="438150" algn="l"/>
              </a:tabLst>
            </a:pPr>
            <a:r>
              <a:rPr sz="2000" dirty="0">
                <a:latin typeface="Arial MT"/>
                <a:cs typeface="Arial MT"/>
              </a:rPr>
              <a:t>A</a:t>
            </a:r>
            <a:r>
              <a:rPr sz="2000" spc="-130" dirty="0">
                <a:latin typeface="Arial MT"/>
                <a:cs typeface="Arial MT"/>
              </a:rPr>
              <a:t> </a:t>
            </a:r>
            <a:r>
              <a:rPr sz="2000" spc="-5" dirty="0">
                <a:latin typeface="Arial MT"/>
                <a:cs typeface="Arial MT"/>
              </a:rPr>
              <a:t>neural</a:t>
            </a:r>
            <a:r>
              <a:rPr sz="2000" spc="-20" dirty="0">
                <a:latin typeface="Arial MT"/>
                <a:cs typeface="Arial MT"/>
              </a:rPr>
              <a:t> </a:t>
            </a:r>
            <a:r>
              <a:rPr sz="2000" spc="-5" dirty="0">
                <a:latin typeface="Arial MT"/>
                <a:cs typeface="Arial MT"/>
              </a:rPr>
              <a:t>network</a:t>
            </a:r>
            <a:r>
              <a:rPr sz="2000" spc="-15" dirty="0">
                <a:latin typeface="Arial MT"/>
                <a:cs typeface="Arial MT"/>
              </a:rPr>
              <a:t> </a:t>
            </a:r>
            <a:r>
              <a:rPr sz="2000" spc="-5" dirty="0">
                <a:latin typeface="Arial MT"/>
                <a:cs typeface="Arial MT"/>
              </a:rPr>
              <a:t>is</a:t>
            </a:r>
            <a:r>
              <a:rPr sz="2000" spc="-20" dirty="0">
                <a:latin typeface="Arial MT"/>
                <a:cs typeface="Arial MT"/>
              </a:rPr>
              <a:t> </a:t>
            </a:r>
            <a:r>
              <a:rPr sz="2000" dirty="0">
                <a:latin typeface="Arial MT"/>
                <a:cs typeface="Arial MT"/>
              </a:rPr>
              <a:t>a</a:t>
            </a:r>
            <a:r>
              <a:rPr sz="2000" spc="-20" dirty="0">
                <a:latin typeface="Arial MT"/>
                <a:cs typeface="Arial MT"/>
              </a:rPr>
              <a:t> </a:t>
            </a:r>
            <a:r>
              <a:rPr sz="2000" spc="-5" dirty="0">
                <a:latin typeface="Arial MT"/>
                <a:cs typeface="Arial MT"/>
              </a:rPr>
              <a:t>function.</a:t>
            </a:r>
            <a:endParaRPr sz="2000">
              <a:latin typeface="Arial MT"/>
              <a:cs typeface="Arial MT"/>
            </a:endParaRPr>
          </a:p>
          <a:p>
            <a:pPr marL="437515" indent="-425450">
              <a:lnSpc>
                <a:spcPct val="100000"/>
              </a:lnSpc>
              <a:buChar char="•"/>
              <a:tabLst>
                <a:tab pos="437515" algn="l"/>
                <a:tab pos="438150" algn="l"/>
              </a:tabLst>
            </a:pPr>
            <a:r>
              <a:rPr sz="2000" spc="-5" dirty="0">
                <a:latin typeface="Arial MT"/>
                <a:cs typeface="Arial MT"/>
              </a:rPr>
              <a:t>It</a:t>
            </a:r>
            <a:r>
              <a:rPr sz="2000" spc="-30" dirty="0">
                <a:latin typeface="Arial MT"/>
                <a:cs typeface="Arial MT"/>
              </a:rPr>
              <a:t> </a:t>
            </a:r>
            <a:r>
              <a:rPr sz="2000" dirty="0">
                <a:latin typeface="Arial MT"/>
                <a:cs typeface="Arial MT"/>
              </a:rPr>
              <a:t>consists</a:t>
            </a:r>
            <a:r>
              <a:rPr sz="2000" spc="-25" dirty="0">
                <a:latin typeface="Arial MT"/>
                <a:cs typeface="Arial MT"/>
              </a:rPr>
              <a:t> </a:t>
            </a:r>
            <a:r>
              <a:rPr sz="2000" spc="-5" dirty="0">
                <a:latin typeface="Arial MT"/>
                <a:cs typeface="Arial MT"/>
              </a:rPr>
              <a:t>of</a:t>
            </a:r>
            <a:r>
              <a:rPr sz="2000" spc="-25" dirty="0">
                <a:latin typeface="Arial MT"/>
                <a:cs typeface="Arial MT"/>
              </a:rPr>
              <a:t> </a:t>
            </a:r>
            <a:r>
              <a:rPr sz="2000" spc="-5" dirty="0">
                <a:latin typeface="Arial MT"/>
                <a:cs typeface="Arial MT"/>
              </a:rPr>
              <a:t>basically:</a:t>
            </a:r>
            <a:endParaRPr sz="2000">
              <a:latin typeface="Arial MT"/>
              <a:cs typeface="Arial MT"/>
            </a:endParaRPr>
          </a:p>
          <a:p>
            <a:pPr marL="837565" marR="5080" lvl="1" indent="-440690">
              <a:lnSpc>
                <a:spcPct val="100000"/>
              </a:lnSpc>
              <a:buClr>
                <a:srgbClr val="000000"/>
              </a:buClr>
              <a:buAutoNum type="alphaLcPeriod"/>
              <a:tabLst>
                <a:tab pos="837565" algn="l"/>
                <a:tab pos="838200" algn="l"/>
              </a:tabLst>
            </a:pPr>
            <a:r>
              <a:rPr sz="2000" spc="-5" dirty="0">
                <a:solidFill>
                  <a:srgbClr val="0000FF"/>
                </a:solidFill>
                <a:latin typeface="Arial MT"/>
                <a:cs typeface="Arial MT"/>
              </a:rPr>
              <a:t>Neurons</a:t>
            </a:r>
            <a:r>
              <a:rPr sz="2000" spc="-5" dirty="0">
                <a:latin typeface="Arial MT"/>
                <a:cs typeface="Arial MT"/>
              </a:rPr>
              <a:t>: which</a:t>
            </a:r>
            <a:r>
              <a:rPr sz="2000" dirty="0">
                <a:latin typeface="Arial MT"/>
                <a:cs typeface="Arial MT"/>
              </a:rPr>
              <a:t> </a:t>
            </a:r>
            <a:r>
              <a:rPr sz="2000" spc="-5" dirty="0">
                <a:latin typeface="Arial MT"/>
                <a:cs typeface="Arial MT"/>
              </a:rPr>
              <a:t>pass</a:t>
            </a:r>
            <a:r>
              <a:rPr sz="2000" dirty="0">
                <a:latin typeface="Arial MT"/>
                <a:cs typeface="Arial MT"/>
              </a:rPr>
              <a:t> </a:t>
            </a:r>
            <a:r>
              <a:rPr sz="2000" spc="-5" dirty="0">
                <a:latin typeface="Arial MT"/>
                <a:cs typeface="Arial MT"/>
              </a:rPr>
              <a:t>input </a:t>
            </a:r>
            <a:r>
              <a:rPr sz="2000" dirty="0">
                <a:latin typeface="Arial MT"/>
                <a:cs typeface="Arial MT"/>
              </a:rPr>
              <a:t>values </a:t>
            </a:r>
            <a:r>
              <a:rPr sz="2000" spc="-5" dirty="0">
                <a:latin typeface="Arial MT"/>
                <a:cs typeface="Arial MT"/>
              </a:rPr>
              <a:t>through</a:t>
            </a:r>
            <a:r>
              <a:rPr sz="2000" dirty="0">
                <a:latin typeface="Arial MT"/>
                <a:cs typeface="Arial MT"/>
              </a:rPr>
              <a:t> </a:t>
            </a:r>
            <a:r>
              <a:rPr sz="2000" spc="-5" dirty="0">
                <a:latin typeface="Arial MT"/>
                <a:cs typeface="Arial MT"/>
              </a:rPr>
              <a:t>functions and</a:t>
            </a:r>
            <a:r>
              <a:rPr sz="2000" dirty="0">
                <a:latin typeface="Arial MT"/>
                <a:cs typeface="Arial MT"/>
              </a:rPr>
              <a:t> </a:t>
            </a:r>
            <a:r>
              <a:rPr sz="2000" spc="-5" dirty="0">
                <a:latin typeface="Arial MT"/>
                <a:cs typeface="Arial MT"/>
              </a:rPr>
              <a:t>output</a:t>
            </a:r>
            <a:r>
              <a:rPr sz="2000" dirty="0">
                <a:latin typeface="Arial MT"/>
                <a:cs typeface="Arial MT"/>
              </a:rPr>
              <a:t> </a:t>
            </a:r>
            <a:r>
              <a:rPr sz="2000" spc="-5" dirty="0">
                <a:latin typeface="Arial MT"/>
                <a:cs typeface="Arial MT"/>
              </a:rPr>
              <a:t>the </a:t>
            </a:r>
            <a:r>
              <a:rPr sz="2000" spc="-540" dirty="0">
                <a:latin typeface="Arial MT"/>
                <a:cs typeface="Arial MT"/>
              </a:rPr>
              <a:t> </a:t>
            </a:r>
            <a:r>
              <a:rPr sz="2000" dirty="0">
                <a:latin typeface="Arial MT"/>
                <a:cs typeface="Arial MT"/>
              </a:rPr>
              <a:t>result.</a:t>
            </a:r>
            <a:endParaRPr sz="2000">
              <a:latin typeface="Arial MT"/>
              <a:cs typeface="Arial MT"/>
            </a:endParaRPr>
          </a:p>
          <a:p>
            <a:pPr marL="837565" lvl="1" indent="-440690">
              <a:lnSpc>
                <a:spcPct val="100000"/>
              </a:lnSpc>
              <a:buClr>
                <a:srgbClr val="000000"/>
              </a:buClr>
              <a:buAutoNum type="alphaLcPeriod"/>
              <a:tabLst>
                <a:tab pos="837565" algn="l"/>
                <a:tab pos="838200" algn="l"/>
              </a:tabLst>
            </a:pPr>
            <a:r>
              <a:rPr sz="2000" spc="-10" dirty="0">
                <a:solidFill>
                  <a:srgbClr val="0000FF"/>
                </a:solidFill>
                <a:latin typeface="Arial MT"/>
                <a:cs typeface="Arial MT"/>
              </a:rPr>
              <a:t>Weights</a:t>
            </a:r>
            <a:r>
              <a:rPr sz="2000" spc="-10" dirty="0">
                <a:latin typeface="Arial MT"/>
                <a:cs typeface="Arial MT"/>
              </a:rPr>
              <a:t>:</a:t>
            </a:r>
            <a:r>
              <a:rPr sz="2000" spc="-15" dirty="0">
                <a:latin typeface="Arial MT"/>
                <a:cs typeface="Arial MT"/>
              </a:rPr>
              <a:t> </a:t>
            </a:r>
            <a:r>
              <a:rPr sz="2000" spc="-5" dirty="0">
                <a:latin typeface="Arial MT"/>
                <a:cs typeface="Arial MT"/>
              </a:rPr>
              <a:t>which</a:t>
            </a:r>
            <a:r>
              <a:rPr sz="2000" spc="-15" dirty="0">
                <a:latin typeface="Arial MT"/>
                <a:cs typeface="Arial MT"/>
              </a:rPr>
              <a:t> </a:t>
            </a:r>
            <a:r>
              <a:rPr sz="2000" dirty="0">
                <a:latin typeface="Arial MT"/>
                <a:cs typeface="Arial MT"/>
              </a:rPr>
              <a:t>carry</a:t>
            </a:r>
            <a:r>
              <a:rPr sz="2000" spc="-15" dirty="0">
                <a:latin typeface="Arial MT"/>
                <a:cs typeface="Arial MT"/>
              </a:rPr>
              <a:t> </a:t>
            </a:r>
            <a:r>
              <a:rPr sz="2000" dirty="0">
                <a:latin typeface="Arial MT"/>
                <a:cs typeface="Arial MT"/>
              </a:rPr>
              <a:t>values</a:t>
            </a:r>
            <a:r>
              <a:rPr sz="2000" spc="-15" dirty="0">
                <a:latin typeface="Arial MT"/>
                <a:cs typeface="Arial MT"/>
              </a:rPr>
              <a:t> </a:t>
            </a:r>
            <a:r>
              <a:rPr sz="2000" dirty="0">
                <a:latin typeface="Arial MT"/>
                <a:cs typeface="Arial MT"/>
              </a:rPr>
              <a:t>(</a:t>
            </a:r>
            <a:r>
              <a:rPr sz="2000" spc="-5" dirty="0">
                <a:latin typeface="Arial MT"/>
                <a:cs typeface="Arial MT"/>
              </a:rPr>
              <a:t> </a:t>
            </a:r>
            <a:r>
              <a:rPr sz="2000" dirty="0">
                <a:latin typeface="Arial MT"/>
                <a:cs typeface="Arial MT"/>
              </a:rPr>
              <a:t>real-number)</a:t>
            </a:r>
            <a:r>
              <a:rPr sz="2000" spc="-10" dirty="0">
                <a:latin typeface="Arial MT"/>
                <a:cs typeface="Arial MT"/>
              </a:rPr>
              <a:t> </a:t>
            </a:r>
            <a:r>
              <a:rPr sz="2000" spc="-5" dirty="0">
                <a:latin typeface="Arial MT"/>
                <a:cs typeface="Arial MT"/>
              </a:rPr>
              <a:t>between</a:t>
            </a:r>
            <a:r>
              <a:rPr sz="2000" spc="-15" dirty="0">
                <a:latin typeface="Arial MT"/>
                <a:cs typeface="Arial MT"/>
              </a:rPr>
              <a:t> </a:t>
            </a:r>
            <a:r>
              <a:rPr sz="2000" spc="-5" dirty="0">
                <a:latin typeface="Arial MT"/>
                <a:cs typeface="Arial MT"/>
              </a:rPr>
              <a:t>neurons.</a:t>
            </a:r>
            <a:endParaRPr sz="2000">
              <a:latin typeface="Arial MT"/>
              <a:cs typeface="Arial MT"/>
            </a:endParaRPr>
          </a:p>
        </p:txBody>
      </p:sp>
      <p:sp>
        <p:nvSpPr>
          <p:cNvPr id="4" name="object 4"/>
          <p:cNvSpPr txBox="1"/>
          <p:nvPr/>
        </p:nvSpPr>
        <p:spPr>
          <a:xfrm>
            <a:off x="437184" y="2526240"/>
            <a:ext cx="11493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a:t>
            </a:r>
            <a:endParaRPr sz="2000">
              <a:latin typeface="Arial MT"/>
              <a:cs typeface="Arial MT"/>
            </a:endParaRPr>
          </a:p>
        </p:txBody>
      </p:sp>
      <p:sp>
        <p:nvSpPr>
          <p:cNvPr id="5" name="object 5"/>
          <p:cNvSpPr txBox="1"/>
          <p:nvPr/>
        </p:nvSpPr>
        <p:spPr>
          <a:xfrm>
            <a:off x="862625" y="2526240"/>
            <a:ext cx="449897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Neurons</a:t>
            </a:r>
            <a:r>
              <a:rPr sz="2000" spc="-25" dirty="0">
                <a:latin typeface="Arial MT"/>
                <a:cs typeface="Arial MT"/>
              </a:rPr>
              <a:t> </a:t>
            </a:r>
            <a:r>
              <a:rPr sz="2000" dirty="0">
                <a:latin typeface="Arial MT"/>
                <a:cs typeface="Arial MT"/>
              </a:rPr>
              <a:t>can</a:t>
            </a:r>
            <a:r>
              <a:rPr sz="2000" spc="-20" dirty="0">
                <a:latin typeface="Arial MT"/>
                <a:cs typeface="Arial MT"/>
              </a:rPr>
              <a:t> </a:t>
            </a:r>
            <a:r>
              <a:rPr sz="2000" spc="-5" dirty="0">
                <a:latin typeface="Arial MT"/>
                <a:cs typeface="Arial MT"/>
              </a:rPr>
              <a:t>be</a:t>
            </a:r>
            <a:r>
              <a:rPr sz="2000" spc="-20" dirty="0">
                <a:latin typeface="Arial MT"/>
                <a:cs typeface="Arial MT"/>
              </a:rPr>
              <a:t> </a:t>
            </a:r>
            <a:r>
              <a:rPr sz="2000" dirty="0">
                <a:latin typeface="Arial MT"/>
                <a:cs typeface="Arial MT"/>
              </a:rPr>
              <a:t>categorized</a:t>
            </a:r>
            <a:r>
              <a:rPr sz="2000" spc="-20" dirty="0">
                <a:latin typeface="Arial MT"/>
                <a:cs typeface="Arial MT"/>
              </a:rPr>
              <a:t> </a:t>
            </a:r>
            <a:r>
              <a:rPr sz="2000" spc="-5" dirty="0">
                <a:latin typeface="Arial MT"/>
                <a:cs typeface="Arial MT"/>
              </a:rPr>
              <a:t>into</a:t>
            </a:r>
            <a:r>
              <a:rPr sz="2000" spc="-20" dirty="0">
                <a:latin typeface="Arial MT"/>
                <a:cs typeface="Arial MT"/>
              </a:rPr>
              <a:t> </a:t>
            </a:r>
            <a:r>
              <a:rPr sz="2000" spc="-5" dirty="0">
                <a:latin typeface="Arial MT"/>
                <a:cs typeface="Arial MT"/>
              </a:rPr>
              <a:t>layers:</a:t>
            </a:r>
            <a:endParaRPr sz="2000">
              <a:latin typeface="Arial MT"/>
              <a:cs typeface="Arial MT"/>
            </a:endParaRPr>
          </a:p>
        </p:txBody>
      </p:sp>
      <p:sp>
        <p:nvSpPr>
          <p:cNvPr id="6" name="object 6"/>
          <p:cNvSpPr txBox="1"/>
          <p:nvPr/>
        </p:nvSpPr>
        <p:spPr>
          <a:xfrm>
            <a:off x="822325" y="2831040"/>
            <a:ext cx="1976120" cy="939800"/>
          </a:xfrm>
          <a:prstGeom prst="rect">
            <a:avLst/>
          </a:prstGeom>
        </p:spPr>
        <p:txBody>
          <a:bodyPr vert="horz" wrap="square" lIns="0" tIns="12700" rIns="0" bIns="0" rtlCol="0">
            <a:spAutoFit/>
          </a:bodyPr>
          <a:lstStyle/>
          <a:p>
            <a:pPr marL="452755" indent="-440690">
              <a:lnSpc>
                <a:spcPct val="100000"/>
              </a:lnSpc>
              <a:spcBef>
                <a:spcPts val="100"/>
              </a:spcBef>
              <a:buAutoNum type="alphaLcPeriod"/>
              <a:tabLst>
                <a:tab pos="452755" algn="l"/>
                <a:tab pos="453390" algn="l"/>
              </a:tabLst>
            </a:pPr>
            <a:r>
              <a:rPr sz="2000" spc="-5" dirty="0">
                <a:latin typeface="Arial MT"/>
                <a:cs typeface="Arial MT"/>
              </a:rPr>
              <a:t>Input</a:t>
            </a:r>
            <a:r>
              <a:rPr sz="2000" spc="-100" dirty="0">
                <a:latin typeface="Arial MT"/>
                <a:cs typeface="Arial MT"/>
              </a:rPr>
              <a:t> </a:t>
            </a:r>
            <a:r>
              <a:rPr sz="2000" spc="-5" dirty="0">
                <a:latin typeface="Arial MT"/>
                <a:cs typeface="Arial MT"/>
              </a:rPr>
              <a:t>Layer</a:t>
            </a:r>
            <a:endParaRPr sz="2000">
              <a:latin typeface="Arial MT"/>
              <a:cs typeface="Arial MT"/>
            </a:endParaRPr>
          </a:p>
          <a:p>
            <a:pPr marL="452755" indent="-440690">
              <a:lnSpc>
                <a:spcPct val="100000"/>
              </a:lnSpc>
              <a:buAutoNum type="alphaLcPeriod"/>
              <a:tabLst>
                <a:tab pos="452755" algn="l"/>
                <a:tab pos="453390" algn="l"/>
              </a:tabLst>
            </a:pPr>
            <a:r>
              <a:rPr sz="2000" spc="-5" dirty="0">
                <a:latin typeface="Arial MT"/>
                <a:cs typeface="Arial MT"/>
              </a:rPr>
              <a:t>Hidden</a:t>
            </a:r>
            <a:r>
              <a:rPr sz="2000" spc="-100" dirty="0">
                <a:latin typeface="Arial MT"/>
                <a:cs typeface="Arial MT"/>
              </a:rPr>
              <a:t> </a:t>
            </a:r>
            <a:r>
              <a:rPr sz="2000" spc="-5" dirty="0">
                <a:latin typeface="Arial MT"/>
                <a:cs typeface="Arial MT"/>
              </a:rPr>
              <a:t>Layer</a:t>
            </a:r>
            <a:endParaRPr sz="2000">
              <a:latin typeface="Arial MT"/>
              <a:cs typeface="Arial MT"/>
            </a:endParaRPr>
          </a:p>
          <a:p>
            <a:pPr marL="452755" indent="-426720">
              <a:lnSpc>
                <a:spcPct val="100000"/>
              </a:lnSpc>
              <a:buAutoNum type="alphaLcPeriod"/>
              <a:tabLst>
                <a:tab pos="452755" algn="l"/>
                <a:tab pos="453390" algn="l"/>
              </a:tabLst>
            </a:pPr>
            <a:r>
              <a:rPr sz="2000" spc="-5" dirty="0">
                <a:latin typeface="Arial MT"/>
                <a:cs typeface="Arial MT"/>
              </a:rPr>
              <a:t>Output</a:t>
            </a:r>
            <a:r>
              <a:rPr sz="2000" spc="-100" dirty="0">
                <a:latin typeface="Arial MT"/>
                <a:cs typeface="Arial MT"/>
              </a:rPr>
              <a:t> </a:t>
            </a:r>
            <a:r>
              <a:rPr sz="2000" spc="-5" dirty="0">
                <a:latin typeface="Arial MT"/>
                <a:cs typeface="Arial MT"/>
              </a:rPr>
              <a:t>Layer</a:t>
            </a:r>
            <a:endParaRPr sz="2000">
              <a:latin typeface="Arial MT"/>
              <a:cs typeface="Arial M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2FCD4-E399-751A-FAD4-AE1C3F9429C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C6D3A96-2D4F-DE0F-7A97-81EF753C7CD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499140B-D4E1-C6CA-132A-DB15BAE3880A}"/>
              </a:ext>
            </a:extLst>
          </p:cNvPr>
          <p:cNvPicPr>
            <a:picLocks noChangeAspect="1"/>
          </p:cNvPicPr>
          <p:nvPr/>
        </p:nvPicPr>
        <p:blipFill>
          <a:blip r:embed="rId2"/>
          <a:stretch>
            <a:fillRect/>
          </a:stretch>
        </p:blipFill>
        <p:spPr>
          <a:xfrm>
            <a:off x="1447800" y="0"/>
            <a:ext cx="6324600" cy="5143500"/>
          </a:xfrm>
          <a:prstGeom prst="rect">
            <a:avLst/>
          </a:prstGeom>
        </p:spPr>
      </p:pic>
    </p:spTree>
    <p:extLst>
      <p:ext uri="{BB962C8B-B14F-4D97-AF65-F5344CB8AC3E}">
        <p14:creationId xmlns:p14="http://schemas.microsoft.com/office/powerpoint/2010/main" val="2393756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1959-10EA-2FD0-118A-98DC66606AE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D3BB1BC-7055-6711-5132-0A89B3DFCAA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AAC3F8D-4F40-7C4A-1920-732D48274AAD}"/>
              </a:ext>
            </a:extLst>
          </p:cNvPr>
          <p:cNvPicPr>
            <a:picLocks noChangeAspect="1"/>
          </p:cNvPicPr>
          <p:nvPr/>
        </p:nvPicPr>
        <p:blipFill>
          <a:blip r:embed="rId2"/>
          <a:stretch>
            <a:fillRect/>
          </a:stretch>
        </p:blipFill>
        <p:spPr>
          <a:xfrm>
            <a:off x="1524000" y="0"/>
            <a:ext cx="6096000" cy="51435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7A118BE-3BC4-E2D8-B025-25EE31F75CC1}"/>
                  </a:ext>
                </a:extLst>
              </p14:cNvPr>
              <p14:cNvContentPartPr/>
              <p14:nvPr/>
            </p14:nvContentPartPr>
            <p14:xfrm>
              <a:off x="3782741" y="3840759"/>
              <a:ext cx="2194200" cy="30960"/>
            </p14:xfrm>
          </p:contentPart>
        </mc:Choice>
        <mc:Fallback xmlns="">
          <p:pic>
            <p:nvPicPr>
              <p:cNvPr id="6" name="Ink 5">
                <a:extLst>
                  <a:ext uri="{FF2B5EF4-FFF2-40B4-BE49-F238E27FC236}">
                    <a16:creationId xmlns:a16="http://schemas.microsoft.com/office/drawing/2014/main" id="{D7A118BE-3BC4-E2D8-B025-25EE31F75CC1}"/>
                  </a:ext>
                </a:extLst>
              </p:cNvPr>
              <p:cNvPicPr/>
              <p:nvPr/>
            </p:nvPicPr>
            <p:blipFill>
              <a:blip r:embed="rId4"/>
              <a:stretch>
                <a:fillRect/>
              </a:stretch>
            </p:blipFill>
            <p:spPr>
              <a:xfrm>
                <a:off x="3728741" y="3733119"/>
                <a:ext cx="23018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45062DE-C6EC-A1F4-2DAE-5068B161E7A4}"/>
                  </a:ext>
                </a:extLst>
              </p14:cNvPr>
              <p14:cNvContentPartPr/>
              <p14:nvPr/>
            </p14:nvContentPartPr>
            <p14:xfrm>
              <a:off x="4888661" y="4364919"/>
              <a:ext cx="2330640" cy="111960"/>
            </p14:xfrm>
          </p:contentPart>
        </mc:Choice>
        <mc:Fallback xmlns="">
          <p:pic>
            <p:nvPicPr>
              <p:cNvPr id="7" name="Ink 6">
                <a:extLst>
                  <a:ext uri="{FF2B5EF4-FFF2-40B4-BE49-F238E27FC236}">
                    <a16:creationId xmlns:a16="http://schemas.microsoft.com/office/drawing/2014/main" id="{D45062DE-C6EC-A1F4-2DAE-5068B161E7A4}"/>
                  </a:ext>
                </a:extLst>
              </p:cNvPr>
              <p:cNvPicPr/>
              <p:nvPr/>
            </p:nvPicPr>
            <p:blipFill>
              <a:blip r:embed="rId6"/>
              <a:stretch>
                <a:fillRect/>
              </a:stretch>
            </p:blipFill>
            <p:spPr>
              <a:xfrm>
                <a:off x="4835021" y="4256919"/>
                <a:ext cx="24382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E92D9E2-D6CD-07A2-E809-68247060BC6D}"/>
                  </a:ext>
                </a:extLst>
              </p14:cNvPr>
              <p14:cNvContentPartPr/>
              <p14:nvPr/>
            </p14:nvContentPartPr>
            <p14:xfrm>
              <a:off x="1924421" y="4601079"/>
              <a:ext cx="360" cy="360"/>
            </p14:xfrm>
          </p:contentPart>
        </mc:Choice>
        <mc:Fallback xmlns="">
          <p:pic>
            <p:nvPicPr>
              <p:cNvPr id="8" name="Ink 7">
                <a:extLst>
                  <a:ext uri="{FF2B5EF4-FFF2-40B4-BE49-F238E27FC236}">
                    <a16:creationId xmlns:a16="http://schemas.microsoft.com/office/drawing/2014/main" id="{AE92D9E2-D6CD-07A2-E809-68247060BC6D}"/>
                  </a:ext>
                </a:extLst>
              </p:cNvPr>
              <p:cNvPicPr/>
              <p:nvPr/>
            </p:nvPicPr>
            <p:blipFill>
              <a:blip r:embed="rId8"/>
              <a:stretch>
                <a:fillRect/>
              </a:stretch>
            </p:blipFill>
            <p:spPr>
              <a:xfrm>
                <a:off x="1870421" y="4493439"/>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1707A59-0FC5-B099-0AE1-060123400252}"/>
                  </a:ext>
                </a:extLst>
              </p14:cNvPr>
              <p14:cNvContentPartPr/>
              <p14:nvPr/>
            </p14:nvContentPartPr>
            <p14:xfrm>
              <a:off x="1924421" y="4616199"/>
              <a:ext cx="721440" cy="74520"/>
            </p14:xfrm>
          </p:contentPart>
        </mc:Choice>
        <mc:Fallback xmlns="">
          <p:pic>
            <p:nvPicPr>
              <p:cNvPr id="9" name="Ink 8">
                <a:extLst>
                  <a:ext uri="{FF2B5EF4-FFF2-40B4-BE49-F238E27FC236}">
                    <a16:creationId xmlns:a16="http://schemas.microsoft.com/office/drawing/2014/main" id="{C1707A59-0FC5-B099-0AE1-060123400252}"/>
                  </a:ext>
                </a:extLst>
              </p:cNvPr>
              <p:cNvPicPr/>
              <p:nvPr/>
            </p:nvPicPr>
            <p:blipFill>
              <a:blip r:embed="rId10"/>
              <a:stretch>
                <a:fillRect/>
              </a:stretch>
            </p:blipFill>
            <p:spPr>
              <a:xfrm>
                <a:off x="1870421" y="4508199"/>
                <a:ext cx="8290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45832E97-BF61-DC97-2A9C-4760F117242A}"/>
                  </a:ext>
                </a:extLst>
              </p14:cNvPr>
              <p14:cNvContentPartPr/>
              <p14:nvPr/>
            </p14:nvContentPartPr>
            <p14:xfrm>
              <a:off x="2204501" y="4563279"/>
              <a:ext cx="4446360" cy="73800"/>
            </p14:xfrm>
          </p:contentPart>
        </mc:Choice>
        <mc:Fallback xmlns="">
          <p:pic>
            <p:nvPicPr>
              <p:cNvPr id="10" name="Ink 9">
                <a:extLst>
                  <a:ext uri="{FF2B5EF4-FFF2-40B4-BE49-F238E27FC236}">
                    <a16:creationId xmlns:a16="http://schemas.microsoft.com/office/drawing/2014/main" id="{45832E97-BF61-DC97-2A9C-4760F117242A}"/>
                  </a:ext>
                </a:extLst>
              </p:cNvPr>
              <p:cNvPicPr/>
              <p:nvPr/>
            </p:nvPicPr>
            <p:blipFill>
              <a:blip r:embed="rId12"/>
              <a:stretch>
                <a:fillRect/>
              </a:stretch>
            </p:blipFill>
            <p:spPr>
              <a:xfrm>
                <a:off x="2150501" y="4455639"/>
                <a:ext cx="45540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37FD0053-C631-209C-0661-8C4A82B6786D}"/>
                  </a:ext>
                </a:extLst>
              </p14:cNvPr>
              <p14:cNvContentPartPr/>
              <p14:nvPr/>
            </p14:nvContentPartPr>
            <p14:xfrm>
              <a:off x="1909661" y="4814919"/>
              <a:ext cx="4815000" cy="67320"/>
            </p14:xfrm>
          </p:contentPart>
        </mc:Choice>
        <mc:Fallback xmlns="">
          <p:pic>
            <p:nvPicPr>
              <p:cNvPr id="12" name="Ink 11">
                <a:extLst>
                  <a:ext uri="{FF2B5EF4-FFF2-40B4-BE49-F238E27FC236}">
                    <a16:creationId xmlns:a16="http://schemas.microsoft.com/office/drawing/2014/main" id="{37FD0053-C631-209C-0661-8C4A82B6786D}"/>
                  </a:ext>
                </a:extLst>
              </p:cNvPr>
              <p:cNvPicPr/>
              <p:nvPr/>
            </p:nvPicPr>
            <p:blipFill>
              <a:blip r:embed="rId14"/>
              <a:stretch>
                <a:fillRect/>
              </a:stretch>
            </p:blipFill>
            <p:spPr>
              <a:xfrm>
                <a:off x="1856021" y="4707279"/>
                <a:ext cx="4922640" cy="282960"/>
              </a:xfrm>
              <a:prstGeom prst="rect">
                <a:avLst/>
              </a:prstGeom>
            </p:spPr>
          </p:pic>
        </mc:Fallback>
      </mc:AlternateContent>
    </p:spTree>
    <p:extLst>
      <p:ext uri="{BB962C8B-B14F-4D97-AF65-F5344CB8AC3E}">
        <p14:creationId xmlns:p14="http://schemas.microsoft.com/office/powerpoint/2010/main" val="2656462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B752-C9DE-FBED-8DFB-57B0DEC233A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344D396-5B55-7D21-6B74-B2AEA7F80676}"/>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786E457-FFDF-009C-7162-5F2171316A5C}"/>
              </a:ext>
            </a:extLst>
          </p:cNvPr>
          <p:cNvPicPr>
            <a:picLocks noChangeAspect="1"/>
          </p:cNvPicPr>
          <p:nvPr/>
        </p:nvPicPr>
        <p:blipFill>
          <a:blip r:embed="rId2"/>
          <a:stretch>
            <a:fillRect/>
          </a:stretch>
        </p:blipFill>
        <p:spPr>
          <a:xfrm>
            <a:off x="1219200" y="0"/>
            <a:ext cx="7010399" cy="51435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AAFF1EE-4FEC-C1DA-993C-1CCC84A0D836}"/>
                  </a:ext>
                </a:extLst>
              </p14:cNvPr>
              <p14:cNvContentPartPr/>
              <p14:nvPr/>
            </p14:nvContentPartPr>
            <p14:xfrm>
              <a:off x="1533461" y="198639"/>
              <a:ext cx="5361480" cy="104400"/>
            </p14:xfrm>
          </p:contentPart>
        </mc:Choice>
        <mc:Fallback xmlns="">
          <p:pic>
            <p:nvPicPr>
              <p:cNvPr id="6" name="Ink 5">
                <a:extLst>
                  <a:ext uri="{FF2B5EF4-FFF2-40B4-BE49-F238E27FC236}">
                    <a16:creationId xmlns:a16="http://schemas.microsoft.com/office/drawing/2014/main" id="{EAAFF1EE-4FEC-C1DA-993C-1CCC84A0D836}"/>
                  </a:ext>
                </a:extLst>
              </p:cNvPr>
              <p:cNvPicPr/>
              <p:nvPr/>
            </p:nvPicPr>
            <p:blipFill>
              <a:blip r:embed="rId4"/>
              <a:stretch>
                <a:fillRect/>
              </a:stretch>
            </p:blipFill>
            <p:spPr>
              <a:xfrm>
                <a:off x="1479461" y="90999"/>
                <a:ext cx="54691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FBB934C-9E19-5D2E-36F2-1FBCF1027952}"/>
                  </a:ext>
                </a:extLst>
              </p14:cNvPr>
              <p14:cNvContentPartPr/>
              <p14:nvPr/>
            </p14:nvContentPartPr>
            <p14:xfrm>
              <a:off x="5043821" y="529839"/>
              <a:ext cx="1557720" cy="42840"/>
            </p14:xfrm>
          </p:contentPart>
        </mc:Choice>
        <mc:Fallback xmlns="">
          <p:pic>
            <p:nvPicPr>
              <p:cNvPr id="7" name="Ink 6">
                <a:extLst>
                  <a:ext uri="{FF2B5EF4-FFF2-40B4-BE49-F238E27FC236}">
                    <a16:creationId xmlns:a16="http://schemas.microsoft.com/office/drawing/2014/main" id="{BFBB934C-9E19-5D2E-36F2-1FBCF1027952}"/>
                  </a:ext>
                </a:extLst>
              </p:cNvPr>
              <p:cNvPicPr/>
              <p:nvPr/>
            </p:nvPicPr>
            <p:blipFill>
              <a:blip r:embed="rId6"/>
              <a:stretch>
                <a:fillRect/>
              </a:stretch>
            </p:blipFill>
            <p:spPr>
              <a:xfrm>
                <a:off x="4989821" y="421839"/>
                <a:ext cx="1665360" cy="258480"/>
              </a:xfrm>
              <a:prstGeom prst="rect">
                <a:avLst/>
              </a:prstGeom>
            </p:spPr>
          </p:pic>
        </mc:Fallback>
      </mc:AlternateContent>
    </p:spTree>
    <p:extLst>
      <p:ext uri="{BB962C8B-B14F-4D97-AF65-F5344CB8AC3E}">
        <p14:creationId xmlns:p14="http://schemas.microsoft.com/office/powerpoint/2010/main" val="103028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2BFC-A064-1FF4-F63F-FAAB2AD4AE6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B9B6EE8-9492-358E-9A3C-FBBB294C858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AF8FDE7-FF93-3EC4-DDB3-695100FAC428}"/>
              </a:ext>
            </a:extLst>
          </p:cNvPr>
          <p:cNvPicPr>
            <a:picLocks noChangeAspect="1"/>
          </p:cNvPicPr>
          <p:nvPr/>
        </p:nvPicPr>
        <p:blipFill>
          <a:blip r:embed="rId2"/>
          <a:stretch>
            <a:fillRect/>
          </a:stretch>
        </p:blipFill>
        <p:spPr>
          <a:xfrm>
            <a:off x="1295400" y="0"/>
            <a:ext cx="4913527" cy="5143500"/>
          </a:xfrm>
          <a:prstGeom prst="rect">
            <a:avLst/>
          </a:prstGeom>
        </p:spPr>
      </p:pic>
    </p:spTree>
    <p:extLst>
      <p:ext uri="{BB962C8B-B14F-4D97-AF65-F5344CB8AC3E}">
        <p14:creationId xmlns:p14="http://schemas.microsoft.com/office/powerpoint/2010/main" val="1735779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8E0C-7B16-F5B2-F4B5-06CE359ECBF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A4376BC-7F2E-C42E-FB4B-596BDCD8C0E2}"/>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B883AEF-2364-0BE9-8FCD-789EC667DA8B}"/>
              </a:ext>
            </a:extLst>
          </p:cNvPr>
          <p:cNvPicPr>
            <a:picLocks noChangeAspect="1"/>
          </p:cNvPicPr>
          <p:nvPr/>
        </p:nvPicPr>
        <p:blipFill>
          <a:blip r:embed="rId2"/>
          <a:stretch>
            <a:fillRect/>
          </a:stretch>
        </p:blipFill>
        <p:spPr>
          <a:xfrm>
            <a:off x="762000" y="0"/>
            <a:ext cx="6705600" cy="5143500"/>
          </a:xfrm>
          <a:prstGeom prst="rect">
            <a:avLst/>
          </a:prstGeom>
        </p:spPr>
      </p:pic>
    </p:spTree>
    <p:extLst>
      <p:ext uri="{BB962C8B-B14F-4D97-AF65-F5344CB8AC3E}">
        <p14:creationId xmlns:p14="http://schemas.microsoft.com/office/powerpoint/2010/main" val="326726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5878-7402-33C5-C06E-97AECAEFA64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C6AFA8F-CA6F-02FC-1EA4-450376FD3FD5}"/>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7433440-CF2F-A761-7E51-5D15B31FF554}"/>
              </a:ext>
            </a:extLst>
          </p:cNvPr>
          <p:cNvPicPr>
            <a:picLocks noChangeAspect="1"/>
          </p:cNvPicPr>
          <p:nvPr/>
        </p:nvPicPr>
        <p:blipFill>
          <a:blip r:embed="rId2"/>
          <a:stretch>
            <a:fillRect/>
          </a:stretch>
        </p:blipFill>
        <p:spPr>
          <a:xfrm>
            <a:off x="990600" y="0"/>
            <a:ext cx="6553199" cy="5143500"/>
          </a:xfrm>
          <a:prstGeom prst="rect">
            <a:avLst/>
          </a:prstGeom>
        </p:spPr>
      </p:pic>
    </p:spTree>
    <p:extLst>
      <p:ext uri="{BB962C8B-B14F-4D97-AF65-F5344CB8AC3E}">
        <p14:creationId xmlns:p14="http://schemas.microsoft.com/office/powerpoint/2010/main" val="3938755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7F0F-E77A-A4CE-D633-01E3D971A7A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B22ABDA-94B4-9073-14F4-FFE3CF477B3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94FA98B-5558-D78B-556A-D49C36F8C01D}"/>
              </a:ext>
            </a:extLst>
          </p:cNvPr>
          <p:cNvPicPr>
            <a:picLocks noChangeAspect="1"/>
          </p:cNvPicPr>
          <p:nvPr/>
        </p:nvPicPr>
        <p:blipFill>
          <a:blip r:embed="rId2"/>
          <a:stretch>
            <a:fillRect/>
          </a:stretch>
        </p:blipFill>
        <p:spPr>
          <a:xfrm>
            <a:off x="879066" y="0"/>
            <a:ext cx="6817133" cy="5143500"/>
          </a:xfrm>
          <a:prstGeom prst="rect">
            <a:avLst/>
          </a:prstGeom>
        </p:spPr>
      </p:pic>
    </p:spTree>
    <p:extLst>
      <p:ext uri="{BB962C8B-B14F-4D97-AF65-F5344CB8AC3E}">
        <p14:creationId xmlns:p14="http://schemas.microsoft.com/office/powerpoint/2010/main" val="483541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A275E-4FB7-CF2F-A777-7917246F7B7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3279DE6-087B-670F-CAFD-04FFEDB01BC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8229288-2A91-49BB-B8D3-D95059F3F216}"/>
              </a:ext>
            </a:extLst>
          </p:cNvPr>
          <p:cNvPicPr>
            <a:picLocks noChangeAspect="1"/>
          </p:cNvPicPr>
          <p:nvPr/>
        </p:nvPicPr>
        <p:blipFill>
          <a:blip r:embed="rId2"/>
          <a:stretch>
            <a:fillRect/>
          </a:stretch>
        </p:blipFill>
        <p:spPr>
          <a:xfrm>
            <a:off x="1143000" y="24615"/>
            <a:ext cx="5548313" cy="4571197"/>
          </a:xfrm>
          <a:prstGeom prst="rect">
            <a:avLst/>
          </a:prstGeom>
        </p:spPr>
      </p:pic>
    </p:spTree>
    <p:extLst>
      <p:ext uri="{BB962C8B-B14F-4D97-AF65-F5344CB8AC3E}">
        <p14:creationId xmlns:p14="http://schemas.microsoft.com/office/powerpoint/2010/main" val="4001633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DB109-6FCF-3B6B-7FAD-980F015C7FD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CF8F23C-A0F4-ED5F-A0A0-02E1E6915FE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B103E8E-C0F2-6FCC-E909-1BA4A8DC1553}"/>
              </a:ext>
            </a:extLst>
          </p:cNvPr>
          <p:cNvPicPr>
            <a:picLocks noChangeAspect="1"/>
          </p:cNvPicPr>
          <p:nvPr/>
        </p:nvPicPr>
        <p:blipFill>
          <a:blip r:embed="rId2"/>
          <a:stretch>
            <a:fillRect/>
          </a:stretch>
        </p:blipFill>
        <p:spPr>
          <a:xfrm>
            <a:off x="879068" y="0"/>
            <a:ext cx="5622844" cy="5143500"/>
          </a:xfrm>
          <a:prstGeom prst="rect">
            <a:avLst/>
          </a:prstGeom>
        </p:spPr>
      </p:pic>
    </p:spTree>
    <p:extLst>
      <p:ext uri="{BB962C8B-B14F-4D97-AF65-F5344CB8AC3E}">
        <p14:creationId xmlns:p14="http://schemas.microsoft.com/office/powerpoint/2010/main" val="3241487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8255-B166-A9CE-7C63-73525F68558E}"/>
              </a:ext>
            </a:extLst>
          </p:cNvPr>
          <p:cNvSpPr>
            <a:spLocks noGrp="1"/>
          </p:cNvSpPr>
          <p:nvPr>
            <p:ph type="title"/>
          </p:nvPr>
        </p:nvSpPr>
        <p:spPr>
          <a:xfrm>
            <a:off x="2219052" y="58801"/>
            <a:ext cx="4705894" cy="430887"/>
          </a:xfrm>
        </p:spPr>
        <p:txBody>
          <a:bodyPr/>
          <a:lstStyle/>
          <a:p>
            <a:r>
              <a:rPr lang="en-IN" dirty="0"/>
              <a:t>ADALINE network model</a:t>
            </a:r>
          </a:p>
        </p:txBody>
      </p:sp>
      <p:sp>
        <p:nvSpPr>
          <p:cNvPr id="3" name="Text Placeholder 2">
            <a:extLst>
              <a:ext uri="{FF2B5EF4-FFF2-40B4-BE49-F238E27FC236}">
                <a16:creationId xmlns:a16="http://schemas.microsoft.com/office/drawing/2014/main" id="{48B7A938-8F0E-8C8C-ED57-F0368DAFA8A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CD70B08-6388-BBA8-E4E3-CF59FFE4EE04}"/>
              </a:ext>
            </a:extLst>
          </p:cNvPr>
          <p:cNvPicPr>
            <a:picLocks noChangeAspect="1"/>
          </p:cNvPicPr>
          <p:nvPr/>
        </p:nvPicPr>
        <p:blipFill>
          <a:blip r:embed="rId2"/>
          <a:stretch>
            <a:fillRect/>
          </a:stretch>
        </p:blipFill>
        <p:spPr>
          <a:xfrm>
            <a:off x="990600" y="656043"/>
            <a:ext cx="5067806" cy="4487457"/>
          </a:xfrm>
          <a:prstGeom prst="rect">
            <a:avLst/>
          </a:prstGeom>
        </p:spPr>
      </p:pic>
    </p:spTree>
    <p:extLst>
      <p:ext uri="{BB962C8B-B14F-4D97-AF65-F5344CB8AC3E}">
        <p14:creationId xmlns:p14="http://schemas.microsoft.com/office/powerpoint/2010/main" val="41924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3774" y="58801"/>
            <a:ext cx="2929255" cy="452120"/>
          </a:xfrm>
          <a:prstGeom prst="rect">
            <a:avLst/>
          </a:prstGeom>
        </p:spPr>
        <p:txBody>
          <a:bodyPr vert="horz" wrap="square" lIns="0" tIns="12700" rIns="0" bIns="0" rtlCol="0">
            <a:spAutoFit/>
          </a:bodyPr>
          <a:lstStyle/>
          <a:p>
            <a:pPr marL="12700">
              <a:lnSpc>
                <a:spcPct val="100000"/>
              </a:lnSpc>
              <a:spcBef>
                <a:spcPts val="100"/>
              </a:spcBef>
            </a:pPr>
            <a:r>
              <a:rPr spc="-5" dirty="0"/>
              <a:t>Neurophysiology</a:t>
            </a:r>
          </a:p>
        </p:txBody>
      </p:sp>
      <p:sp>
        <p:nvSpPr>
          <p:cNvPr id="3" name="object 3"/>
          <p:cNvSpPr txBox="1"/>
          <p:nvPr/>
        </p:nvSpPr>
        <p:spPr>
          <a:xfrm>
            <a:off x="589584" y="1838690"/>
            <a:ext cx="8354695" cy="2927985"/>
          </a:xfrm>
          <a:prstGeom prst="rect">
            <a:avLst/>
          </a:prstGeom>
        </p:spPr>
        <p:txBody>
          <a:bodyPr vert="horz" wrap="square" lIns="0" tIns="12700" rIns="0" bIns="0" rtlCol="0">
            <a:spAutoFit/>
          </a:bodyPr>
          <a:lstStyle/>
          <a:p>
            <a:pPr marL="437515" indent="-425450">
              <a:lnSpc>
                <a:spcPct val="100000"/>
              </a:lnSpc>
              <a:spcBef>
                <a:spcPts val="100"/>
              </a:spcBef>
              <a:buChar char="•"/>
              <a:tabLst>
                <a:tab pos="437515" algn="l"/>
                <a:tab pos="438150" algn="l"/>
              </a:tabLst>
            </a:pPr>
            <a:r>
              <a:rPr sz="2000" spc="-5" dirty="0">
                <a:latin typeface="Arial MT"/>
                <a:cs typeface="Arial MT"/>
              </a:rPr>
              <a:t>The</a:t>
            </a:r>
            <a:r>
              <a:rPr sz="2000" spc="-15" dirty="0">
                <a:latin typeface="Arial MT"/>
                <a:cs typeface="Arial MT"/>
              </a:rPr>
              <a:t> </a:t>
            </a:r>
            <a:r>
              <a:rPr sz="2000" spc="-5" dirty="0">
                <a:latin typeface="Arial MT"/>
                <a:cs typeface="Arial MT"/>
              </a:rPr>
              <a:t>human</a:t>
            </a:r>
            <a:r>
              <a:rPr sz="2000" spc="-10" dirty="0">
                <a:latin typeface="Arial MT"/>
                <a:cs typeface="Arial MT"/>
              </a:rPr>
              <a:t> </a:t>
            </a:r>
            <a:r>
              <a:rPr sz="2000" spc="-5" dirty="0">
                <a:latin typeface="Arial MT"/>
                <a:cs typeface="Arial MT"/>
              </a:rPr>
              <a:t>nervous</a:t>
            </a:r>
            <a:r>
              <a:rPr sz="2000" spc="-10" dirty="0">
                <a:latin typeface="Arial MT"/>
                <a:cs typeface="Arial MT"/>
              </a:rPr>
              <a:t> </a:t>
            </a:r>
            <a:r>
              <a:rPr sz="2000" dirty="0">
                <a:latin typeface="Arial MT"/>
                <a:cs typeface="Arial MT"/>
              </a:rPr>
              <a:t>system</a:t>
            </a:r>
            <a:r>
              <a:rPr sz="2000" spc="-15" dirty="0">
                <a:latin typeface="Arial MT"/>
                <a:cs typeface="Arial MT"/>
              </a:rPr>
              <a:t> </a:t>
            </a:r>
            <a:r>
              <a:rPr sz="2000" dirty="0">
                <a:latin typeface="Arial MT"/>
                <a:cs typeface="Arial MT"/>
              </a:rPr>
              <a:t>can</a:t>
            </a:r>
            <a:r>
              <a:rPr sz="2000" spc="-10" dirty="0">
                <a:latin typeface="Arial MT"/>
                <a:cs typeface="Arial MT"/>
              </a:rPr>
              <a:t> </a:t>
            </a:r>
            <a:r>
              <a:rPr sz="2000" spc="-5" dirty="0">
                <a:latin typeface="Arial MT"/>
                <a:cs typeface="Arial MT"/>
              </a:rPr>
              <a:t>be</a:t>
            </a:r>
            <a:r>
              <a:rPr sz="2000" spc="-10" dirty="0">
                <a:latin typeface="Arial MT"/>
                <a:cs typeface="Arial MT"/>
              </a:rPr>
              <a:t> </a:t>
            </a:r>
            <a:r>
              <a:rPr sz="2000" spc="-5" dirty="0">
                <a:latin typeface="Arial MT"/>
                <a:cs typeface="Arial MT"/>
              </a:rPr>
              <a:t>divided</a:t>
            </a:r>
            <a:r>
              <a:rPr sz="2000" spc="-10" dirty="0">
                <a:latin typeface="Arial MT"/>
                <a:cs typeface="Arial MT"/>
              </a:rPr>
              <a:t> </a:t>
            </a:r>
            <a:r>
              <a:rPr sz="2000" spc="-5" dirty="0">
                <a:latin typeface="Arial MT"/>
                <a:cs typeface="Arial MT"/>
              </a:rPr>
              <a:t>into</a:t>
            </a:r>
            <a:r>
              <a:rPr sz="2000" spc="-15" dirty="0">
                <a:latin typeface="Arial MT"/>
                <a:cs typeface="Arial MT"/>
              </a:rPr>
              <a:t> </a:t>
            </a:r>
            <a:r>
              <a:rPr sz="2000" spc="-5" dirty="0">
                <a:latin typeface="Arial MT"/>
                <a:cs typeface="Arial MT"/>
              </a:rPr>
              <a:t>three</a:t>
            </a:r>
            <a:r>
              <a:rPr sz="2000" spc="-10" dirty="0">
                <a:latin typeface="Arial MT"/>
                <a:cs typeface="Arial MT"/>
              </a:rPr>
              <a:t> </a:t>
            </a:r>
            <a:r>
              <a:rPr sz="2000" dirty="0">
                <a:latin typeface="Arial MT"/>
                <a:cs typeface="Arial MT"/>
              </a:rPr>
              <a:t>stages:</a:t>
            </a:r>
            <a:endParaRPr sz="2000">
              <a:latin typeface="Arial MT"/>
              <a:cs typeface="Arial MT"/>
            </a:endParaRPr>
          </a:p>
          <a:p>
            <a:pPr marL="837565" lvl="1" indent="-440690">
              <a:lnSpc>
                <a:spcPct val="100000"/>
              </a:lnSpc>
              <a:buAutoNum type="alphaLcPeriod"/>
              <a:tabLst>
                <a:tab pos="837565" algn="l"/>
                <a:tab pos="838200" algn="l"/>
              </a:tabLst>
            </a:pPr>
            <a:r>
              <a:rPr sz="2000" spc="-5" dirty="0">
                <a:latin typeface="Arial MT"/>
                <a:cs typeface="Arial MT"/>
              </a:rPr>
              <a:t>Receptors:</a:t>
            </a:r>
            <a:endParaRPr sz="2000">
              <a:latin typeface="Arial MT"/>
              <a:cs typeface="Arial MT"/>
            </a:endParaRPr>
          </a:p>
          <a:p>
            <a:pPr marL="1294765" lvl="2" indent="-336550">
              <a:lnSpc>
                <a:spcPts val="1664"/>
              </a:lnSpc>
              <a:spcBef>
                <a:spcPts val="25"/>
              </a:spcBef>
              <a:buChar char="■"/>
              <a:tabLst>
                <a:tab pos="1294765" algn="l"/>
                <a:tab pos="1295400" algn="l"/>
              </a:tabLst>
            </a:pPr>
            <a:r>
              <a:rPr sz="1400" spc="-5" dirty="0">
                <a:latin typeface="Arial MT"/>
                <a:cs typeface="Arial MT"/>
              </a:rPr>
              <a:t>Convert</a:t>
            </a:r>
            <a:r>
              <a:rPr sz="1400" spc="-15" dirty="0">
                <a:latin typeface="Arial MT"/>
                <a:cs typeface="Arial MT"/>
              </a:rPr>
              <a:t> </a:t>
            </a:r>
            <a:r>
              <a:rPr sz="1400" dirty="0">
                <a:latin typeface="Arial MT"/>
                <a:cs typeface="Arial MT"/>
              </a:rPr>
              <a:t>stimuli</a:t>
            </a:r>
            <a:r>
              <a:rPr sz="1400" spc="-10" dirty="0">
                <a:latin typeface="Arial MT"/>
                <a:cs typeface="Arial MT"/>
              </a:rPr>
              <a:t> </a:t>
            </a:r>
            <a:r>
              <a:rPr sz="1400" spc="-5" dirty="0">
                <a:latin typeface="Arial MT"/>
                <a:cs typeface="Arial MT"/>
              </a:rPr>
              <a:t>from</a:t>
            </a:r>
            <a:r>
              <a:rPr sz="1400" spc="-15" dirty="0">
                <a:latin typeface="Arial MT"/>
                <a:cs typeface="Arial MT"/>
              </a:rPr>
              <a:t> </a:t>
            </a:r>
            <a:r>
              <a:rPr sz="1400" spc="-5" dirty="0">
                <a:latin typeface="Arial MT"/>
                <a:cs typeface="Arial MT"/>
              </a:rPr>
              <a:t>the</a:t>
            </a:r>
            <a:r>
              <a:rPr sz="1400" spc="-10" dirty="0">
                <a:latin typeface="Arial MT"/>
                <a:cs typeface="Arial MT"/>
              </a:rPr>
              <a:t> </a:t>
            </a:r>
            <a:r>
              <a:rPr sz="1400" spc="-5" dirty="0">
                <a:latin typeface="Arial MT"/>
                <a:cs typeface="Arial MT"/>
              </a:rPr>
              <a:t>external</a:t>
            </a:r>
            <a:r>
              <a:rPr sz="1400" spc="-15" dirty="0">
                <a:latin typeface="Arial MT"/>
                <a:cs typeface="Arial MT"/>
              </a:rPr>
              <a:t> </a:t>
            </a:r>
            <a:r>
              <a:rPr sz="1400" spc="-5" dirty="0">
                <a:latin typeface="Arial MT"/>
                <a:cs typeface="Arial MT"/>
              </a:rPr>
              <a:t>environment</a:t>
            </a:r>
            <a:r>
              <a:rPr sz="1400" spc="-10" dirty="0">
                <a:latin typeface="Arial MT"/>
                <a:cs typeface="Arial MT"/>
              </a:rPr>
              <a:t> </a:t>
            </a:r>
            <a:r>
              <a:rPr sz="1400" spc="-5" dirty="0">
                <a:latin typeface="Arial MT"/>
                <a:cs typeface="Arial MT"/>
              </a:rPr>
              <a:t>into</a:t>
            </a:r>
            <a:r>
              <a:rPr sz="1400" spc="-10" dirty="0">
                <a:latin typeface="Arial MT"/>
                <a:cs typeface="Arial MT"/>
              </a:rPr>
              <a:t> </a:t>
            </a:r>
            <a:r>
              <a:rPr sz="1400" spc="-5" dirty="0">
                <a:latin typeface="Arial MT"/>
                <a:cs typeface="Arial MT"/>
              </a:rPr>
              <a:t>electrical</a:t>
            </a:r>
            <a:r>
              <a:rPr sz="1400" spc="-15" dirty="0">
                <a:latin typeface="Arial MT"/>
                <a:cs typeface="Arial MT"/>
              </a:rPr>
              <a:t> </a:t>
            </a:r>
            <a:r>
              <a:rPr sz="1400" spc="-5" dirty="0">
                <a:latin typeface="Arial MT"/>
                <a:cs typeface="Arial MT"/>
              </a:rPr>
              <a:t>impulses</a:t>
            </a:r>
            <a:endParaRPr sz="1400">
              <a:latin typeface="Arial MT"/>
              <a:cs typeface="Arial MT"/>
            </a:endParaRPr>
          </a:p>
          <a:p>
            <a:pPr marL="1294765" lvl="2" indent="-336550">
              <a:lnSpc>
                <a:spcPts val="1650"/>
              </a:lnSpc>
              <a:buChar char="■"/>
              <a:tabLst>
                <a:tab pos="1294765" algn="l"/>
                <a:tab pos="1295400" algn="l"/>
              </a:tabLst>
            </a:pPr>
            <a:r>
              <a:rPr sz="1400" spc="-5" dirty="0">
                <a:latin typeface="Arial MT"/>
                <a:cs typeface="Arial MT"/>
              </a:rPr>
              <a:t>Rods</a:t>
            </a:r>
            <a:r>
              <a:rPr sz="1400" spc="-25" dirty="0">
                <a:latin typeface="Arial MT"/>
                <a:cs typeface="Arial MT"/>
              </a:rPr>
              <a:t> </a:t>
            </a:r>
            <a:r>
              <a:rPr sz="1400" spc="-5" dirty="0">
                <a:latin typeface="Arial MT"/>
                <a:cs typeface="Arial MT"/>
              </a:rPr>
              <a:t>and</a:t>
            </a:r>
            <a:r>
              <a:rPr sz="1400" spc="-20" dirty="0">
                <a:latin typeface="Arial MT"/>
                <a:cs typeface="Arial MT"/>
              </a:rPr>
              <a:t> </a:t>
            </a:r>
            <a:r>
              <a:rPr sz="1400" spc="-5" dirty="0">
                <a:latin typeface="Arial MT"/>
                <a:cs typeface="Arial MT"/>
              </a:rPr>
              <a:t>Cones</a:t>
            </a:r>
            <a:r>
              <a:rPr sz="1400" spc="-20" dirty="0">
                <a:latin typeface="Arial MT"/>
                <a:cs typeface="Arial MT"/>
              </a:rPr>
              <a:t> </a:t>
            </a:r>
            <a:r>
              <a:rPr sz="1400" spc="-5" dirty="0">
                <a:latin typeface="Arial MT"/>
                <a:cs typeface="Arial MT"/>
              </a:rPr>
              <a:t>of</a:t>
            </a:r>
            <a:r>
              <a:rPr sz="1400" spc="-20" dirty="0">
                <a:latin typeface="Arial MT"/>
                <a:cs typeface="Arial MT"/>
              </a:rPr>
              <a:t> </a:t>
            </a:r>
            <a:r>
              <a:rPr sz="1400" spc="-5" dirty="0">
                <a:latin typeface="Arial MT"/>
                <a:cs typeface="Arial MT"/>
              </a:rPr>
              <a:t>eyes,</a:t>
            </a:r>
            <a:endParaRPr sz="1400">
              <a:latin typeface="Arial MT"/>
              <a:cs typeface="Arial MT"/>
            </a:endParaRPr>
          </a:p>
          <a:p>
            <a:pPr marL="1294765" lvl="2" indent="-336550">
              <a:lnSpc>
                <a:spcPts val="1639"/>
              </a:lnSpc>
              <a:buChar char="■"/>
              <a:tabLst>
                <a:tab pos="1294765" algn="l"/>
                <a:tab pos="1295400" algn="l"/>
              </a:tabLst>
            </a:pPr>
            <a:r>
              <a:rPr sz="1400" spc="-5" dirty="0">
                <a:latin typeface="Arial MT"/>
                <a:cs typeface="Arial MT"/>
              </a:rPr>
              <a:t>Pain,</a:t>
            </a:r>
            <a:r>
              <a:rPr sz="1400" spc="-15" dirty="0">
                <a:latin typeface="Arial MT"/>
                <a:cs typeface="Arial MT"/>
              </a:rPr>
              <a:t> </a:t>
            </a:r>
            <a:r>
              <a:rPr sz="1400" spc="-5" dirty="0">
                <a:latin typeface="Arial MT"/>
                <a:cs typeface="Arial MT"/>
              </a:rPr>
              <a:t>touch,</a:t>
            </a:r>
            <a:r>
              <a:rPr sz="1400" spc="-15" dirty="0">
                <a:latin typeface="Arial MT"/>
                <a:cs typeface="Arial MT"/>
              </a:rPr>
              <a:t> </a:t>
            </a:r>
            <a:r>
              <a:rPr sz="1400" spc="-5" dirty="0">
                <a:latin typeface="Arial MT"/>
                <a:cs typeface="Arial MT"/>
              </a:rPr>
              <a:t>hot</a:t>
            </a:r>
            <a:r>
              <a:rPr sz="1400" spc="-15" dirty="0">
                <a:latin typeface="Arial MT"/>
                <a:cs typeface="Arial MT"/>
              </a:rPr>
              <a:t> </a:t>
            </a:r>
            <a:r>
              <a:rPr sz="1400" spc="-5" dirty="0">
                <a:latin typeface="Arial MT"/>
                <a:cs typeface="Arial MT"/>
              </a:rPr>
              <a:t>and</a:t>
            </a:r>
            <a:r>
              <a:rPr sz="1400" spc="-15" dirty="0">
                <a:latin typeface="Arial MT"/>
                <a:cs typeface="Arial MT"/>
              </a:rPr>
              <a:t> </a:t>
            </a:r>
            <a:r>
              <a:rPr sz="1400" dirty="0">
                <a:latin typeface="Arial MT"/>
                <a:cs typeface="Arial MT"/>
              </a:rPr>
              <a:t>cold</a:t>
            </a:r>
            <a:r>
              <a:rPr sz="1400" spc="-15" dirty="0">
                <a:latin typeface="Arial MT"/>
                <a:cs typeface="Arial MT"/>
              </a:rPr>
              <a:t> </a:t>
            </a:r>
            <a:r>
              <a:rPr sz="1400" dirty="0">
                <a:latin typeface="Arial MT"/>
                <a:cs typeface="Arial MT"/>
              </a:rPr>
              <a:t>receptors</a:t>
            </a:r>
            <a:r>
              <a:rPr sz="1400" spc="-10" dirty="0">
                <a:latin typeface="Arial MT"/>
                <a:cs typeface="Arial MT"/>
              </a:rPr>
              <a:t> </a:t>
            </a:r>
            <a:r>
              <a:rPr sz="1400" spc="-5" dirty="0">
                <a:latin typeface="Arial MT"/>
                <a:cs typeface="Arial MT"/>
              </a:rPr>
              <a:t>of</a:t>
            </a:r>
            <a:r>
              <a:rPr sz="1400" spc="-15" dirty="0">
                <a:latin typeface="Arial MT"/>
                <a:cs typeface="Arial MT"/>
              </a:rPr>
              <a:t> </a:t>
            </a:r>
            <a:r>
              <a:rPr sz="1400" dirty="0">
                <a:latin typeface="Arial MT"/>
                <a:cs typeface="Arial MT"/>
              </a:rPr>
              <a:t>skin.</a:t>
            </a:r>
            <a:endParaRPr sz="1400">
              <a:latin typeface="Arial MT"/>
              <a:cs typeface="Arial MT"/>
            </a:endParaRPr>
          </a:p>
          <a:p>
            <a:pPr marL="837565" lvl="1" indent="-440690">
              <a:lnSpc>
                <a:spcPts val="2375"/>
              </a:lnSpc>
              <a:buAutoNum type="alphaLcPeriod"/>
              <a:tabLst>
                <a:tab pos="837565" algn="l"/>
                <a:tab pos="838200" algn="l"/>
              </a:tabLst>
            </a:pPr>
            <a:r>
              <a:rPr sz="2000" spc="-5" dirty="0">
                <a:latin typeface="Arial MT"/>
                <a:cs typeface="Arial MT"/>
              </a:rPr>
              <a:t>Neural</a:t>
            </a:r>
            <a:r>
              <a:rPr sz="2000" spc="-50" dirty="0">
                <a:latin typeface="Arial MT"/>
                <a:cs typeface="Arial MT"/>
              </a:rPr>
              <a:t> </a:t>
            </a:r>
            <a:r>
              <a:rPr sz="2000" spc="-5" dirty="0">
                <a:latin typeface="Arial MT"/>
                <a:cs typeface="Arial MT"/>
              </a:rPr>
              <a:t>Net:</a:t>
            </a:r>
            <a:endParaRPr sz="2000">
              <a:latin typeface="Arial MT"/>
              <a:cs typeface="Arial MT"/>
            </a:endParaRPr>
          </a:p>
          <a:p>
            <a:pPr marL="1294765" lvl="2" indent="-336550">
              <a:lnSpc>
                <a:spcPts val="1664"/>
              </a:lnSpc>
              <a:spcBef>
                <a:spcPts val="20"/>
              </a:spcBef>
              <a:buChar char="■"/>
              <a:tabLst>
                <a:tab pos="1294765" algn="l"/>
                <a:tab pos="1295400" algn="l"/>
              </a:tabLst>
            </a:pPr>
            <a:r>
              <a:rPr sz="1400" spc="-5" dirty="0">
                <a:latin typeface="Arial MT"/>
                <a:cs typeface="Arial MT"/>
              </a:rPr>
              <a:t>Receive</a:t>
            </a:r>
            <a:r>
              <a:rPr sz="1400" spc="-15" dirty="0">
                <a:latin typeface="Arial MT"/>
                <a:cs typeface="Arial MT"/>
              </a:rPr>
              <a:t> </a:t>
            </a:r>
            <a:r>
              <a:rPr sz="1400" spc="-5" dirty="0">
                <a:latin typeface="Arial MT"/>
                <a:cs typeface="Arial MT"/>
              </a:rPr>
              <a:t>information,</a:t>
            </a:r>
            <a:r>
              <a:rPr sz="1400" spc="-15" dirty="0">
                <a:latin typeface="Arial MT"/>
                <a:cs typeface="Arial MT"/>
              </a:rPr>
              <a:t> </a:t>
            </a:r>
            <a:r>
              <a:rPr sz="1400" spc="-5" dirty="0">
                <a:latin typeface="Arial MT"/>
                <a:cs typeface="Arial MT"/>
              </a:rPr>
              <a:t>process</a:t>
            </a:r>
            <a:r>
              <a:rPr sz="1400" spc="-15" dirty="0">
                <a:latin typeface="Arial MT"/>
                <a:cs typeface="Arial MT"/>
              </a:rPr>
              <a:t> </a:t>
            </a:r>
            <a:r>
              <a:rPr sz="1400" spc="-5" dirty="0">
                <a:latin typeface="Arial MT"/>
                <a:cs typeface="Arial MT"/>
              </a:rPr>
              <a:t>it</a:t>
            </a:r>
            <a:r>
              <a:rPr sz="1400" spc="-10" dirty="0">
                <a:latin typeface="Arial MT"/>
                <a:cs typeface="Arial MT"/>
              </a:rPr>
              <a:t> </a:t>
            </a:r>
            <a:r>
              <a:rPr sz="1400" spc="-5" dirty="0">
                <a:latin typeface="Arial MT"/>
                <a:cs typeface="Arial MT"/>
              </a:rPr>
              <a:t>and</a:t>
            </a:r>
            <a:r>
              <a:rPr sz="1400" spc="-15" dirty="0">
                <a:latin typeface="Arial MT"/>
                <a:cs typeface="Arial MT"/>
              </a:rPr>
              <a:t> </a:t>
            </a:r>
            <a:r>
              <a:rPr sz="1400" dirty="0">
                <a:latin typeface="Arial MT"/>
                <a:cs typeface="Arial MT"/>
              </a:rPr>
              <a:t>make</a:t>
            </a:r>
            <a:r>
              <a:rPr sz="1400" spc="-15" dirty="0">
                <a:latin typeface="Arial MT"/>
                <a:cs typeface="Arial MT"/>
              </a:rPr>
              <a:t> </a:t>
            </a:r>
            <a:r>
              <a:rPr sz="1400" spc="-5" dirty="0">
                <a:latin typeface="Arial MT"/>
                <a:cs typeface="Arial MT"/>
              </a:rPr>
              <a:t>appropriate</a:t>
            </a:r>
            <a:r>
              <a:rPr sz="1400" spc="-10" dirty="0">
                <a:latin typeface="Arial MT"/>
                <a:cs typeface="Arial MT"/>
              </a:rPr>
              <a:t> </a:t>
            </a:r>
            <a:r>
              <a:rPr sz="1400" spc="-5" dirty="0">
                <a:latin typeface="Arial MT"/>
                <a:cs typeface="Arial MT"/>
              </a:rPr>
              <a:t>decisions.</a:t>
            </a:r>
            <a:endParaRPr sz="1400">
              <a:latin typeface="Arial MT"/>
              <a:cs typeface="Arial MT"/>
            </a:endParaRPr>
          </a:p>
          <a:p>
            <a:pPr marL="1294765" lvl="2" indent="-336550">
              <a:lnSpc>
                <a:spcPts val="1639"/>
              </a:lnSpc>
              <a:buChar char="■"/>
              <a:tabLst>
                <a:tab pos="1294765" algn="l"/>
                <a:tab pos="1295400" algn="l"/>
              </a:tabLst>
            </a:pPr>
            <a:r>
              <a:rPr sz="1400" spc="-5" dirty="0">
                <a:latin typeface="Arial MT"/>
                <a:cs typeface="Arial MT"/>
              </a:rPr>
              <a:t>Brain</a:t>
            </a:r>
            <a:endParaRPr sz="1400">
              <a:latin typeface="Arial MT"/>
              <a:cs typeface="Arial MT"/>
            </a:endParaRPr>
          </a:p>
          <a:p>
            <a:pPr marL="837565" lvl="1" indent="-426720">
              <a:lnSpc>
                <a:spcPts val="2375"/>
              </a:lnSpc>
              <a:buAutoNum type="alphaLcPeriod"/>
              <a:tabLst>
                <a:tab pos="837565" algn="l"/>
                <a:tab pos="838200" algn="l"/>
              </a:tabLst>
            </a:pPr>
            <a:r>
              <a:rPr sz="2000" spc="-10" dirty="0">
                <a:latin typeface="Arial MT"/>
                <a:cs typeface="Arial MT"/>
              </a:rPr>
              <a:t>Effectors:</a:t>
            </a:r>
            <a:endParaRPr sz="2000">
              <a:latin typeface="Arial MT"/>
              <a:cs typeface="Arial MT"/>
            </a:endParaRPr>
          </a:p>
          <a:p>
            <a:pPr marL="1294765" marR="5080" lvl="2" indent="-336550">
              <a:lnSpc>
                <a:spcPts val="1650"/>
              </a:lnSpc>
              <a:spcBef>
                <a:spcPts val="105"/>
              </a:spcBef>
              <a:buChar char="■"/>
              <a:tabLst>
                <a:tab pos="1294765" algn="l"/>
                <a:tab pos="1295400" algn="l"/>
              </a:tabLst>
            </a:pPr>
            <a:r>
              <a:rPr sz="1400" spc="-5" dirty="0">
                <a:latin typeface="Arial MT"/>
                <a:cs typeface="Arial MT"/>
              </a:rPr>
              <a:t>Convert</a:t>
            </a:r>
            <a:r>
              <a:rPr sz="1400" spc="80" dirty="0">
                <a:latin typeface="Arial MT"/>
                <a:cs typeface="Arial MT"/>
              </a:rPr>
              <a:t> </a:t>
            </a:r>
            <a:r>
              <a:rPr sz="1400" spc="-5" dirty="0">
                <a:latin typeface="Arial MT"/>
                <a:cs typeface="Arial MT"/>
              </a:rPr>
              <a:t>electrical</a:t>
            </a:r>
            <a:r>
              <a:rPr sz="1400" spc="80" dirty="0">
                <a:latin typeface="Arial MT"/>
                <a:cs typeface="Arial MT"/>
              </a:rPr>
              <a:t> </a:t>
            </a:r>
            <a:r>
              <a:rPr sz="1400" spc="-5" dirty="0">
                <a:latin typeface="Arial MT"/>
                <a:cs typeface="Arial MT"/>
              </a:rPr>
              <a:t>impulses</a:t>
            </a:r>
            <a:r>
              <a:rPr sz="1400" spc="85" dirty="0">
                <a:latin typeface="Arial MT"/>
                <a:cs typeface="Arial MT"/>
              </a:rPr>
              <a:t> </a:t>
            </a:r>
            <a:r>
              <a:rPr sz="1400" spc="-5" dirty="0">
                <a:latin typeface="Arial MT"/>
                <a:cs typeface="Arial MT"/>
              </a:rPr>
              <a:t>generated</a:t>
            </a:r>
            <a:r>
              <a:rPr sz="1400" spc="80" dirty="0">
                <a:latin typeface="Arial MT"/>
                <a:cs typeface="Arial MT"/>
              </a:rPr>
              <a:t> </a:t>
            </a:r>
            <a:r>
              <a:rPr sz="1400" spc="-5" dirty="0">
                <a:latin typeface="Arial MT"/>
                <a:cs typeface="Arial MT"/>
              </a:rPr>
              <a:t>by</a:t>
            </a:r>
            <a:r>
              <a:rPr sz="1400" spc="80" dirty="0">
                <a:latin typeface="Arial MT"/>
                <a:cs typeface="Arial MT"/>
              </a:rPr>
              <a:t> </a:t>
            </a:r>
            <a:r>
              <a:rPr sz="1400" spc="-5" dirty="0">
                <a:latin typeface="Arial MT"/>
                <a:cs typeface="Arial MT"/>
              </a:rPr>
              <a:t>the</a:t>
            </a:r>
            <a:r>
              <a:rPr sz="1400" spc="80" dirty="0">
                <a:latin typeface="Arial MT"/>
                <a:cs typeface="Arial MT"/>
              </a:rPr>
              <a:t> </a:t>
            </a:r>
            <a:r>
              <a:rPr sz="1400" spc="-5" dirty="0">
                <a:latin typeface="Arial MT"/>
                <a:cs typeface="Arial MT"/>
              </a:rPr>
              <a:t>the</a:t>
            </a:r>
            <a:r>
              <a:rPr sz="1400" spc="75" dirty="0">
                <a:latin typeface="Arial MT"/>
                <a:cs typeface="Arial MT"/>
              </a:rPr>
              <a:t> </a:t>
            </a:r>
            <a:r>
              <a:rPr sz="1400" spc="-5" dirty="0">
                <a:latin typeface="Arial MT"/>
                <a:cs typeface="Arial MT"/>
              </a:rPr>
              <a:t>neural</a:t>
            </a:r>
            <a:r>
              <a:rPr sz="1400" spc="80" dirty="0">
                <a:latin typeface="Arial MT"/>
                <a:cs typeface="Arial MT"/>
              </a:rPr>
              <a:t> </a:t>
            </a:r>
            <a:r>
              <a:rPr sz="1400" spc="-5" dirty="0">
                <a:latin typeface="Arial MT"/>
                <a:cs typeface="Arial MT"/>
              </a:rPr>
              <a:t>net</a:t>
            </a:r>
            <a:r>
              <a:rPr sz="1400" spc="85" dirty="0">
                <a:latin typeface="Arial MT"/>
                <a:cs typeface="Arial MT"/>
              </a:rPr>
              <a:t> </a:t>
            </a:r>
            <a:r>
              <a:rPr sz="1400" dirty="0">
                <a:latin typeface="Arial MT"/>
                <a:cs typeface="Arial MT"/>
              </a:rPr>
              <a:t>(brain)</a:t>
            </a:r>
            <a:r>
              <a:rPr sz="1400" spc="80" dirty="0">
                <a:latin typeface="Arial MT"/>
                <a:cs typeface="Arial MT"/>
              </a:rPr>
              <a:t> </a:t>
            </a:r>
            <a:r>
              <a:rPr sz="1400" spc="-5" dirty="0">
                <a:latin typeface="Arial MT"/>
                <a:cs typeface="Arial MT"/>
              </a:rPr>
              <a:t>into</a:t>
            </a:r>
            <a:r>
              <a:rPr sz="1400" spc="80" dirty="0">
                <a:latin typeface="Arial MT"/>
                <a:cs typeface="Arial MT"/>
              </a:rPr>
              <a:t> </a:t>
            </a:r>
            <a:r>
              <a:rPr sz="1400" dirty="0">
                <a:latin typeface="Arial MT"/>
                <a:cs typeface="Arial MT"/>
              </a:rPr>
              <a:t>responses</a:t>
            </a:r>
            <a:r>
              <a:rPr sz="1400" spc="85" dirty="0">
                <a:latin typeface="Arial MT"/>
                <a:cs typeface="Arial MT"/>
              </a:rPr>
              <a:t> </a:t>
            </a:r>
            <a:r>
              <a:rPr sz="1400" spc="-5" dirty="0">
                <a:latin typeface="Arial MT"/>
                <a:cs typeface="Arial MT"/>
              </a:rPr>
              <a:t>to</a:t>
            </a:r>
            <a:r>
              <a:rPr sz="1400" spc="75" dirty="0">
                <a:latin typeface="Arial MT"/>
                <a:cs typeface="Arial MT"/>
              </a:rPr>
              <a:t> </a:t>
            </a:r>
            <a:r>
              <a:rPr sz="1400" spc="-5" dirty="0">
                <a:latin typeface="Arial MT"/>
                <a:cs typeface="Arial MT"/>
              </a:rPr>
              <a:t>the </a:t>
            </a:r>
            <a:r>
              <a:rPr sz="1400" spc="-375" dirty="0">
                <a:latin typeface="Arial MT"/>
                <a:cs typeface="Arial MT"/>
              </a:rPr>
              <a:t> </a:t>
            </a:r>
            <a:r>
              <a:rPr sz="1400" spc="-5" dirty="0">
                <a:latin typeface="Arial MT"/>
                <a:cs typeface="Arial MT"/>
              </a:rPr>
              <a:t>external</a:t>
            </a:r>
            <a:r>
              <a:rPr sz="1400" spc="-10" dirty="0">
                <a:latin typeface="Arial MT"/>
                <a:cs typeface="Arial MT"/>
              </a:rPr>
              <a:t> </a:t>
            </a:r>
            <a:r>
              <a:rPr sz="1400" spc="-5" dirty="0">
                <a:latin typeface="Arial MT"/>
                <a:cs typeface="Arial MT"/>
              </a:rPr>
              <a:t>environment.</a:t>
            </a:r>
            <a:endParaRPr sz="1400">
              <a:latin typeface="Arial MT"/>
              <a:cs typeface="Arial MT"/>
            </a:endParaRPr>
          </a:p>
          <a:p>
            <a:pPr marL="1294765" lvl="2" indent="-336550">
              <a:lnSpc>
                <a:spcPts val="1600"/>
              </a:lnSpc>
              <a:buChar char="■"/>
              <a:tabLst>
                <a:tab pos="1294765" algn="l"/>
                <a:tab pos="1295400" algn="l"/>
              </a:tabLst>
            </a:pPr>
            <a:r>
              <a:rPr sz="1400" dirty="0">
                <a:latin typeface="Arial MT"/>
                <a:cs typeface="Arial MT"/>
              </a:rPr>
              <a:t>Muscles</a:t>
            </a:r>
            <a:r>
              <a:rPr sz="1400" spc="-25" dirty="0">
                <a:latin typeface="Arial MT"/>
                <a:cs typeface="Arial MT"/>
              </a:rPr>
              <a:t> </a:t>
            </a:r>
            <a:r>
              <a:rPr sz="1400" spc="-5" dirty="0">
                <a:latin typeface="Arial MT"/>
                <a:cs typeface="Arial MT"/>
              </a:rPr>
              <a:t>and</a:t>
            </a:r>
            <a:r>
              <a:rPr sz="1400" spc="-20" dirty="0">
                <a:latin typeface="Arial MT"/>
                <a:cs typeface="Arial MT"/>
              </a:rPr>
              <a:t> </a:t>
            </a:r>
            <a:r>
              <a:rPr sz="1400" spc="-5" dirty="0">
                <a:latin typeface="Arial MT"/>
                <a:cs typeface="Arial MT"/>
              </a:rPr>
              <a:t>glands,</a:t>
            </a:r>
            <a:r>
              <a:rPr sz="1400" spc="-25" dirty="0">
                <a:latin typeface="Arial MT"/>
                <a:cs typeface="Arial MT"/>
              </a:rPr>
              <a:t> </a:t>
            </a:r>
            <a:r>
              <a:rPr sz="1400" dirty="0">
                <a:latin typeface="Arial MT"/>
                <a:cs typeface="Arial MT"/>
              </a:rPr>
              <a:t>speech</a:t>
            </a:r>
            <a:r>
              <a:rPr sz="1400" spc="-20" dirty="0">
                <a:latin typeface="Arial MT"/>
                <a:cs typeface="Arial MT"/>
              </a:rPr>
              <a:t> </a:t>
            </a:r>
            <a:r>
              <a:rPr sz="1400" spc="-5" dirty="0">
                <a:latin typeface="Arial MT"/>
                <a:cs typeface="Arial MT"/>
              </a:rPr>
              <a:t>generators.</a:t>
            </a:r>
            <a:endParaRPr sz="1400">
              <a:latin typeface="Arial MT"/>
              <a:cs typeface="Arial MT"/>
            </a:endParaRPr>
          </a:p>
        </p:txBody>
      </p:sp>
      <p:pic>
        <p:nvPicPr>
          <p:cNvPr id="4" name="object 4"/>
          <p:cNvPicPr/>
          <p:nvPr/>
        </p:nvPicPr>
        <p:blipFill>
          <a:blip r:embed="rId2" cstate="print"/>
          <a:stretch>
            <a:fillRect/>
          </a:stretch>
        </p:blipFill>
        <p:spPr>
          <a:xfrm>
            <a:off x="881062" y="700125"/>
            <a:ext cx="7391399" cy="838199"/>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4</a:t>
            </a:fld>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D18-249D-2A41-5BE8-DC1418BF329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5AE02B4-B2CB-83B9-C844-083176ABCC7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12F910C-ED18-0498-366E-014519258139}"/>
              </a:ext>
            </a:extLst>
          </p:cNvPr>
          <p:cNvPicPr>
            <a:picLocks noChangeAspect="1"/>
          </p:cNvPicPr>
          <p:nvPr/>
        </p:nvPicPr>
        <p:blipFill>
          <a:blip r:embed="rId2"/>
          <a:stretch>
            <a:fillRect/>
          </a:stretch>
        </p:blipFill>
        <p:spPr>
          <a:xfrm>
            <a:off x="1600201" y="795337"/>
            <a:ext cx="5338762" cy="3552825"/>
          </a:xfrm>
          <a:prstGeom prst="rect">
            <a:avLst/>
          </a:prstGeom>
        </p:spPr>
      </p:pic>
    </p:spTree>
    <p:extLst>
      <p:ext uri="{BB962C8B-B14F-4D97-AF65-F5344CB8AC3E}">
        <p14:creationId xmlns:p14="http://schemas.microsoft.com/office/powerpoint/2010/main" val="1075485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4EAA-D87F-31DB-A22F-E1AE8A9AA5B8}"/>
              </a:ext>
            </a:extLst>
          </p:cNvPr>
          <p:cNvSpPr>
            <a:spLocks noGrp="1"/>
          </p:cNvSpPr>
          <p:nvPr>
            <p:ph type="title"/>
          </p:nvPr>
        </p:nvSpPr>
        <p:spPr>
          <a:xfrm>
            <a:off x="2219052" y="58801"/>
            <a:ext cx="4705894" cy="861774"/>
          </a:xfrm>
        </p:spPr>
        <p:txBody>
          <a:bodyPr/>
          <a:lstStyle/>
          <a:p>
            <a:r>
              <a:rPr lang="en-IN" dirty="0"/>
              <a:t>ARCHITECTURES OF NEURAL NETWORK</a:t>
            </a:r>
          </a:p>
        </p:txBody>
      </p:sp>
      <p:sp>
        <p:nvSpPr>
          <p:cNvPr id="3" name="Text Placeholder 2">
            <a:extLst>
              <a:ext uri="{FF2B5EF4-FFF2-40B4-BE49-F238E27FC236}">
                <a16:creationId xmlns:a16="http://schemas.microsoft.com/office/drawing/2014/main" id="{0392128D-EFF4-FDD7-06E2-8F34D8BC99BB}"/>
              </a:ext>
            </a:extLst>
          </p:cNvPr>
          <p:cNvSpPr>
            <a:spLocks noGrp="1"/>
          </p:cNvSpPr>
          <p:nvPr>
            <p:ph type="body" idx="1"/>
          </p:nvPr>
        </p:nvSpPr>
        <p:spPr>
          <a:xfrm>
            <a:off x="879066" y="2224990"/>
            <a:ext cx="6664733" cy="923330"/>
          </a:xfrm>
        </p:spPr>
        <p:txBody>
          <a:bodyPr/>
          <a:lstStyle/>
          <a:p>
            <a:r>
              <a:rPr lang="en-IN" dirty="0"/>
              <a:t>1.Single-layer feed forward Network</a:t>
            </a:r>
          </a:p>
          <a:p>
            <a:r>
              <a:rPr lang="en-US" dirty="0"/>
              <a:t>.2 Multi-layer feed forward ANNs </a:t>
            </a:r>
            <a:endParaRPr lang="en-IN" dirty="0"/>
          </a:p>
          <a:p>
            <a:r>
              <a:rPr lang="en-IN" dirty="0"/>
              <a:t>3 Competitive network</a:t>
            </a:r>
          </a:p>
        </p:txBody>
      </p:sp>
    </p:spTree>
    <p:extLst>
      <p:ext uri="{BB962C8B-B14F-4D97-AF65-F5344CB8AC3E}">
        <p14:creationId xmlns:p14="http://schemas.microsoft.com/office/powerpoint/2010/main" val="631984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DE1B-2037-D72D-BEDB-E82EC17F572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A90990A-A75F-DAC7-2F75-ECC6ACB6069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55C1A2C-947D-6B40-EF5D-EE37C6A5BE76}"/>
              </a:ext>
            </a:extLst>
          </p:cNvPr>
          <p:cNvPicPr>
            <a:picLocks noChangeAspect="1"/>
          </p:cNvPicPr>
          <p:nvPr/>
        </p:nvPicPr>
        <p:blipFill>
          <a:blip r:embed="rId2"/>
          <a:stretch>
            <a:fillRect/>
          </a:stretch>
        </p:blipFill>
        <p:spPr>
          <a:xfrm>
            <a:off x="800099" y="39751"/>
            <a:ext cx="7543800" cy="5143500"/>
          </a:xfrm>
          <a:prstGeom prst="rect">
            <a:avLst/>
          </a:prstGeom>
        </p:spPr>
      </p:pic>
    </p:spTree>
    <p:extLst>
      <p:ext uri="{BB962C8B-B14F-4D97-AF65-F5344CB8AC3E}">
        <p14:creationId xmlns:p14="http://schemas.microsoft.com/office/powerpoint/2010/main" val="2789036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4E57-2807-479E-9030-7151C6D11D7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9504F0D-C174-F854-A315-079A93A3F0E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00F14B5-A269-1193-24C8-45EAF261D37F}"/>
              </a:ext>
            </a:extLst>
          </p:cNvPr>
          <p:cNvPicPr>
            <a:picLocks noChangeAspect="1"/>
          </p:cNvPicPr>
          <p:nvPr/>
        </p:nvPicPr>
        <p:blipFill>
          <a:blip r:embed="rId2"/>
          <a:stretch>
            <a:fillRect/>
          </a:stretch>
        </p:blipFill>
        <p:spPr>
          <a:xfrm>
            <a:off x="685800" y="0"/>
            <a:ext cx="6705600" cy="5143500"/>
          </a:xfrm>
          <a:prstGeom prst="rect">
            <a:avLst/>
          </a:prstGeom>
        </p:spPr>
      </p:pic>
    </p:spTree>
    <p:extLst>
      <p:ext uri="{BB962C8B-B14F-4D97-AF65-F5344CB8AC3E}">
        <p14:creationId xmlns:p14="http://schemas.microsoft.com/office/powerpoint/2010/main" val="1389411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E901-A53A-0827-0D6B-180F5E8487E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A415D58-E432-D029-7D21-1A6B36BDB24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A2C6AC53-275B-46E4-428A-1D09727435F1}"/>
              </a:ext>
            </a:extLst>
          </p:cNvPr>
          <p:cNvPicPr>
            <a:picLocks noChangeAspect="1"/>
          </p:cNvPicPr>
          <p:nvPr/>
        </p:nvPicPr>
        <p:blipFill>
          <a:blip r:embed="rId2"/>
          <a:stretch>
            <a:fillRect/>
          </a:stretch>
        </p:blipFill>
        <p:spPr>
          <a:xfrm>
            <a:off x="1524000" y="0"/>
            <a:ext cx="6248400" cy="5143500"/>
          </a:xfrm>
          <a:prstGeom prst="rect">
            <a:avLst/>
          </a:prstGeom>
        </p:spPr>
      </p:pic>
    </p:spTree>
    <p:extLst>
      <p:ext uri="{BB962C8B-B14F-4D97-AF65-F5344CB8AC3E}">
        <p14:creationId xmlns:p14="http://schemas.microsoft.com/office/powerpoint/2010/main" val="1390799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D3E3-9021-38F8-AD5A-AE73DFEC213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45A8252-4FCF-F3DD-9058-D24EE157681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9856E51-47BF-EDC5-75A5-570BC511A4EF}"/>
              </a:ext>
            </a:extLst>
          </p:cNvPr>
          <p:cNvPicPr>
            <a:picLocks noChangeAspect="1"/>
          </p:cNvPicPr>
          <p:nvPr/>
        </p:nvPicPr>
        <p:blipFill>
          <a:blip r:embed="rId2"/>
          <a:stretch>
            <a:fillRect/>
          </a:stretch>
        </p:blipFill>
        <p:spPr>
          <a:xfrm>
            <a:off x="838200" y="0"/>
            <a:ext cx="6019800" cy="5143500"/>
          </a:xfrm>
          <a:prstGeom prst="rect">
            <a:avLst/>
          </a:prstGeom>
        </p:spPr>
      </p:pic>
    </p:spTree>
    <p:extLst>
      <p:ext uri="{BB962C8B-B14F-4D97-AF65-F5344CB8AC3E}">
        <p14:creationId xmlns:p14="http://schemas.microsoft.com/office/powerpoint/2010/main" val="39887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E750-8488-88D0-2A60-E7F1976FBF0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ABCEA24-8C89-D702-AC93-F4C45187B986}"/>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65E4A3A-581F-CA91-7109-7E1E165BD6B5}"/>
              </a:ext>
            </a:extLst>
          </p:cNvPr>
          <p:cNvPicPr>
            <a:picLocks noChangeAspect="1"/>
          </p:cNvPicPr>
          <p:nvPr/>
        </p:nvPicPr>
        <p:blipFill>
          <a:blip r:embed="rId2"/>
          <a:stretch>
            <a:fillRect/>
          </a:stretch>
        </p:blipFill>
        <p:spPr>
          <a:xfrm>
            <a:off x="879067" y="0"/>
            <a:ext cx="5826533" cy="5143500"/>
          </a:xfrm>
          <a:prstGeom prst="rect">
            <a:avLst/>
          </a:prstGeom>
        </p:spPr>
      </p:pic>
    </p:spTree>
    <p:extLst>
      <p:ext uri="{BB962C8B-B14F-4D97-AF65-F5344CB8AC3E}">
        <p14:creationId xmlns:p14="http://schemas.microsoft.com/office/powerpoint/2010/main" val="4212815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232B-F83D-6DE9-BECB-CEF63D2C5522}"/>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33BCE274-CE88-2612-D760-76BEA5F70E9C}"/>
              </a:ext>
            </a:extLst>
          </p:cNvPr>
          <p:cNvPicPr>
            <a:picLocks noChangeAspect="1"/>
          </p:cNvPicPr>
          <p:nvPr/>
        </p:nvPicPr>
        <p:blipFill>
          <a:blip r:embed="rId2"/>
          <a:stretch>
            <a:fillRect/>
          </a:stretch>
        </p:blipFill>
        <p:spPr>
          <a:xfrm>
            <a:off x="1295400" y="0"/>
            <a:ext cx="5562600" cy="5143500"/>
          </a:xfrm>
          <a:prstGeom prst="rect">
            <a:avLst/>
          </a:prstGeom>
        </p:spPr>
      </p:pic>
    </p:spTree>
    <p:extLst>
      <p:ext uri="{BB962C8B-B14F-4D97-AF65-F5344CB8AC3E}">
        <p14:creationId xmlns:p14="http://schemas.microsoft.com/office/powerpoint/2010/main" val="1833394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DA38-C924-FFBE-C408-FC643947BE7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9C83579-144F-1981-4783-4E1845CFD0CB}"/>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CACB7D8-52AB-D3B2-AE67-99C85F1CEAB0}"/>
              </a:ext>
            </a:extLst>
          </p:cNvPr>
          <p:cNvPicPr>
            <a:picLocks noChangeAspect="1"/>
          </p:cNvPicPr>
          <p:nvPr/>
        </p:nvPicPr>
        <p:blipFill>
          <a:blip r:embed="rId2"/>
          <a:stretch>
            <a:fillRect/>
          </a:stretch>
        </p:blipFill>
        <p:spPr>
          <a:xfrm>
            <a:off x="1600200" y="0"/>
            <a:ext cx="4609162" cy="5143500"/>
          </a:xfrm>
          <a:prstGeom prst="rect">
            <a:avLst/>
          </a:prstGeom>
        </p:spPr>
      </p:pic>
    </p:spTree>
    <p:extLst>
      <p:ext uri="{BB962C8B-B14F-4D97-AF65-F5344CB8AC3E}">
        <p14:creationId xmlns:p14="http://schemas.microsoft.com/office/powerpoint/2010/main" val="1523693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21BA-EF81-71D3-4E11-8581E212063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C3E6F43-69B3-813D-BCB9-7C09E8C5A93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9DAE8C7E-300C-1502-5E0C-1AABD141D73C}"/>
              </a:ext>
            </a:extLst>
          </p:cNvPr>
          <p:cNvPicPr>
            <a:picLocks noChangeAspect="1"/>
          </p:cNvPicPr>
          <p:nvPr/>
        </p:nvPicPr>
        <p:blipFill>
          <a:blip r:embed="rId2"/>
          <a:stretch>
            <a:fillRect/>
          </a:stretch>
        </p:blipFill>
        <p:spPr>
          <a:xfrm>
            <a:off x="1676400" y="0"/>
            <a:ext cx="5791200" cy="5143500"/>
          </a:xfrm>
          <a:prstGeom prst="rect">
            <a:avLst/>
          </a:prstGeom>
        </p:spPr>
      </p:pic>
    </p:spTree>
    <p:extLst>
      <p:ext uri="{BB962C8B-B14F-4D97-AF65-F5344CB8AC3E}">
        <p14:creationId xmlns:p14="http://schemas.microsoft.com/office/powerpoint/2010/main" val="3171998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2647" y="503825"/>
            <a:ext cx="7014209" cy="45212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25" dirty="0"/>
              <a:t> </a:t>
            </a:r>
            <a:r>
              <a:rPr spc="-5" dirty="0"/>
              <a:t>Components</a:t>
            </a:r>
            <a:r>
              <a:rPr spc="-25" dirty="0"/>
              <a:t> </a:t>
            </a:r>
            <a:r>
              <a:rPr spc="-5" dirty="0"/>
              <a:t>of</a:t>
            </a:r>
            <a:r>
              <a:rPr spc="-30" dirty="0"/>
              <a:t> </a:t>
            </a:r>
            <a:r>
              <a:rPr spc="-5" dirty="0"/>
              <a:t>Biological</a:t>
            </a:r>
            <a:r>
              <a:rPr spc="-20" dirty="0"/>
              <a:t> </a:t>
            </a:r>
            <a:r>
              <a:rPr spc="-5" dirty="0"/>
              <a:t>Neurons</a:t>
            </a:r>
          </a:p>
        </p:txBody>
      </p:sp>
      <p:sp>
        <p:nvSpPr>
          <p:cNvPr id="3" name="object 3"/>
          <p:cNvSpPr txBox="1"/>
          <p:nvPr/>
        </p:nvSpPr>
        <p:spPr>
          <a:xfrm>
            <a:off x="384725" y="1167715"/>
            <a:ext cx="4707890" cy="3175635"/>
          </a:xfrm>
          <a:prstGeom prst="rect">
            <a:avLst/>
          </a:prstGeom>
        </p:spPr>
        <p:txBody>
          <a:bodyPr vert="horz" wrap="square" lIns="0" tIns="12700" rIns="0" bIns="0" rtlCol="0">
            <a:spAutoFit/>
          </a:bodyPr>
          <a:lstStyle/>
          <a:p>
            <a:pPr marL="12700" marR="511175">
              <a:lnSpc>
                <a:spcPct val="115599"/>
              </a:lnSpc>
              <a:spcBef>
                <a:spcPts val="100"/>
              </a:spcBef>
            </a:pPr>
            <a:r>
              <a:rPr sz="2000" spc="-5" dirty="0">
                <a:latin typeface="Arial MT"/>
                <a:cs typeface="Arial MT"/>
              </a:rPr>
              <a:t>The</a:t>
            </a:r>
            <a:r>
              <a:rPr sz="2000" spc="-25" dirty="0">
                <a:latin typeface="Arial MT"/>
                <a:cs typeface="Arial MT"/>
              </a:rPr>
              <a:t> </a:t>
            </a:r>
            <a:r>
              <a:rPr sz="2000" spc="-5" dirty="0">
                <a:latin typeface="Arial MT"/>
                <a:cs typeface="Arial MT"/>
              </a:rPr>
              <a:t>basic</a:t>
            </a:r>
            <a:r>
              <a:rPr sz="2000" spc="-20" dirty="0">
                <a:latin typeface="Arial MT"/>
                <a:cs typeface="Arial MT"/>
              </a:rPr>
              <a:t> </a:t>
            </a:r>
            <a:r>
              <a:rPr sz="2000" dirty="0">
                <a:latin typeface="Arial MT"/>
                <a:cs typeface="Arial MT"/>
              </a:rPr>
              <a:t>components</a:t>
            </a:r>
            <a:r>
              <a:rPr sz="2000" spc="-20" dirty="0">
                <a:latin typeface="Arial MT"/>
                <a:cs typeface="Arial MT"/>
              </a:rPr>
              <a:t> </a:t>
            </a:r>
            <a:r>
              <a:rPr sz="2000" spc="-5" dirty="0">
                <a:latin typeface="Arial MT"/>
                <a:cs typeface="Arial MT"/>
              </a:rPr>
              <a:t>of</a:t>
            </a:r>
            <a:r>
              <a:rPr sz="2000" spc="-25" dirty="0">
                <a:latin typeface="Arial MT"/>
                <a:cs typeface="Arial MT"/>
              </a:rPr>
              <a:t> </a:t>
            </a:r>
            <a:r>
              <a:rPr sz="2000" dirty="0">
                <a:latin typeface="Arial MT"/>
                <a:cs typeface="Arial MT"/>
              </a:rPr>
              <a:t>a</a:t>
            </a:r>
            <a:r>
              <a:rPr sz="2000" spc="-20" dirty="0">
                <a:latin typeface="Arial MT"/>
                <a:cs typeface="Arial MT"/>
              </a:rPr>
              <a:t> </a:t>
            </a:r>
            <a:r>
              <a:rPr sz="2000" spc="-5" dirty="0">
                <a:latin typeface="Arial MT"/>
                <a:cs typeface="Arial MT"/>
              </a:rPr>
              <a:t>biological </a:t>
            </a:r>
            <a:r>
              <a:rPr sz="2000" spc="-540" dirty="0">
                <a:latin typeface="Arial MT"/>
                <a:cs typeface="Arial MT"/>
              </a:rPr>
              <a:t> </a:t>
            </a:r>
            <a:r>
              <a:rPr sz="2000" spc="-5" dirty="0">
                <a:latin typeface="Arial MT"/>
                <a:cs typeface="Arial MT"/>
              </a:rPr>
              <a:t>neuron</a:t>
            </a:r>
            <a:r>
              <a:rPr sz="2000" spc="-10" dirty="0">
                <a:latin typeface="Arial MT"/>
                <a:cs typeface="Arial MT"/>
              </a:rPr>
              <a:t> </a:t>
            </a:r>
            <a:r>
              <a:rPr sz="2000" spc="-5" dirty="0">
                <a:latin typeface="Arial MT"/>
                <a:cs typeface="Arial MT"/>
              </a:rPr>
              <a:t>are:</a:t>
            </a:r>
            <a:endParaRPr sz="2000">
              <a:latin typeface="Arial MT"/>
              <a:cs typeface="Arial MT"/>
            </a:endParaRPr>
          </a:p>
          <a:p>
            <a:pPr marL="469900" marR="5715" indent="-336550">
              <a:lnSpc>
                <a:spcPct val="116100"/>
              </a:lnSpc>
              <a:spcBef>
                <a:spcPts val="1705"/>
              </a:spcBef>
              <a:buClr>
                <a:srgbClr val="000000"/>
              </a:buClr>
              <a:buChar char="●"/>
              <a:tabLst>
                <a:tab pos="469265" algn="l"/>
                <a:tab pos="469900" algn="l"/>
              </a:tabLst>
            </a:pPr>
            <a:r>
              <a:rPr sz="1400" spc="-5" dirty="0">
                <a:solidFill>
                  <a:srgbClr val="0000FF"/>
                </a:solidFill>
                <a:latin typeface="Arial MT"/>
                <a:cs typeface="Arial MT"/>
              </a:rPr>
              <a:t>Cell</a:t>
            </a:r>
            <a:r>
              <a:rPr sz="1400" spc="15" dirty="0">
                <a:solidFill>
                  <a:srgbClr val="0000FF"/>
                </a:solidFill>
                <a:latin typeface="Arial MT"/>
                <a:cs typeface="Arial MT"/>
              </a:rPr>
              <a:t> </a:t>
            </a:r>
            <a:r>
              <a:rPr sz="1400" spc="-5" dirty="0">
                <a:solidFill>
                  <a:srgbClr val="0000FF"/>
                </a:solidFill>
                <a:latin typeface="Arial MT"/>
                <a:cs typeface="Arial MT"/>
              </a:rPr>
              <a:t>Body</a:t>
            </a:r>
            <a:r>
              <a:rPr sz="1400" spc="20" dirty="0">
                <a:solidFill>
                  <a:srgbClr val="0000FF"/>
                </a:solidFill>
                <a:latin typeface="Arial MT"/>
                <a:cs typeface="Arial MT"/>
              </a:rPr>
              <a:t> </a:t>
            </a:r>
            <a:r>
              <a:rPr sz="1400" dirty="0">
                <a:solidFill>
                  <a:srgbClr val="0000FF"/>
                </a:solidFill>
                <a:latin typeface="Arial MT"/>
                <a:cs typeface="Arial MT"/>
              </a:rPr>
              <a:t>(Soma)</a:t>
            </a:r>
            <a:r>
              <a:rPr sz="1400" spc="30" dirty="0">
                <a:solidFill>
                  <a:srgbClr val="0000FF"/>
                </a:solidFill>
                <a:latin typeface="Arial MT"/>
                <a:cs typeface="Arial MT"/>
              </a:rPr>
              <a:t> </a:t>
            </a:r>
            <a:r>
              <a:rPr sz="1400" spc="-5" dirty="0">
                <a:latin typeface="Arial MT"/>
                <a:cs typeface="Arial MT"/>
              </a:rPr>
              <a:t>processes</a:t>
            </a:r>
            <a:r>
              <a:rPr sz="1400" spc="20" dirty="0">
                <a:latin typeface="Arial MT"/>
                <a:cs typeface="Arial MT"/>
              </a:rPr>
              <a:t> </a:t>
            </a:r>
            <a:r>
              <a:rPr sz="1400" spc="-5" dirty="0">
                <a:latin typeface="Arial MT"/>
                <a:cs typeface="Arial MT"/>
              </a:rPr>
              <a:t>the</a:t>
            </a:r>
            <a:r>
              <a:rPr sz="1400" spc="20" dirty="0">
                <a:latin typeface="Arial MT"/>
                <a:cs typeface="Arial MT"/>
              </a:rPr>
              <a:t> </a:t>
            </a:r>
            <a:r>
              <a:rPr sz="1400" spc="-5" dirty="0">
                <a:latin typeface="Arial MT"/>
                <a:cs typeface="Arial MT"/>
              </a:rPr>
              <a:t>incoming</a:t>
            </a:r>
            <a:r>
              <a:rPr sz="1400" spc="20" dirty="0">
                <a:latin typeface="Arial MT"/>
                <a:cs typeface="Arial MT"/>
              </a:rPr>
              <a:t> </a:t>
            </a:r>
            <a:r>
              <a:rPr sz="1400" spc="-5" dirty="0">
                <a:latin typeface="Arial MT"/>
                <a:cs typeface="Arial MT"/>
              </a:rPr>
              <a:t>activations </a:t>
            </a:r>
            <a:r>
              <a:rPr sz="1400" spc="-375" dirty="0">
                <a:latin typeface="Arial MT"/>
                <a:cs typeface="Arial MT"/>
              </a:rPr>
              <a:t> </a:t>
            </a:r>
            <a:r>
              <a:rPr sz="1400" spc="-5" dirty="0">
                <a:latin typeface="Arial MT"/>
                <a:cs typeface="Arial MT"/>
              </a:rPr>
              <a:t>and</a:t>
            </a:r>
            <a:r>
              <a:rPr sz="1400" spc="-10" dirty="0">
                <a:latin typeface="Arial MT"/>
                <a:cs typeface="Arial MT"/>
              </a:rPr>
              <a:t> </a:t>
            </a:r>
            <a:r>
              <a:rPr sz="1400" dirty="0">
                <a:latin typeface="Arial MT"/>
                <a:cs typeface="Arial MT"/>
              </a:rPr>
              <a:t>converts</a:t>
            </a:r>
            <a:r>
              <a:rPr sz="1400" spc="-10" dirty="0">
                <a:latin typeface="Arial MT"/>
                <a:cs typeface="Arial MT"/>
              </a:rPr>
              <a:t> </a:t>
            </a:r>
            <a:r>
              <a:rPr sz="1400" spc="-5" dirty="0">
                <a:latin typeface="Arial MT"/>
                <a:cs typeface="Arial MT"/>
              </a:rPr>
              <a:t>them into</a:t>
            </a:r>
            <a:r>
              <a:rPr sz="1400" spc="-10" dirty="0">
                <a:latin typeface="Arial MT"/>
                <a:cs typeface="Arial MT"/>
              </a:rPr>
              <a:t> </a:t>
            </a:r>
            <a:r>
              <a:rPr sz="1400" spc="-5" dirty="0">
                <a:latin typeface="Arial MT"/>
                <a:cs typeface="Arial MT"/>
              </a:rPr>
              <a:t>output</a:t>
            </a:r>
            <a:r>
              <a:rPr sz="1400" spc="-10" dirty="0">
                <a:latin typeface="Arial MT"/>
                <a:cs typeface="Arial MT"/>
              </a:rPr>
              <a:t> </a:t>
            </a:r>
            <a:r>
              <a:rPr sz="1400" spc="-5" dirty="0">
                <a:latin typeface="Arial MT"/>
                <a:cs typeface="Arial MT"/>
              </a:rPr>
              <a:t>activations.</a:t>
            </a:r>
            <a:endParaRPr sz="1400">
              <a:latin typeface="Arial MT"/>
              <a:cs typeface="Arial MT"/>
            </a:endParaRPr>
          </a:p>
          <a:p>
            <a:pPr marL="469900" indent="-336550">
              <a:lnSpc>
                <a:spcPct val="100000"/>
              </a:lnSpc>
              <a:spcBef>
                <a:spcPts val="270"/>
              </a:spcBef>
              <a:buClr>
                <a:srgbClr val="000000"/>
              </a:buClr>
              <a:buChar char="●"/>
              <a:tabLst>
                <a:tab pos="469265" algn="l"/>
                <a:tab pos="469900" algn="l"/>
              </a:tabLst>
            </a:pPr>
            <a:r>
              <a:rPr sz="1400" spc="-5" dirty="0">
                <a:solidFill>
                  <a:srgbClr val="0000FF"/>
                </a:solidFill>
                <a:latin typeface="Arial MT"/>
                <a:cs typeface="Arial MT"/>
              </a:rPr>
              <a:t>Neuron</a:t>
            </a:r>
            <a:r>
              <a:rPr sz="1400" spc="-20" dirty="0">
                <a:solidFill>
                  <a:srgbClr val="0000FF"/>
                </a:solidFill>
                <a:latin typeface="Arial MT"/>
                <a:cs typeface="Arial MT"/>
              </a:rPr>
              <a:t> </a:t>
            </a:r>
            <a:r>
              <a:rPr sz="1400" spc="-5" dirty="0">
                <a:solidFill>
                  <a:srgbClr val="0000FF"/>
                </a:solidFill>
                <a:latin typeface="Arial MT"/>
                <a:cs typeface="Arial MT"/>
              </a:rPr>
              <a:t>Nucleus</a:t>
            </a:r>
            <a:r>
              <a:rPr sz="1400" spc="-15" dirty="0">
                <a:solidFill>
                  <a:srgbClr val="0000FF"/>
                </a:solidFill>
                <a:latin typeface="Arial MT"/>
                <a:cs typeface="Arial MT"/>
              </a:rPr>
              <a:t> </a:t>
            </a:r>
            <a:r>
              <a:rPr sz="1400" dirty="0">
                <a:latin typeface="Arial MT"/>
                <a:cs typeface="Arial MT"/>
              </a:rPr>
              <a:t>contains</a:t>
            </a:r>
            <a:r>
              <a:rPr sz="1400" spc="-15" dirty="0">
                <a:latin typeface="Arial MT"/>
                <a:cs typeface="Arial MT"/>
              </a:rPr>
              <a:t> </a:t>
            </a:r>
            <a:r>
              <a:rPr sz="1400" spc="-5" dirty="0">
                <a:latin typeface="Arial MT"/>
                <a:cs typeface="Arial MT"/>
              </a:rPr>
              <a:t>the</a:t>
            </a:r>
            <a:r>
              <a:rPr sz="1400" spc="-15" dirty="0">
                <a:latin typeface="Arial MT"/>
                <a:cs typeface="Arial MT"/>
              </a:rPr>
              <a:t> </a:t>
            </a:r>
            <a:r>
              <a:rPr sz="1400" spc="-5" dirty="0">
                <a:latin typeface="Arial MT"/>
                <a:cs typeface="Arial MT"/>
              </a:rPr>
              <a:t>genetic</a:t>
            </a:r>
            <a:r>
              <a:rPr sz="1400" spc="-20" dirty="0">
                <a:latin typeface="Arial MT"/>
                <a:cs typeface="Arial MT"/>
              </a:rPr>
              <a:t> </a:t>
            </a:r>
            <a:r>
              <a:rPr sz="1400" dirty="0">
                <a:latin typeface="Arial MT"/>
                <a:cs typeface="Arial MT"/>
              </a:rPr>
              <a:t>material</a:t>
            </a:r>
            <a:r>
              <a:rPr sz="1400" spc="-15" dirty="0">
                <a:latin typeface="Arial MT"/>
                <a:cs typeface="Arial MT"/>
              </a:rPr>
              <a:t> </a:t>
            </a:r>
            <a:r>
              <a:rPr sz="1400" dirty="0">
                <a:latin typeface="Arial MT"/>
                <a:cs typeface="Arial MT"/>
              </a:rPr>
              <a:t>(DNA).</a:t>
            </a:r>
            <a:endParaRPr sz="1400">
              <a:latin typeface="Arial MT"/>
              <a:cs typeface="Arial MT"/>
            </a:endParaRPr>
          </a:p>
          <a:p>
            <a:pPr marL="469900" marR="29209" indent="-336550">
              <a:lnSpc>
                <a:spcPct val="116100"/>
              </a:lnSpc>
              <a:buClr>
                <a:srgbClr val="000000"/>
              </a:buClr>
              <a:buChar char="●"/>
              <a:tabLst>
                <a:tab pos="469265" algn="l"/>
                <a:tab pos="469900" algn="l"/>
                <a:tab pos="1409700" algn="l"/>
              </a:tabLst>
            </a:pPr>
            <a:r>
              <a:rPr sz="1400" spc="-5" dirty="0">
                <a:solidFill>
                  <a:srgbClr val="0000FF"/>
                </a:solidFill>
                <a:latin typeface="Arial MT"/>
                <a:cs typeface="Arial MT"/>
              </a:rPr>
              <a:t>Dendrites	</a:t>
            </a:r>
            <a:r>
              <a:rPr sz="1400" spc="-5" dirty="0">
                <a:latin typeface="Arial MT"/>
                <a:cs typeface="Arial MT"/>
              </a:rPr>
              <a:t>form</a:t>
            </a:r>
            <a:r>
              <a:rPr sz="1400" dirty="0">
                <a:latin typeface="Arial MT"/>
                <a:cs typeface="Arial MT"/>
              </a:rPr>
              <a:t> a </a:t>
            </a:r>
            <a:r>
              <a:rPr sz="1400" spc="-5" dirty="0">
                <a:latin typeface="Arial MT"/>
                <a:cs typeface="Arial MT"/>
              </a:rPr>
              <a:t>fine</a:t>
            </a:r>
            <a:r>
              <a:rPr sz="1400" dirty="0">
                <a:latin typeface="Arial MT"/>
                <a:cs typeface="Arial MT"/>
              </a:rPr>
              <a:t> </a:t>
            </a:r>
            <a:r>
              <a:rPr sz="1400" spc="-5" dirty="0">
                <a:latin typeface="Arial MT"/>
                <a:cs typeface="Arial MT"/>
              </a:rPr>
              <a:t>filamentary</a:t>
            </a:r>
            <a:r>
              <a:rPr sz="1400" dirty="0">
                <a:latin typeface="Arial MT"/>
                <a:cs typeface="Arial MT"/>
              </a:rPr>
              <a:t> </a:t>
            </a:r>
            <a:r>
              <a:rPr sz="1400" spc="-5" dirty="0">
                <a:latin typeface="Arial MT"/>
                <a:cs typeface="Arial MT"/>
              </a:rPr>
              <a:t>bush</a:t>
            </a:r>
            <a:r>
              <a:rPr sz="1400" dirty="0">
                <a:latin typeface="Arial MT"/>
                <a:cs typeface="Arial MT"/>
              </a:rPr>
              <a:t> </a:t>
            </a:r>
            <a:r>
              <a:rPr sz="1400" spc="-5" dirty="0">
                <a:latin typeface="Arial MT"/>
                <a:cs typeface="Arial MT"/>
              </a:rPr>
              <a:t>each</a:t>
            </a:r>
            <a:r>
              <a:rPr sz="1400" dirty="0">
                <a:latin typeface="Arial MT"/>
                <a:cs typeface="Arial MT"/>
              </a:rPr>
              <a:t> </a:t>
            </a:r>
            <a:r>
              <a:rPr sz="1400" spc="-5" dirty="0">
                <a:latin typeface="Arial MT"/>
                <a:cs typeface="Arial MT"/>
              </a:rPr>
              <a:t>fiber </a:t>
            </a:r>
            <a:r>
              <a:rPr sz="1400" spc="-375" dirty="0">
                <a:latin typeface="Arial MT"/>
                <a:cs typeface="Arial MT"/>
              </a:rPr>
              <a:t> </a:t>
            </a:r>
            <a:r>
              <a:rPr sz="1400" spc="-5" dirty="0">
                <a:latin typeface="Arial MT"/>
                <a:cs typeface="Arial MT"/>
              </a:rPr>
              <a:t>thinner</a:t>
            </a:r>
            <a:r>
              <a:rPr sz="1400" spc="-10" dirty="0">
                <a:latin typeface="Arial MT"/>
                <a:cs typeface="Arial MT"/>
              </a:rPr>
              <a:t> </a:t>
            </a:r>
            <a:r>
              <a:rPr sz="1400" spc="-5" dirty="0">
                <a:latin typeface="Arial MT"/>
                <a:cs typeface="Arial MT"/>
              </a:rPr>
              <a:t>than an axon.</a:t>
            </a:r>
            <a:endParaRPr sz="1400">
              <a:latin typeface="Arial MT"/>
              <a:cs typeface="Arial MT"/>
            </a:endParaRPr>
          </a:p>
          <a:p>
            <a:pPr marL="469900" marR="5080" indent="-336550">
              <a:lnSpc>
                <a:spcPct val="116100"/>
              </a:lnSpc>
              <a:buClr>
                <a:srgbClr val="000000"/>
              </a:buClr>
              <a:buChar char="●"/>
              <a:tabLst>
                <a:tab pos="469265" algn="l"/>
                <a:tab pos="469900" algn="l"/>
              </a:tabLst>
            </a:pPr>
            <a:r>
              <a:rPr sz="1400" spc="-5" dirty="0">
                <a:solidFill>
                  <a:srgbClr val="0000FF"/>
                </a:solidFill>
                <a:latin typeface="Arial MT"/>
                <a:cs typeface="Arial MT"/>
              </a:rPr>
              <a:t>Axon</a:t>
            </a:r>
            <a:r>
              <a:rPr sz="1400" spc="-5" dirty="0">
                <a:latin typeface="Arial MT"/>
                <a:cs typeface="Arial MT"/>
              </a:rPr>
              <a:t>: Long thin </a:t>
            </a:r>
            <a:r>
              <a:rPr sz="1400" dirty="0">
                <a:latin typeface="Arial MT"/>
                <a:cs typeface="Arial MT"/>
              </a:rPr>
              <a:t>cylinder carrying </a:t>
            </a:r>
            <a:r>
              <a:rPr sz="1400" spc="-5" dirty="0">
                <a:latin typeface="Arial MT"/>
                <a:cs typeface="Arial MT"/>
              </a:rPr>
              <a:t>impulses from </a:t>
            </a:r>
            <a:r>
              <a:rPr sz="1400" dirty="0">
                <a:latin typeface="Arial MT"/>
                <a:cs typeface="Arial MT"/>
              </a:rPr>
              <a:t>soma </a:t>
            </a:r>
            <a:r>
              <a:rPr sz="1400" spc="-375" dirty="0">
                <a:latin typeface="Arial MT"/>
                <a:cs typeface="Arial MT"/>
              </a:rPr>
              <a:t> </a:t>
            </a:r>
            <a:r>
              <a:rPr sz="1400" spc="-5" dirty="0">
                <a:latin typeface="Arial MT"/>
                <a:cs typeface="Arial MT"/>
              </a:rPr>
              <a:t>to</a:t>
            </a:r>
            <a:r>
              <a:rPr sz="1400" spc="-10" dirty="0">
                <a:latin typeface="Arial MT"/>
                <a:cs typeface="Arial MT"/>
              </a:rPr>
              <a:t> </a:t>
            </a:r>
            <a:r>
              <a:rPr sz="1400" spc="-5" dirty="0">
                <a:latin typeface="Arial MT"/>
                <a:cs typeface="Arial MT"/>
              </a:rPr>
              <a:t>other </a:t>
            </a:r>
            <a:r>
              <a:rPr sz="1400" dirty="0">
                <a:latin typeface="Arial MT"/>
                <a:cs typeface="Arial MT"/>
              </a:rPr>
              <a:t>cells</a:t>
            </a:r>
            <a:endParaRPr sz="1400">
              <a:latin typeface="Arial MT"/>
              <a:cs typeface="Arial MT"/>
            </a:endParaRPr>
          </a:p>
          <a:p>
            <a:pPr marL="469900" marR="15875" indent="-336550">
              <a:lnSpc>
                <a:spcPct val="116100"/>
              </a:lnSpc>
              <a:buClr>
                <a:srgbClr val="000000"/>
              </a:buClr>
              <a:buChar char="●"/>
              <a:tabLst>
                <a:tab pos="469265" algn="l"/>
                <a:tab pos="469900" algn="l"/>
                <a:tab pos="1539240" algn="l"/>
                <a:tab pos="2087880" algn="l"/>
                <a:tab pos="3032125" algn="l"/>
                <a:tab pos="3570604" algn="l"/>
                <a:tab pos="4218940" algn="l"/>
              </a:tabLst>
            </a:pPr>
            <a:r>
              <a:rPr sz="1400" spc="-5" dirty="0">
                <a:solidFill>
                  <a:srgbClr val="0000FF"/>
                </a:solidFill>
                <a:latin typeface="Arial MT"/>
                <a:cs typeface="Arial MT"/>
              </a:rPr>
              <a:t>Synapse</a:t>
            </a:r>
            <a:r>
              <a:rPr sz="1400" spc="5" dirty="0">
                <a:solidFill>
                  <a:srgbClr val="0000FF"/>
                </a:solidFill>
                <a:latin typeface="Arial MT"/>
                <a:cs typeface="Arial MT"/>
              </a:rPr>
              <a:t>s</a:t>
            </a:r>
            <a:r>
              <a:rPr sz="1400" dirty="0">
                <a:latin typeface="Arial MT"/>
                <a:cs typeface="Arial MT"/>
              </a:rPr>
              <a:t>:	</a:t>
            </a:r>
            <a:r>
              <a:rPr sz="1400" spc="-5" dirty="0">
                <a:latin typeface="Arial MT"/>
                <a:cs typeface="Arial MT"/>
              </a:rPr>
              <a:t>Th</a:t>
            </a:r>
            <a:r>
              <a:rPr sz="1400" dirty="0">
                <a:latin typeface="Arial MT"/>
                <a:cs typeface="Arial MT"/>
              </a:rPr>
              <a:t>e	</a:t>
            </a:r>
            <a:r>
              <a:rPr sz="1400" spc="-5" dirty="0">
                <a:latin typeface="Arial MT"/>
                <a:cs typeface="Arial MT"/>
              </a:rPr>
              <a:t>junction</a:t>
            </a:r>
            <a:r>
              <a:rPr sz="1400" dirty="0">
                <a:latin typeface="Arial MT"/>
                <a:cs typeface="Arial MT"/>
              </a:rPr>
              <a:t>s	</a:t>
            </a:r>
            <a:r>
              <a:rPr sz="1400" spc="-5" dirty="0">
                <a:latin typeface="Arial MT"/>
                <a:cs typeface="Arial MT"/>
              </a:rPr>
              <a:t>tha</a:t>
            </a:r>
            <a:r>
              <a:rPr sz="1400" dirty="0">
                <a:latin typeface="Arial MT"/>
                <a:cs typeface="Arial MT"/>
              </a:rPr>
              <a:t>t	</a:t>
            </a:r>
            <a:r>
              <a:rPr sz="1400" spc="-5" dirty="0">
                <a:latin typeface="Arial MT"/>
                <a:cs typeface="Arial MT"/>
              </a:rPr>
              <a:t>allo</a:t>
            </a:r>
            <a:r>
              <a:rPr sz="1400" dirty="0">
                <a:latin typeface="Arial MT"/>
                <a:cs typeface="Arial MT"/>
              </a:rPr>
              <a:t>w	signal  </a:t>
            </a:r>
            <a:r>
              <a:rPr sz="1400" spc="-5" dirty="0">
                <a:latin typeface="Arial MT"/>
                <a:cs typeface="Arial MT"/>
              </a:rPr>
              <a:t>transmission</a:t>
            </a:r>
            <a:r>
              <a:rPr sz="1400" spc="-10" dirty="0">
                <a:latin typeface="Arial MT"/>
                <a:cs typeface="Arial MT"/>
              </a:rPr>
              <a:t> </a:t>
            </a:r>
            <a:r>
              <a:rPr sz="1400" spc="-5" dirty="0">
                <a:latin typeface="Arial MT"/>
                <a:cs typeface="Arial MT"/>
              </a:rPr>
              <a:t>b/w</a:t>
            </a:r>
            <a:r>
              <a:rPr sz="1400" spc="-10" dirty="0">
                <a:latin typeface="Arial MT"/>
                <a:cs typeface="Arial MT"/>
              </a:rPr>
              <a:t> </a:t>
            </a:r>
            <a:r>
              <a:rPr sz="1400" spc="-5" dirty="0">
                <a:latin typeface="Arial MT"/>
                <a:cs typeface="Arial MT"/>
              </a:rPr>
              <a:t>the axons</a:t>
            </a:r>
            <a:r>
              <a:rPr sz="1400" spc="-10" dirty="0">
                <a:latin typeface="Arial MT"/>
                <a:cs typeface="Arial MT"/>
              </a:rPr>
              <a:t> </a:t>
            </a:r>
            <a:r>
              <a:rPr sz="1400" spc="-5" dirty="0">
                <a:latin typeface="Arial MT"/>
                <a:cs typeface="Arial MT"/>
              </a:rPr>
              <a:t>and</a:t>
            </a:r>
            <a:r>
              <a:rPr sz="1400" spc="-10" dirty="0">
                <a:latin typeface="Arial MT"/>
                <a:cs typeface="Arial MT"/>
              </a:rPr>
              <a:t> </a:t>
            </a:r>
            <a:r>
              <a:rPr sz="1400" spc="-5" dirty="0">
                <a:latin typeface="Arial MT"/>
                <a:cs typeface="Arial MT"/>
              </a:rPr>
              <a:t>dendrites.</a:t>
            </a:r>
            <a:endParaRPr sz="1400">
              <a:latin typeface="Arial MT"/>
              <a:cs typeface="Arial MT"/>
            </a:endParaRPr>
          </a:p>
        </p:txBody>
      </p:sp>
      <p:pic>
        <p:nvPicPr>
          <p:cNvPr id="4" name="object 4"/>
          <p:cNvPicPr/>
          <p:nvPr/>
        </p:nvPicPr>
        <p:blipFill>
          <a:blip r:embed="rId2" cstate="print"/>
          <a:stretch>
            <a:fillRect/>
          </a:stretch>
        </p:blipFill>
        <p:spPr>
          <a:xfrm>
            <a:off x="5168400" y="1116450"/>
            <a:ext cx="3910149" cy="3448049"/>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5</a:t>
            </a:fld>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32007" y="819150"/>
            <a:ext cx="7802393" cy="3743332"/>
          </a:xfrm>
          <a:prstGeom prst="rect">
            <a:avLst/>
          </a:prstGeom>
        </p:spPr>
        <p:txBody>
          <a:bodyPr vert="horz" wrap="square" lIns="0" tIns="12700" rIns="0" bIns="0" rtlCol="0">
            <a:spAutoFit/>
          </a:bodyPr>
          <a:lstStyle/>
          <a:p>
            <a:pPr marL="6350" algn="just">
              <a:lnSpc>
                <a:spcPts val="2865"/>
              </a:lnSpc>
              <a:spcBef>
                <a:spcPts val="100"/>
              </a:spcBef>
            </a:pPr>
            <a:r>
              <a:rPr lang="en-US" sz="2400" dirty="0"/>
              <a:t>UNIT V NEURAL NETWORKS AND TYPES OF LEARNING 9+6 </a:t>
            </a:r>
          </a:p>
          <a:p>
            <a:pPr marL="6350" algn="just">
              <a:lnSpc>
                <a:spcPts val="2865"/>
              </a:lnSpc>
              <a:spcBef>
                <a:spcPts val="100"/>
              </a:spcBef>
            </a:pPr>
            <a:endParaRPr lang="en-US" sz="2400" dirty="0"/>
          </a:p>
          <a:p>
            <a:pPr marL="6350" algn="just">
              <a:lnSpc>
                <a:spcPts val="2865"/>
              </a:lnSpc>
              <a:spcBef>
                <a:spcPts val="100"/>
              </a:spcBef>
            </a:pPr>
            <a:r>
              <a:rPr lang="en-US" sz="2400" dirty="0"/>
              <a:t>Biological Neuron – Artificial Neuron – Types of Activation function – Implementations of ANN – Architectures of Neural Networks – Learning Process in ANN – Back propagation – Deep Learning – Representation Learning – Active Learning – Instance based Learning – Association Rule Learning – Ensemble Learning Algorithm – Regularization Algorithm- Reinforcement Learning – </a:t>
            </a:r>
            <a:r>
              <a:rPr lang="en-US" sz="2400" dirty="0" err="1"/>
              <a:t>ElementsModel</a:t>
            </a:r>
            <a:r>
              <a:rPr lang="en-US" sz="2400" dirty="0"/>
              <a:t>-based- Temporal Difference Learning</a:t>
            </a:r>
            <a:endParaRPr sz="2400" dirty="0">
              <a:latin typeface="Arial MT"/>
              <a:cs typeface="Arial MT"/>
            </a:endParaRPr>
          </a:p>
        </p:txBody>
      </p:sp>
    </p:spTree>
    <p:extLst>
      <p:ext uri="{BB962C8B-B14F-4D97-AF65-F5344CB8AC3E}">
        <p14:creationId xmlns:p14="http://schemas.microsoft.com/office/powerpoint/2010/main" val="1803019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02B0C-56F7-8E3B-F233-929F2EC3D2E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AC0F457-CB2C-33A7-BEE7-611A700FD65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A5E64542-8B45-15BD-0DF3-6C2F388D9D39}"/>
              </a:ext>
            </a:extLst>
          </p:cNvPr>
          <p:cNvPicPr>
            <a:picLocks noChangeAspect="1"/>
          </p:cNvPicPr>
          <p:nvPr/>
        </p:nvPicPr>
        <p:blipFill>
          <a:blip r:embed="rId2"/>
          <a:stretch>
            <a:fillRect/>
          </a:stretch>
        </p:blipFill>
        <p:spPr>
          <a:xfrm>
            <a:off x="481012" y="-19050"/>
            <a:ext cx="8181975" cy="5095875"/>
          </a:xfrm>
          <a:prstGeom prst="rect">
            <a:avLst/>
          </a:prstGeom>
        </p:spPr>
      </p:pic>
    </p:spTree>
    <p:extLst>
      <p:ext uri="{BB962C8B-B14F-4D97-AF65-F5344CB8AC3E}">
        <p14:creationId xmlns:p14="http://schemas.microsoft.com/office/powerpoint/2010/main" val="2501997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97F8-7A33-3D4C-87AF-7FCDCF61550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3258DC4-52D7-3AE8-18F7-0CCA6F352CA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9CBC87B2-8C08-50A4-3EB2-6F29A2ABB9F9}"/>
              </a:ext>
            </a:extLst>
          </p:cNvPr>
          <p:cNvPicPr>
            <a:picLocks noChangeAspect="1"/>
          </p:cNvPicPr>
          <p:nvPr/>
        </p:nvPicPr>
        <p:blipFill>
          <a:blip r:embed="rId2"/>
          <a:stretch>
            <a:fillRect/>
          </a:stretch>
        </p:blipFill>
        <p:spPr>
          <a:xfrm>
            <a:off x="1066800" y="58801"/>
            <a:ext cx="6324599" cy="5143500"/>
          </a:xfrm>
          <a:prstGeom prst="rect">
            <a:avLst/>
          </a:prstGeom>
        </p:spPr>
      </p:pic>
    </p:spTree>
    <p:extLst>
      <p:ext uri="{BB962C8B-B14F-4D97-AF65-F5344CB8AC3E}">
        <p14:creationId xmlns:p14="http://schemas.microsoft.com/office/powerpoint/2010/main" val="866019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8DA1-5CBC-A639-5C33-99365781550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D2E4561-92E3-9EF7-BD07-E7E8FC1F3B97}"/>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ADFEE5D-32E1-FA0E-CE23-5628FBB6DC9B}"/>
              </a:ext>
            </a:extLst>
          </p:cNvPr>
          <p:cNvPicPr>
            <a:picLocks noChangeAspect="1"/>
          </p:cNvPicPr>
          <p:nvPr/>
        </p:nvPicPr>
        <p:blipFill>
          <a:blip r:embed="rId2"/>
          <a:stretch>
            <a:fillRect/>
          </a:stretch>
        </p:blipFill>
        <p:spPr>
          <a:xfrm>
            <a:off x="2109787" y="14287"/>
            <a:ext cx="4924425" cy="5114925"/>
          </a:xfrm>
          <a:prstGeom prst="rect">
            <a:avLst/>
          </a:prstGeom>
        </p:spPr>
      </p:pic>
    </p:spTree>
    <p:extLst>
      <p:ext uri="{BB962C8B-B14F-4D97-AF65-F5344CB8AC3E}">
        <p14:creationId xmlns:p14="http://schemas.microsoft.com/office/powerpoint/2010/main" val="2943823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1FDC-364D-3046-E266-E37410F64B7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2A0E68B-A294-6765-5F78-4D28E346C2D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C5135F4-1C48-5F9B-B59A-5D58357F4BC2}"/>
              </a:ext>
            </a:extLst>
          </p:cNvPr>
          <p:cNvPicPr>
            <a:picLocks noChangeAspect="1"/>
          </p:cNvPicPr>
          <p:nvPr/>
        </p:nvPicPr>
        <p:blipFill>
          <a:blip r:embed="rId2"/>
          <a:stretch>
            <a:fillRect/>
          </a:stretch>
        </p:blipFill>
        <p:spPr>
          <a:xfrm>
            <a:off x="2090737" y="252412"/>
            <a:ext cx="4962525" cy="4638675"/>
          </a:xfrm>
          <a:prstGeom prst="rect">
            <a:avLst/>
          </a:prstGeom>
        </p:spPr>
      </p:pic>
    </p:spTree>
    <p:extLst>
      <p:ext uri="{BB962C8B-B14F-4D97-AF65-F5344CB8AC3E}">
        <p14:creationId xmlns:p14="http://schemas.microsoft.com/office/powerpoint/2010/main" val="4249188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ECD7-AD9F-ADF1-042C-B1E2EBC09E4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776C913-8E9F-9FF3-EBB3-E7DDC2CE7C5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23DA0A4-DA7F-5F55-EF2A-42621AB67780}"/>
              </a:ext>
            </a:extLst>
          </p:cNvPr>
          <p:cNvPicPr>
            <a:picLocks noChangeAspect="1"/>
          </p:cNvPicPr>
          <p:nvPr/>
        </p:nvPicPr>
        <p:blipFill>
          <a:blip r:embed="rId2"/>
          <a:stretch>
            <a:fillRect/>
          </a:stretch>
        </p:blipFill>
        <p:spPr>
          <a:xfrm>
            <a:off x="2915102" y="0"/>
            <a:ext cx="3313796" cy="5143500"/>
          </a:xfrm>
          <a:prstGeom prst="rect">
            <a:avLst/>
          </a:prstGeom>
        </p:spPr>
      </p:pic>
    </p:spTree>
    <p:extLst>
      <p:ext uri="{BB962C8B-B14F-4D97-AF65-F5344CB8AC3E}">
        <p14:creationId xmlns:p14="http://schemas.microsoft.com/office/powerpoint/2010/main" val="1273878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0C11-C35B-8CBD-3EA5-64593913568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77C0103-CCBC-4F16-A954-0F1F3621BBC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CF367A6-5361-52BE-510E-AC7CBB2C4F0E}"/>
              </a:ext>
            </a:extLst>
          </p:cNvPr>
          <p:cNvPicPr>
            <a:picLocks noChangeAspect="1"/>
          </p:cNvPicPr>
          <p:nvPr/>
        </p:nvPicPr>
        <p:blipFill>
          <a:blip r:embed="rId2"/>
          <a:stretch>
            <a:fillRect/>
          </a:stretch>
        </p:blipFill>
        <p:spPr>
          <a:xfrm>
            <a:off x="879067" y="0"/>
            <a:ext cx="5305725" cy="5143500"/>
          </a:xfrm>
          <a:prstGeom prst="rect">
            <a:avLst/>
          </a:prstGeom>
        </p:spPr>
      </p:pic>
    </p:spTree>
    <p:extLst>
      <p:ext uri="{BB962C8B-B14F-4D97-AF65-F5344CB8AC3E}">
        <p14:creationId xmlns:p14="http://schemas.microsoft.com/office/powerpoint/2010/main" val="1427321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E004-F93B-3DC5-2A98-E36E2B684A4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08DBEA4-C7FC-65B4-A301-55CF44B018DB}"/>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E595844-2165-B589-B5B3-1ACE8197EA92}"/>
              </a:ext>
            </a:extLst>
          </p:cNvPr>
          <p:cNvPicPr>
            <a:picLocks noChangeAspect="1"/>
          </p:cNvPicPr>
          <p:nvPr/>
        </p:nvPicPr>
        <p:blipFill>
          <a:blip r:embed="rId2"/>
          <a:stretch>
            <a:fillRect/>
          </a:stretch>
        </p:blipFill>
        <p:spPr>
          <a:xfrm>
            <a:off x="2626476" y="0"/>
            <a:ext cx="3891047" cy="5143500"/>
          </a:xfrm>
          <a:prstGeom prst="rect">
            <a:avLst/>
          </a:prstGeom>
        </p:spPr>
      </p:pic>
    </p:spTree>
    <p:extLst>
      <p:ext uri="{BB962C8B-B14F-4D97-AF65-F5344CB8AC3E}">
        <p14:creationId xmlns:p14="http://schemas.microsoft.com/office/powerpoint/2010/main" val="2728954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0BEE-6426-5713-7E51-1285B572BD2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93F75FF-AAA8-FB8A-2809-E609A6BB580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EA9DC5A-B77C-167B-42C7-56DED41EE4C1}"/>
              </a:ext>
            </a:extLst>
          </p:cNvPr>
          <p:cNvPicPr>
            <a:picLocks noChangeAspect="1"/>
          </p:cNvPicPr>
          <p:nvPr/>
        </p:nvPicPr>
        <p:blipFill>
          <a:blip r:embed="rId2"/>
          <a:stretch>
            <a:fillRect/>
          </a:stretch>
        </p:blipFill>
        <p:spPr>
          <a:xfrm>
            <a:off x="2738437" y="1852612"/>
            <a:ext cx="3667125" cy="1438275"/>
          </a:xfrm>
          <a:prstGeom prst="rect">
            <a:avLst/>
          </a:prstGeom>
        </p:spPr>
      </p:pic>
    </p:spTree>
    <p:extLst>
      <p:ext uri="{BB962C8B-B14F-4D97-AF65-F5344CB8AC3E}">
        <p14:creationId xmlns:p14="http://schemas.microsoft.com/office/powerpoint/2010/main" val="4288890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1E347-B40F-A811-6EFB-31941C3EAAAF}"/>
              </a:ext>
            </a:extLst>
          </p:cNvPr>
          <p:cNvSpPr>
            <a:spLocks noGrp="1"/>
          </p:cNvSpPr>
          <p:nvPr>
            <p:ph type="title"/>
          </p:nvPr>
        </p:nvSpPr>
        <p:spPr>
          <a:xfrm>
            <a:off x="2219052" y="58801"/>
            <a:ext cx="4705894" cy="430887"/>
          </a:xfrm>
        </p:spPr>
        <p:txBody>
          <a:bodyPr/>
          <a:lstStyle/>
          <a:p>
            <a:r>
              <a:rPr lang="en-IN" dirty="0"/>
              <a:t>DEEP LEARNING</a:t>
            </a:r>
          </a:p>
        </p:txBody>
      </p:sp>
      <p:sp>
        <p:nvSpPr>
          <p:cNvPr id="3" name="Text Placeholder 2">
            <a:extLst>
              <a:ext uri="{FF2B5EF4-FFF2-40B4-BE49-F238E27FC236}">
                <a16:creationId xmlns:a16="http://schemas.microsoft.com/office/drawing/2014/main" id="{FC9DABBA-9958-C9EA-8CE0-224F365A895A}"/>
              </a:ext>
            </a:extLst>
          </p:cNvPr>
          <p:cNvSpPr>
            <a:spLocks noGrp="1"/>
          </p:cNvSpPr>
          <p:nvPr>
            <p:ph type="body" idx="1"/>
          </p:nvPr>
        </p:nvSpPr>
        <p:spPr>
          <a:xfrm>
            <a:off x="457200" y="742950"/>
            <a:ext cx="7960133" cy="2632760"/>
          </a:xfrm>
        </p:spPr>
        <p:txBody>
          <a:bodyPr/>
          <a:lstStyle/>
          <a:p>
            <a:r>
              <a:rPr lang="en-US" dirty="0"/>
              <a:t>. Going beyond two to three layers becomes quite difficult computationally. The only way to handle such intense computation is by using graphics processing unit (GPU) computing. When we have less number of hidden layers – at the maximum two to three layers, it is a normal neural network, which is sometimes given the fancy name ‘shallow neural network’. However, when the number of layers increases, it is termed as deep neural network. One of the earliest deep neural networks had three hidden layers. Deep learning is a more contemporary branding of deep neural networks, i.e. multilayer neural networks having more than three layers.</a:t>
            </a:r>
            <a:endParaRPr lang="en-IN" dirty="0"/>
          </a:p>
        </p:txBody>
      </p:sp>
    </p:spTree>
    <p:extLst>
      <p:ext uri="{BB962C8B-B14F-4D97-AF65-F5344CB8AC3E}">
        <p14:creationId xmlns:p14="http://schemas.microsoft.com/office/powerpoint/2010/main" val="47031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6512" y="503825"/>
            <a:ext cx="5967095" cy="452120"/>
          </a:xfrm>
          <a:prstGeom prst="rect">
            <a:avLst/>
          </a:prstGeom>
        </p:spPr>
        <p:txBody>
          <a:bodyPr vert="horz" wrap="square" lIns="0" tIns="12700" rIns="0" bIns="0" rtlCol="0">
            <a:spAutoFit/>
          </a:bodyPr>
          <a:lstStyle/>
          <a:p>
            <a:pPr marL="12700">
              <a:lnSpc>
                <a:spcPct val="100000"/>
              </a:lnSpc>
              <a:spcBef>
                <a:spcPts val="100"/>
              </a:spcBef>
            </a:pPr>
            <a:r>
              <a:rPr spc="-5" dirty="0"/>
              <a:t>Computation</a:t>
            </a:r>
            <a:r>
              <a:rPr spc="-35" dirty="0"/>
              <a:t> </a:t>
            </a:r>
            <a:r>
              <a:rPr spc="-5" dirty="0"/>
              <a:t>in</a:t>
            </a:r>
            <a:r>
              <a:rPr spc="-35" dirty="0"/>
              <a:t> </a:t>
            </a:r>
            <a:r>
              <a:rPr spc="-5" dirty="0"/>
              <a:t>Biological</a:t>
            </a:r>
            <a:r>
              <a:rPr spc="-30" dirty="0"/>
              <a:t> </a:t>
            </a:r>
            <a:r>
              <a:rPr spc="-5" dirty="0"/>
              <a:t>Neurons</a:t>
            </a:r>
          </a:p>
        </p:txBody>
      </p:sp>
      <p:sp>
        <p:nvSpPr>
          <p:cNvPr id="3" name="object 3"/>
          <p:cNvSpPr txBox="1"/>
          <p:nvPr/>
        </p:nvSpPr>
        <p:spPr>
          <a:xfrm>
            <a:off x="459967" y="1167715"/>
            <a:ext cx="4295775" cy="1787525"/>
          </a:xfrm>
          <a:prstGeom prst="rect">
            <a:avLst/>
          </a:prstGeom>
        </p:spPr>
        <p:txBody>
          <a:bodyPr vert="horz" wrap="square" lIns="0" tIns="12700" rIns="0" bIns="0" rtlCol="0">
            <a:spAutoFit/>
          </a:bodyPr>
          <a:lstStyle/>
          <a:p>
            <a:pPr marL="394335" marR="284480" indent="-382270" algn="just">
              <a:lnSpc>
                <a:spcPct val="115599"/>
              </a:lnSpc>
              <a:spcBef>
                <a:spcPts val="100"/>
              </a:spcBef>
              <a:buChar char="●"/>
              <a:tabLst>
                <a:tab pos="394970" algn="l"/>
              </a:tabLst>
            </a:pPr>
            <a:r>
              <a:rPr sz="2000" spc="-5" dirty="0">
                <a:latin typeface="Arial MT"/>
                <a:cs typeface="Arial MT"/>
              </a:rPr>
              <a:t>Incoming</a:t>
            </a:r>
            <a:r>
              <a:rPr sz="2000" spc="-35" dirty="0">
                <a:latin typeface="Arial MT"/>
                <a:cs typeface="Arial MT"/>
              </a:rPr>
              <a:t> </a:t>
            </a:r>
            <a:r>
              <a:rPr sz="2000" dirty="0">
                <a:latin typeface="Arial MT"/>
                <a:cs typeface="Arial MT"/>
              </a:rPr>
              <a:t>signals</a:t>
            </a:r>
            <a:r>
              <a:rPr sz="2000" spc="-35" dirty="0">
                <a:latin typeface="Arial MT"/>
                <a:cs typeface="Arial MT"/>
              </a:rPr>
              <a:t> </a:t>
            </a:r>
            <a:r>
              <a:rPr sz="2000" spc="-5" dirty="0">
                <a:latin typeface="Arial MT"/>
                <a:cs typeface="Arial MT"/>
              </a:rPr>
              <a:t>from</a:t>
            </a:r>
            <a:r>
              <a:rPr sz="2000" spc="-35" dirty="0">
                <a:latin typeface="Arial MT"/>
                <a:cs typeface="Arial MT"/>
              </a:rPr>
              <a:t> </a:t>
            </a:r>
            <a:r>
              <a:rPr sz="2000" dirty="0">
                <a:latin typeface="Arial MT"/>
                <a:cs typeface="Arial MT"/>
              </a:rPr>
              <a:t>synapses </a:t>
            </a:r>
            <a:r>
              <a:rPr sz="2000" spc="-545" dirty="0">
                <a:latin typeface="Arial MT"/>
                <a:cs typeface="Arial MT"/>
              </a:rPr>
              <a:t> </a:t>
            </a:r>
            <a:r>
              <a:rPr sz="2000" spc="-5" dirty="0">
                <a:latin typeface="Arial MT"/>
                <a:cs typeface="Arial MT"/>
              </a:rPr>
              <a:t>are</a:t>
            </a:r>
            <a:r>
              <a:rPr sz="2000" spc="-15" dirty="0">
                <a:latin typeface="Arial MT"/>
                <a:cs typeface="Arial MT"/>
              </a:rPr>
              <a:t> </a:t>
            </a:r>
            <a:r>
              <a:rPr sz="2000" dirty="0">
                <a:latin typeface="Arial MT"/>
                <a:cs typeface="Arial MT"/>
              </a:rPr>
              <a:t>summed</a:t>
            </a:r>
            <a:r>
              <a:rPr sz="2000" spc="-15" dirty="0">
                <a:latin typeface="Arial MT"/>
                <a:cs typeface="Arial MT"/>
              </a:rPr>
              <a:t> </a:t>
            </a:r>
            <a:r>
              <a:rPr sz="2000" spc="-5" dirty="0">
                <a:latin typeface="Arial MT"/>
                <a:cs typeface="Arial MT"/>
              </a:rPr>
              <a:t>up</a:t>
            </a:r>
            <a:r>
              <a:rPr sz="2000" spc="-10" dirty="0">
                <a:latin typeface="Arial MT"/>
                <a:cs typeface="Arial MT"/>
              </a:rPr>
              <a:t> </a:t>
            </a:r>
            <a:r>
              <a:rPr sz="2000" spc="-5" dirty="0">
                <a:latin typeface="Arial MT"/>
                <a:cs typeface="Arial MT"/>
              </a:rPr>
              <a:t>at</a:t>
            </a:r>
            <a:r>
              <a:rPr sz="2000" spc="-15" dirty="0">
                <a:latin typeface="Arial MT"/>
                <a:cs typeface="Arial MT"/>
              </a:rPr>
              <a:t> </a:t>
            </a:r>
            <a:r>
              <a:rPr sz="2000" spc="-5" dirty="0">
                <a:latin typeface="Arial MT"/>
                <a:cs typeface="Arial MT"/>
              </a:rPr>
              <a:t>the</a:t>
            </a:r>
            <a:r>
              <a:rPr sz="2000" spc="-10" dirty="0">
                <a:latin typeface="Arial MT"/>
                <a:cs typeface="Arial MT"/>
              </a:rPr>
              <a:t> </a:t>
            </a:r>
            <a:r>
              <a:rPr sz="2000" dirty="0">
                <a:latin typeface="Arial MT"/>
                <a:cs typeface="Arial MT"/>
              </a:rPr>
              <a:t>soma.</a:t>
            </a:r>
            <a:endParaRPr sz="2000">
              <a:latin typeface="Arial MT"/>
              <a:cs typeface="Arial MT"/>
            </a:endParaRPr>
          </a:p>
          <a:p>
            <a:pPr marL="394335" marR="5080" indent="-382270" algn="just">
              <a:lnSpc>
                <a:spcPct val="115599"/>
              </a:lnSpc>
              <a:buChar char="●"/>
              <a:tabLst>
                <a:tab pos="394970" algn="l"/>
              </a:tabLst>
            </a:pPr>
            <a:r>
              <a:rPr sz="2000" spc="-5" dirty="0">
                <a:latin typeface="Arial MT"/>
                <a:cs typeface="Arial MT"/>
              </a:rPr>
              <a:t>On </a:t>
            </a:r>
            <a:r>
              <a:rPr sz="2000" dirty="0">
                <a:latin typeface="Arial MT"/>
                <a:cs typeface="Arial MT"/>
              </a:rPr>
              <a:t>crossing a </a:t>
            </a:r>
            <a:r>
              <a:rPr sz="2000" spc="-5" dirty="0">
                <a:latin typeface="Arial MT"/>
                <a:cs typeface="Arial MT"/>
              </a:rPr>
              <a:t>threshold, the </a:t>
            </a:r>
            <a:r>
              <a:rPr sz="2000" dirty="0">
                <a:latin typeface="Arial MT"/>
                <a:cs typeface="Arial MT"/>
              </a:rPr>
              <a:t>cell </a:t>
            </a:r>
            <a:r>
              <a:rPr sz="2000" spc="5" dirty="0">
                <a:latin typeface="Arial MT"/>
                <a:cs typeface="Arial MT"/>
              </a:rPr>
              <a:t> </a:t>
            </a:r>
            <a:r>
              <a:rPr sz="2000" spc="-5" dirty="0">
                <a:latin typeface="Arial MT"/>
                <a:cs typeface="Arial MT"/>
              </a:rPr>
              <a:t>fires generating an action potential </a:t>
            </a:r>
            <a:r>
              <a:rPr sz="2000" spc="-545" dirty="0">
                <a:latin typeface="Arial MT"/>
                <a:cs typeface="Arial MT"/>
              </a:rPr>
              <a:t> </a:t>
            </a:r>
            <a:r>
              <a:rPr sz="2000" spc="-5" dirty="0">
                <a:latin typeface="Arial MT"/>
                <a:cs typeface="Arial MT"/>
              </a:rPr>
              <a:t>in</a:t>
            </a:r>
            <a:r>
              <a:rPr sz="2000" spc="-10" dirty="0">
                <a:latin typeface="Arial MT"/>
                <a:cs typeface="Arial MT"/>
              </a:rPr>
              <a:t> </a:t>
            </a:r>
            <a:r>
              <a:rPr sz="2000" spc="-5" dirty="0">
                <a:latin typeface="Arial MT"/>
                <a:cs typeface="Arial MT"/>
              </a:rPr>
              <a:t>the</a:t>
            </a:r>
            <a:r>
              <a:rPr sz="2000" spc="-10" dirty="0">
                <a:latin typeface="Arial MT"/>
                <a:cs typeface="Arial MT"/>
              </a:rPr>
              <a:t> </a:t>
            </a:r>
            <a:r>
              <a:rPr sz="2000" spc="-5" dirty="0">
                <a:latin typeface="Arial MT"/>
                <a:cs typeface="Arial MT"/>
              </a:rPr>
              <a:t>axon</a:t>
            </a:r>
            <a:r>
              <a:rPr sz="2000" spc="-10" dirty="0">
                <a:latin typeface="Arial MT"/>
                <a:cs typeface="Arial MT"/>
              </a:rPr>
              <a:t> </a:t>
            </a:r>
            <a:r>
              <a:rPr sz="2000" spc="-5" dirty="0">
                <a:latin typeface="Arial MT"/>
                <a:cs typeface="Arial MT"/>
              </a:rPr>
              <a:t>hillock</a:t>
            </a:r>
            <a:r>
              <a:rPr sz="2000" spc="-10" dirty="0">
                <a:latin typeface="Arial MT"/>
                <a:cs typeface="Arial MT"/>
              </a:rPr>
              <a:t> </a:t>
            </a:r>
            <a:r>
              <a:rPr sz="2000" dirty="0">
                <a:latin typeface="Arial MT"/>
                <a:cs typeface="Arial MT"/>
              </a:rPr>
              <a:t>region.</a:t>
            </a:r>
            <a:endParaRPr sz="2000">
              <a:latin typeface="Arial MT"/>
              <a:cs typeface="Arial MT"/>
            </a:endParaRPr>
          </a:p>
        </p:txBody>
      </p:sp>
      <p:pic>
        <p:nvPicPr>
          <p:cNvPr id="4" name="object 4"/>
          <p:cNvPicPr/>
          <p:nvPr/>
        </p:nvPicPr>
        <p:blipFill>
          <a:blip r:embed="rId2" cstate="print"/>
          <a:stretch>
            <a:fillRect/>
          </a:stretch>
        </p:blipFill>
        <p:spPr>
          <a:xfrm>
            <a:off x="4832399" y="1152475"/>
            <a:ext cx="3910149" cy="3448049"/>
          </a:xfrm>
          <a:prstGeom prst="rect">
            <a:avLst/>
          </a:prstGeom>
        </p:spPr>
      </p:pic>
      <p:sp>
        <p:nvSpPr>
          <p:cNvPr id="5" name="object 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a:t>
            </a:fld>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7350" y="628650"/>
            <a:ext cx="5829300" cy="0"/>
          </a:xfrm>
          <a:custGeom>
            <a:avLst/>
            <a:gdLst/>
            <a:ahLst/>
            <a:cxnLst/>
            <a:rect l="l" t="t" r="r" b="b"/>
            <a:pathLst>
              <a:path w="7772400">
                <a:moveTo>
                  <a:pt x="0" y="0"/>
                </a:moveTo>
                <a:lnTo>
                  <a:pt x="7772400" y="1"/>
                </a:lnTo>
              </a:path>
            </a:pathLst>
          </a:custGeom>
          <a:ln w="38100">
            <a:solidFill>
              <a:srgbClr val="000000"/>
            </a:solidFill>
          </a:ln>
        </p:spPr>
        <p:txBody>
          <a:bodyPr wrap="square" lIns="0" tIns="0" rIns="0" bIns="0" rtlCol="0"/>
          <a:lstStyle/>
          <a:p>
            <a:endParaRPr sz="1350"/>
          </a:p>
        </p:txBody>
      </p:sp>
      <p:sp>
        <p:nvSpPr>
          <p:cNvPr id="3" name="object 3"/>
          <p:cNvSpPr txBox="1">
            <a:spLocks noGrp="1"/>
          </p:cNvSpPr>
          <p:nvPr>
            <p:ph type="title"/>
          </p:nvPr>
        </p:nvSpPr>
        <p:spPr>
          <a:xfrm>
            <a:off x="1716405" y="158115"/>
            <a:ext cx="3312319" cy="871392"/>
          </a:xfrm>
          <a:prstGeom prst="rect">
            <a:avLst/>
          </a:prstGeom>
        </p:spPr>
        <p:txBody>
          <a:bodyPr vert="horz" wrap="square" lIns="0" tIns="9525" rIns="0" bIns="0" rtlCol="0">
            <a:spAutoFit/>
          </a:bodyPr>
          <a:lstStyle/>
          <a:p>
            <a:pPr marL="9525">
              <a:spcBef>
                <a:spcPts val="75"/>
              </a:spcBef>
            </a:pPr>
            <a:r>
              <a:rPr spc="-4" dirty="0"/>
              <a:t>Multi-layer</a:t>
            </a:r>
            <a:r>
              <a:rPr spc="-15" dirty="0"/>
              <a:t> </a:t>
            </a:r>
            <a:r>
              <a:rPr spc="-4" dirty="0"/>
              <a:t>perceptrons</a:t>
            </a:r>
          </a:p>
        </p:txBody>
      </p:sp>
      <p:sp>
        <p:nvSpPr>
          <p:cNvPr id="4" name="object 4"/>
          <p:cNvSpPr txBox="1"/>
          <p:nvPr/>
        </p:nvSpPr>
        <p:spPr>
          <a:xfrm>
            <a:off x="1359141" y="1029507"/>
            <a:ext cx="6125051" cy="985847"/>
          </a:xfrm>
          <a:prstGeom prst="rect">
            <a:avLst/>
          </a:prstGeom>
        </p:spPr>
        <p:txBody>
          <a:bodyPr vert="horz" wrap="square" lIns="0" tIns="4763" rIns="0" bIns="0" rtlCol="0">
            <a:spAutoFit/>
          </a:bodyPr>
          <a:lstStyle/>
          <a:p>
            <a:pPr marL="352425" marR="3810" indent="-342900">
              <a:lnSpc>
                <a:spcPct val="101400"/>
              </a:lnSpc>
              <a:spcBef>
                <a:spcPts val="38"/>
              </a:spcBef>
              <a:buChar char="•"/>
              <a:tabLst>
                <a:tab pos="351949" algn="l"/>
                <a:tab pos="352425" algn="l"/>
              </a:tabLst>
            </a:pPr>
            <a:r>
              <a:rPr sz="2100" dirty="0">
                <a:latin typeface="Arial MT"/>
                <a:cs typeface="Arial MT"/>
              </a:rPr>
              <a:t>To make nonlinear classifiers out of perceptrons, </a:t>
            </a:r>
            <a:r>
              <a:rPr sz="2100" spc="-574" dirty="0">
                <a:latin typeface="Arial MT"/>
                <a:cs typeface="Arial MT"/>
              </a:rPr>
              <a:t> </a:t>
            </a:r>
            <a:r>
              <a:rPr sz="2100" dirty="0">
                <a:latin typeface="Arial MT"/>
                <a:cs typeface="Arial MT"/>
              </a:rPr>
              <a:t>build</a:t>
            </a:r>
            <a:r>
              <a:rPr sz="2100" spc="-4" dirty="0">
                <a:latin typeface="Arial MT"/>
                <a:cs typeface="Arial MT"/>
              </a:rPr>
              <a:t> </a:t>
            </a:r>
            <a:r>
              <a:rPr sz="2100" dirty="0">
                <a:latin typeface="Arial MT"/>
                <a:cs typeface="Arial MT"/>
              </a:rPr>
              <a:t>a multi-layer neural network!</a:t>
            </a:r>
          </a:p>
          <a:p>
            <a:pPr marL="652463" lvl="1" indent="-342900">
              <a:spcBef>
                <a:spcPts val="409"/>
              </a:spcBef>
              <a:buChar char="•"/>
              <a:tabLst>
                <a:tab pos="651986" algn="l"/>
                <a:tab pos="652463" algn="l"/>
              </a:tabLst>
            </a:pPr>
            <a:r>
              <a:rPr spc="-4" dirty="0">
                <a:latin typeface="Arial MT"/>
                <a:cs typeface="Arial MT"/>
              </a:rPr>
              <a:t>This </a:t>
            </a:r>
            <a:r>
              <a:rPr dirty="0">
                <a:latin typeface="Arial MT"/>
                <a:cs typeface="Arial MT"/>
              </a:rPr>
              <a:t>requires</a:t>
            </a:r>
            <a:r>
              <a:rPr spc="-4" dirty="0">
                <a:latin typeface="Arial MT"/>
                <a:cs typeface="Arial MT"/>
              </a:rPr>
              <a:t> </a:t>
            </a:r>
            <a:r>
              <a:rPr dirty="0">
                <a:latin typeface="Arial MT"/>
                <a:cs typeface="Arial MT"/>
              </a:rPr>
              <a:t>each </a:t>
            </a:r>
            <a:r>
              <a:rPr spc="-4" dirty="0">
                <a:latin typeface="Arial MT"/>
                <a:cs typeface="Arial MT"/>
              </a:rPr>
              <a:t>perceptron to</a:t>
            </a:r>
            <a:r>
              <a:rPr dirty="0">
                <a:latin typeface="Arial MT"/>
                <a:cs typeface="Arial MT"/>
              </a:rPr>
              <a:t> have</a:t>
            </a:r>
            <a:r>
              <a:rPr spc="-4" dirty="0">
                <a:latin typeface="Arial MT"/>
                <a:cs typeface="Arial MT"/>
              </a:rPr>
              <a:t> </a:t>
            </a:r>
            <a:r>
              <a:rPr dirty="0">
                <a:latin typeface="Arial MT"/>
                <a:cs typeface="Arial MT"/>
              </a:rPr>
              <a:t>a </a:t>
            </a:r>
            <a:r>
              <a:rPr spc="-4" dirty="0">
                <a:latin typeface="Arial MT"/>
                <a:cs typeface="Arial MT"/>
              </a:rPr>
              <a:t>nonlinearity</a:t>
            </a:r>
            <a:endParaRPr dirty="0">
              <a:latin typeface="Arial MT"/>
              <a:cs typeface="Arial MT"/>
            </a:endParaRPr>
          </a:p>
        </p:txBody>
      </p:sp>
      <p:pic>
        <p:nvPicPr>
          <p:cNvPr id="5" name="object 5"/>
          <p:cNvPicPr/>
          <p:nvPr/>
        </p:nvPicPr>
        <p:blipFill>
          <a:blip r:embed="rId2" cstate="print"/>
          <a:stretch>
            <a:fillRect/>
          </a:stretch>
        </p:blipFill>
        <p:spPr>
          <a:xfrm>
            <a:off x="1771650" y="2171700"/>
            <a:ext cx="5715000" cy="278163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7350" y="628650"/>
            <a:ext cx="5829300" cy="0"/>
          </a:xfrm>
          <a:custGeom>
            <a:avLst/>
            <a:gdLst/>
            <a:ahLst/>
            <a:cxnLst/>
            <a:rect l="l" t="t" r="r" b="b"/>
            <a:pathLst>
              <a:path w="7772400">
                <a:moveTo>
                  <a:pt x="0" y="0"/>
                </a:moveTo>
                <a:lnTo>
                  <a:pt x="7772400" y="1"/>
                </a:lnTo>
              </a:path>
            </a:pathLst>
          </a:custGeom>
          <a:ln w="38100">
            <a:solidFill>
              <a:srgbClr val="000000"/>
            </a:solidFill>
          </a:ln>
        </p:spPr>
        <p:txBody>
          <a:bodyPr wrap="square" lIns="0" tIns="0" rIns="0" bIns="0" rtlCol="0"/>
          <a:lstStyle/>
          <a:p>
            <a:endParaRPr sz="1350"/>
          </a:p>
        </p:txBody>
      </p:sp>
      <p:sp>
        <p:nvSpPr>
          <p:cNvPr id="3" name="object 3"/>
          <p:cNvSpPr txBox="1">
            <a:spLocks noGrp="1"/>
          </p:cNvSpPr>
          <p:nvPr>
            <p:ph type="title"/>
          </p:nvPr>
        </p:nvSpPr>
        <p:spPr>
          <a:xfrm>
            <a:off x="1716405" y="158115"/>
            <a:ext cx="3312319" cy="871392"/>
          </a:xfrm>
          <a:prstGeom prst="rect">
            <a:avLst/>
          </a:prstGeom>
        </p:spPr>
        <p:txBody>
          <a:bodyPr vert="horz" wrap="square" lIns="0" tIns="9525" rIns="0" bIns="0" rtlCol="0">
            <a:spAutoFit/>
          </a:bodyPr>
          <a:lstStyle/>
          <a:p>
            <a:pPr marL="9525">
              <a:spcBef>
                <a:spcPts val="75"/>
              </a:spcBef>
            </a:pPr>
            <a:r>
              <a:rPr spc="-4" dirty="0"/>
              <a:t>Multi-layer</a:t>
            </a:r>
            <a:r>
              <a:rPr spc="-15" dirty="0"/>
              <a:t> </a:t>
            </a:r>
            <a:r>
              <a:rPr spc="-4" dirty="0"/>
              <a:t>perceptrons</a:t>
            </a:r>
          </a:p>
        </p:txBody>
      </p:sp>
      <p:sp>
        <p:nvSpPr>
          <p:cNvPr id="4" name="object 4"/>
          <p:cNvSpPr txBox="1"/>
          <p:nvPr/>
        </p:nvSpPr>
        <p:spPr>
          <a:xfrm>
            <a:off x="1421810" y="1051808"/>
            <a:ext cx="6297454" cy="1326966"/>
          </a:xfrm>
          <a:prstGeom prst="rect">
            <a:avLst/>
          </a:prstGeom>
        </p:spPr>
        <p:txBody>
          <a:bodyPr vert="horz" wrap="square" lIns="0" tIns="4763" rIns="0" bIns="0" rtlCol="0">
            <a:spAutoFit/>
          </a:bodyPr>
          <a:lstStyle/>
          <a:p>
            <a:pPr marL="352425" marR="176213" indent="-342900">
              <a:lnSpc>
                <a:spcPct val="101400"/>
              </a:lnSpc>
              <a:spcBef>
                <a:spcPts val="38"/>
              </a:spcBef>
              <a:buChar char="•"/>
              <a:tabLst>
                <a:tab pos="351949" algn="l"/>
                <a:tab pos="352425" algn="l"/>
              </a:tabLst>
            </a:pPr>
            <a:r>
              <a:rPr sz="2100" dirty="0">
                <a:latin typeface="Arial MT"/>
                <a:cs typeface="Arial MT"/>
              </a:rPr>
              <a:t>To make nonlinear classifiers out of perceptrons, </a:t>
            </a:r>
            <a:r>
              <a:rPr sz="2100" spc="-574" dirty="0">
                <a:latin typeface="Arial MT"/>
                <a:cs typeface="Arial MT"/>
              </a:rPr>
              <a:t> </a:t>
            </a:r>
            <a:r>
              <a:rPr sz="2100" dirty="0">
                <a:latin typeface="Arial MT"/>
                <a:cs typeface="Arial MT"/>
              </a:rPr>
              <a:t>build</a:t>
            </a:r>
            <a:r>
              <a:rPr sz="2100" spc="-4" dirty="0">
                <a:latin typeface="Arial MT"/>
                <a:cs typeface="Arial MT"/>
              </a:rPr>
              <a:t> </a:t>
            </a:r>
            <a:r>
              <a:rPr sz="2100" dirty="0">
                <a:latin typeface="Arial MT"/>
                <a:cs typeface="Arial MT"/>
              </a:rPr>
              <a:t>a multi-layer neural network!</a:t>
            </a:r>
          </a:p>
          <a:p>
            <a:pPr marL="652463" lvl="1" indent="-342900">
              <a:spcBef>
                <a:spcPts val="409"/>
              </a:spcBef>
              <a:buChar char="•"/>
              <a:tabLst>
                <a:tab pos="651986" algn="l"/>
                <a:tab pos="652463" algn="l"/>
              </a:tabLst>
            </a:pPr>
            <a:r>
              <a:rPr spc="-4" dirty="0">
                <a:latin typeface="Arial MT"/>
                <a:cs typeface="Arial MT"/>
              </a:rPr>
              <a:t>This </a:t>
            </a:r>
            <a:r>
              <a:rPr dirty="0">
                <a:latin typeface="Arial MT"/>
                <a:cs typeface="Arial MT"/>
              </a:rPr>
              <a:t>requires</a:t>
            </a:r>
            <a:r>
              <a:rPr spc="-4" dirty="0">
                <a:latin typeface="Arial MT"/>
                <a:cs typeface="Arial MT"/>
              </a:rPr>
              <a:t> </a:t>
            </a:r>
            <a:r>
              <a:rPr dirty="0">
                <a:latin typeface="Arial MT"/>
                <a:cs typeface="Arial MT"/>
              </a:rPr>
              <a:t>each </a:t>
            </a:r>
            <a:r>
              <a:rPr spc="-4" dirty="0">
                <a:latin typeface="Arial MT"/>
                <a:cs typeface="Arial MT"/>
              </a:rPr>
              <a:t>perceptron to</a:t>
            </a:r>
            <a:r>
              <a:rPr dirty="0">
                <a:latin typeface="Arial MT"/>
                <a:cs typeface="Arial MT"/>
              </a:rPr>
              <a:t> have</a:t>
            </a:r>
            <a:r>
              <a:rPr spc="-4" dirty="0">
                <a:latin typeface="Arial MT"/>
                <a:cs typeface="Arial MT"/>
              </a:rPr>
              <a:t> </a:t>
            </a:r>
            <a:r>
              <a:rPr dirty="0">
                <a:latin typeface="Arial MT"/>
                <a:cs typeface="Arial MT"/>
              </a:rPr>
              <a:t>a </a:t>
            </a:r>
            <a:r>
              <a:rPr spc="-4" dirty="0">
                <a:latin typeface="Arial MT"/>
                <a:cs typeface="Arial MT"/>
              </a:rPr>
              <a:t>nonlinearity</a:t>
            </a:r>
            <a:endParaRPr dirty="0">
              <a:latin typeface="Arial MT"/>
              <a:cs typeface="Arial MT"/>
            </a:endParaRPr>
          </a:p>
          <a:p>
            <a:pPr marL="652463" lvl="1" indent="-342900">
              <a:spcBef>
                <a:spcPts val="469"/>
              </a:spcBef>
              <a:buChar char="•"/>
              <a:tabLst>
                <a:tab pos="651986" algn="l"/>
                <a:tab pos="652463" algn="l"/>
              </a:tabLst>
            </a:pPr>
            <a:r>
              <a:rPr spc="-4" dirty="0">
                <a:latin typeface="Arial MT"/>
                <a:cs typeface="Arial MT"/>
              </a:rPr>
              <a:t>To </a:t>
            </a:r>
            <a:r>
              <a:rPr dirty="0">
                <a:latin typeface="Arial MT"/>
                <a:cs typeface="Arial MT"/>
              </a:rPr>
              <a:t>be</a:t>
            </a:r>
            <a:r>
              <a:rPr spc="-4" dirty="0">
                <a:latin typeface="Arial MT"/>
                <a:cs typeface="Arial MT"/>
              </a:rPr>
              <a:t> trainable, the nonlinearity</a:t>
            </a:r>
            <a:r>
              <a:rPr dirty="0">
                <a:latin typeface="Arial MT"/>
                <a:cs typeface="Arial MT"/>
              </a:rPr>
              <a:t> should</a:t>
            </a:r>
            <a:r>
              <a:rPr spc="-4" dirty="0">
                <a:latin typeface="Arial MT"/>
                <a:cs typeface="Arial MT"/>
              </a:rPr>
              <a:t> </a:t>
            </a:r>
            <a:r>
              <a:rPr dirty="0">
                <a:latin typeface="Arial MT"/>
                <a:cs typeface="Arial MT"/>
              </a:rPr>
              <a:t>be</a:t>
            </a:r>
            <a:r>
              <a:rPr spc="-4" dirty="0">
                <a:latin typeface="Arial MT"/>
                <a:cs typeface="Arial MT"/>
              </a:rPr>
              <a:t> </a:t>
            </a:r>
            <a:r>
              <a:rPr i="1" dirty="0">
                <a:latin typeface="Arial"/>
                <a:cs typeface="Arial"/>
              </a:rPr>
              <a:t>differentiable</a:t>
            </a:r>
            <a:endParaRPr dirty="0">
              <a:latin typeface="Arial"/>
              <a:cs typeface="Arial"/>
            </a:endParaRPr>
          </a:p>
        </p:txBody>
      </p:sp>
      <p:grpSp>
        <p:nvGrpSpPr>
          <p:cNvPr id="5" name="object 5"/>
          <p:cNvGrpSpPr/>
          <p:nvPr/>
        </p:nvGrpSpPr>
        <p:grpSpPr>
          <a:xfrm>
            <a:off x="1990924" y="2850062"/>
            <a:ext cx="1663541" cy="1259204"/>
            <a:chOff x="1130564" y="3800082"/>
            <a:chExt cx="2218055" cy="1678939"/>
          </a:xfrm>
        </p:grpSpPr>
        <p:sp>
          <p:nvSpPr>
            <p:cNvPr id="6" name="object 6"/>
            <p:cNvSpPr/>
            <p:nvPr/>
          </p:nvSpPr>
          <p:spPr>
            <a:xfrm>
              <a:off x="1930702" y="4310331"/>
              <a:ext cx="625475" cy="625475"/>
            </a:xfrm>
            <a:custGeom>
              <a:avLst/>
              <a:gdLst/>
              <a:ahLst/>
              <a:cxnLst/>
              <a:rect l="l" t="t" r="r" b="b"/>
              <a:pathLst>
                <a:path w="625475" h="625475">
                  <a:moveTo>
                    <a:pt x="0" y="312707"/>
                  </a:moveTo>
                  <a:lnTo>
                    <a:pt x="3390" y="266497"/>
                  </a:lnTo>
                  <a:lnTo>
                    <a:pt x="13239" y="222393"/>
                  </a:lnTo>
                  <a:lnTo>
                    <a:pt x="29063" y="180877"/>
                  </a:lnTo>
                  <a:lnTo>
                    <a:pt x="50379" y="142434"/>
                  </a:lnTo>
                  <a:lnTo>
                    <a:pt x="76701" y="107548"/>
                  </a:lnTo>
                  <a:lnTo>
                    <a:pt x="107548" y="76701"/>
                  </a:lnTo>
                  <a:lnTo>
                    <a:pt x="142434" y="50379"/>
                  </a:lnTo>
                  <a:lnTo>
                    <a:pt x="180877" y="29063"/>
                  </a:lnTo>
                  <a:lnTo>
                    <a:pt x="222393" y="13239"/>
                  </a:lnTo>
                  <a:lnTo>
                    <a:pt x="266497" y="3390"/>
                  </a:lnTo>
                  <a:lnTo>
                    <a:pt x="312707" y="0"/>
                  </a:lnTo>
                  <a:lnTo>
                    <a:pt x="358917" y="3390"/>
                  </a:lnTo>
                  <a:lnTo>
                    <a:pt x="403021" y="13239"/>
                  </a:lnTo>
                  <a:lnTo>
                    <a:pt x="444537" y="29063"/>
                  </a:lnTo>
                  <a:lnTo>
                    <a:pt x="482980" y="50379"/>
                  </a:lnTo>
                  <a:lnTo>
                    <a:pt x="517866" y="76701"/>
                  </a:lnTo>
                  <a:lnTo>
                    <a:pt x="548713" y="107548"/>
                  </a:lnTo>
                  <a:lnTo>
                    <a:pt x="575035" y="142434"/>
                  </a:lnTo>
                  <a:lnTo>
                    <a:pt x="596351" y="180877"/>
                  </a:lnTo>
                  <a:lnTo>
                    <a:pt x="612175" y="222393"/>
                  </a:lnTo>
                  <a:lnTo>
                    <a:pt x="622024" y="266497"/>
                  </a:lnTo>
                  <a:lnTo>
                    <a:pt x="625415" y="312707"/>
                  </a:lnTo>
                  <a:lnTo>
                    <a:pt x="622024" y="358917"/>
                  </a:lnTo>
                  <a:lnTo>
                    <a:pt x="612175" y="403021"/>
                  </a:lnTo>
                  <a:lnTo>
                    <a:pt x="596351" y="444537"/>
                  </a:lnTo>
                  <a:lnTo>
                    <a:pt x="575035" y="482980"/>
                  </a:lnTo>
                  <a:lnTo>
                    <a:pt x="548713" y="517866"/>
                  </a:lnTo>
                  <a:lnTo>
                    <a:pt x="517866" y="548713"/>
                  </a:lnTo>
                  <a:lnTo>
                    <a:pt x="482980" y="575035"/>
                  </a:lnTo>
                  <a:lnTo>
                    <a:pt x="444537" y="596351"/>
                  </a:lnTo>
                  <a:lnTo>
                    <a:pt x="403021" y="612175"/>
                  </a:lnTo>
                  <a:lnTo>
                    <a:pt x="358917" y="622024"/>
                  </a:lnTo>
                  <a:lnTo>
                    <a:pt x="312707" y="625415"/>
                  </a:lnTo>
                  <a:lnTo>
                    <a:pt x="266497" y="622024"/>
                  </a:lnTo>
                  <a:lnTo>
                    <a:pt x="222393" y="612175"/>
                  </a:lnTo>
                  <a:lnTo>
                    <a:pt x="180877" y="596351"/>
                  </a:lnTo>
                  <a:lnTo>
                    <a:pt x="142434" y="575035"/>
                  </a:lnTo>
                  <a:lnTo>
                    <a:pt x="107548" y="548713"/>
                  </a:lnTo>
                  <a:lnTo>
                    <a:pt x="76701" y="517866"/>
                  </a:lnTo>
                  <a:lnTo>
                    <a:pt x="50379" y="482980"/>
                  </a:lnTo>
                  <a:lnTo>
                    <a:pt x="29063" y="444537"/>
                  </a:lnTo>
                  <a:lnTo>
                    <a:pt x="13239" y="403021"/>
                  </a:lnTo>
                  <a:lnTo>
                    <a:pt x="3390" y="358917"/>
                  </a:lnTo>
                  <a:lnTo>
                    <a:pt x="0" y="312707"/>
                  </a:lnTo>
                  <a:close/>
                </a:path>
              </a:pathLst>
            </a:custGeom>
            <a:ln w="25400">
              <a:solidFill>
                <a:srgbClr val="000000"/>
              </a:solidFill>
            </a:ln>
          </p:spPr>
          <p:txBody>
            <a:bodyPr wrap="square" lIns="0" tIns="0" rIns="0" bIns="0" rtlCol="0"/>
            <a:lstStyle/>
            <a:p>
              <a:endParaRPr sz="1350"/>
            </a:p>
          </p:txBody>
        </p:sp>
        <p:sp>
          <p:nvSpPr>
            <p:cNvPr id="7" name="object 7"/>
            <p:cNvSpPr/>
            <p:nvPr/>
          </p:nvSpPr>
          <p:spPr>
            <a:xfrm>
              <a:off x="1130554" y="3800093"/>
              <a:ext cx="2218055" cy="1678939"/>
            </a:xfrm>
            <a:custGeom>
              <a:avLst/>
              <a:gdLst/>
              <a:ahLst/>
              <a:cxnLst/>
              <a:rect l="l" t="t" r="r" b="b"/>
              <a:pathLst>
                <a:path w="2218054" h="1678939">
                  <a:moveTo>
                    <a:pt x="778421" y="848512"/>
                  </a:moveTo>
                  <a:lnTo>
                    <a:pt x="774979" y="848512"/>
                  </a:lnTo>
                  <a:lnTo>
                    <a:pt x="727913" y="848512"/>
                  </a:lnTo>
                  <a:lnTo>
                    <a:pt x="686295" y="872731"/>
                  </a:lnTo>
                  <a:lnTo>
                    <a:pt x="684237" y="880503"/>
                  </a:lnTo>
                  <a:lnTo>
                    <a:pt x="691299" y="892632"/>
                  </a:lnTo>
                  <a:lnTo>
                    <a:pt x="699071" y="894676"/>
                  </a:lnTo>
                  <a:lnTo>
                    <a:pt x="778421" y="848512"/>
                  </a:lnTo>
                  <a:close/>
                </a:path>
                <a:path w="2218054" h="1678939">
                  <a:moveTo>
                    <a:pt x="800201" y="835837"/>
                  </a:moveTo>
                  <a:lnTo>
                    <a:pt x="699198" y="776770"/>
                  </a:lnTo>
                  <a:lnTo>
                    <a:pt x="691426" y="778814"/>
                  </a:lnTo>
                  <a:lnTo>
                    <a:pt x="684339" y="790917"/>
                  </a:lnTo>
                  <a:lnTo>
                    <a:pt x="686384" y="798703"/>
                  </a:lnTo>
                  <a:lnTo>
                    <a:pt x="728027" y="823061"/>
                  </a:lnTo>
                  <a:lnTo>
                    <a:pt x="7962" y="822274"/>
                  </a:lnTo>
                  <a:lnTo>
                    <a:pt x="7937" y="847674"/>
                  </a:lnTo>
                  <a:lnTo>
                    <a:pt x="728002" y="848461"/>
                  </a:lnTo>
                  <a:lnTo>
                    <a:pt x="774979" y="848512"/>
                  </a:lnTo>
                  <a:lnTo>
                    <a:pt x="778510" y="848461"/>
                  </a:lnTo>
                  <a:lnTo>
                    <a:pt x="800201" y="835837"/>
                  </a:lnTo>
                  <a:close/>
                </a:path>
                <a:path w="2218054" h="1678939">
                  <a:moveTo>
                    <a:pt x="841883" y="677062"/>
                  </a:moveTo>
                  <a:lnTo>
                    <a:pt x="839635" y="671233"/>
                  </a:lnTo>
                  <a:lnTo>
                    <a:pt x="799795" y="567893"/>
                  </a:lnTo>
                  <a:lnTo>
                    <a:pt x="792441" y="564629"/>
                  </a:lnTo>
                  <a:lnTo>
                    <a:pt x="779348" y="569671"/>
                  </a:lnTo>
                  <a:lnTo>
                    <a:pt x="776097" y="577024"/>
                  </a:lnTo>
                  <a:lnTo>
                    <a:pt x="793457" y="622046"/>
                  </a:lnTo>
                  <a:lnTo>
                    <a:pt x="15887" y="0"/>
                  </a:lnTo>
                  <a:lnTo>
                    <a:pt x="12" y="19824"/>
                  </a:lnTo>
                  <a:lnTo>
                    <a:pt x="777582" y="641883"/>
                  </a:lnTo>
                  <a:lnTo>
                    <a:pt x="729843" y="634834"/>
                  </a:lnTo>
                  <a:lnTo>
                    <a:pt x="723392" y="639622"/>
                  </a:lnTo>
                  <a:lnTo>
                    <a:pt x="721347" y="653503"/>
                  </a:lnTo>
                  <a:lnTo>
                    <a:pt x="726135" y="659955"/>
                  </a:lnTo>
                  <a:lnTo>
                    <a:pt x="841883" y="677062"/>
                  </a:lnTo>
                  <a:close/>
                </a:path>
                <a:path w="2218054" h="1678939">
                  <a:moveTo>
                    <a:pt x="850087" y="993508"/>
                  </a:moveTo>
                  <a:lnTo>
                    <a:pt x="734352" y="1010742"/>
                  </a:lnTo>
                  <a:lnTo>
                    <a:pt x="729576" y="1017206"/>
                  </a:lnTo>
                  <a:lnTo>
                    <a:pt x="731634" y="1031087"/>
                  </a:lnTo>
                  <a:lnTo>
                    <a:pt x="738098" y="1035875"/>
                  </a:lnTo>
                  <a:lnTo>
                    <a:pt x="785825" y="1028763"/>
                  </a:lnTo>
                  <a:lnTo>
                    <a:pt x="0" y="1658950"/>
                  </a:lnTo>
                  <a:lnTo>
                    <a:pt x="15900" y="1678762"/>
                  </a:lnTo>
                  <a:lnTo>
                    <a:pt x="801712" y="1048575"/>
                  </a:lnTo>
                  <a:lnTo>
                    <a:pt x="784415" y="1093622"/>
                  </a:lnTo>
                  <a:lnTo>
                    <a:pt x="787679" y="1100963"/>
                  </a:lnTo>
                  <a:lnTo>
                    <a:pt x="800773" y="1106004"/>
                  </a:lnTo>
                  <a:lnTo>
                    <a:pt x="808126" y="1102728"/>
                  </a:lnTo>
                  <a:lnTo>
                    <a:pt x="847826" y="999375"/>
                  </a:lnTo>
                  <a:lnTo>
                    <a:pt x="850087" y="993508"/>
                  </a:lnTo>
                  <a:close/>
                </a:path>
                <a:path w="2218054" h="1678939">
                  <a:moveTo>
                    <a:pt x="2196033" y="848512"/>
                  </a:moveTo>
                  <a:lnTo>
                    <a:pt x="2192591" y="848512"/>
                  </a:lnTo>
                  <a:lnTo>
                    <a:pt x="2145525" y="848512"/>
                  </a:lnTo>
                  <a:lnTo>
                    <a:pt x="2103907" y="872731"/>
                  </a:lnTo>
                  <a:lnTo>
                    <a:pt x="2101850" y="880503"/>
                  </a:lnTo>
                  <a:lnTo>
                    <a:pt x="2108911" y="892632"/>
                  </a:lnTo>
                  <a:lnTo>
                    <a:pt x="2116683" y="894676"/>
                  </a:lnTo>
                  <a:lnTo>
                    <a:pt x="2196033" y="848512"/>
                  </a:lnTo>
                  <a:close/>
                </a:path>
                <a:path w="2218054" h="1678939">
                  <a:moveTo>
                    <a:pt x="2217813" y="835837"/>
                  </a:moveTo>
                  <a:lnTo>
                    <a:pt x="2116810" y="776770"/>
                  </a:lnTo>
                  <a:lnTo>
                    <a:pt x="2109025" y="778814"/>
                  </a:lnTo>
                  <a:lnTo>
                    <a:pt x="2101951" y="790917"/>
                  </a:lnTo>
                  <a:lnTo>
                    <a:pt x="2103983" y="798703"/>
                  </a:lnTo>
                  <a:lnTo>
                    <a:pt x="2145639" y="823061"/>
                  </a:lnTo>
                  <a:lnTo>
                    <a:pt x="1425575" y="822274"/>
                  </a:lnTo>
                  <a:lnTo>
                    <a:pt x="1425549" y="847674"/>
                  </a:lnTo>
                  <a:lnTo>
                    <a:pt x="2145614" y="848461"/>
                  </a:lnTo>
                  <a:lnTo>
                    <a:pt x="2192591" y="848512"/>
                  </a:lnTo>
                  <a:lnTo>
                    <a:pt x="2196122" y="848461"/>
                  </a:lnTo>
                  <a:lnTo>
                    <a:pt x="2217813" y="835837"/>
                  </a:lnTo>
                  <a:close/>
                </a:path>
              </a:pathLst>
            </a:custGeom>
            <a:solidFill>
              <a:srgbClr val="000000"/>
            </a:solidFill>
          </p:spPr>
          <p:txBody>
            <a:bodyPr wrap="square" lIns="0" tIns="0" rIns="0" bIns="0" rtlCol="0"/>
            <a:lstStyle/>
            <a:p>
              <a:endParaRPr sz="1350"/>
            </a:p>
          </p:txBody>
        </p:sp>
        <p:sp>
          <p:nvSpPr>
            <p:cNvPr id="8" name="object 8"/>
            <p:cNvSpPr/>
            <p:nvPr/>
          </p:nvSpPr>
          <p:spPr>
            <a:xfrm>
              <a:off x="2052911" y="4474028"/>
              <a:ext cx="381000" cy="327025"/>
            </a:xfrm>
            <a:custGeom>
              <a:avLst/>
              <a:gdLst/>
              <a:ahLst/>
              <a:cxnLst/>
              <a:rect l="l" t="t" r="r" b="b"/>
              <a:pathLst>
                <a:path w="381000" h="327025">
                  <a:moveTo>
                    <a:pt x="380999" y="0"/>
                  </a:moveTo>
                  <a:lnTo>
                    <a:pt x="333815" y="6425"/>
                  </a:lnTo>
                  <a:lnTo>
                    <a:pt x="289277" y="24190"/>
                  </a:lnTo>
                  <a:lnTo>
                    <a:pt x="250030" y="51026"/>
                  </a:lnTo>
                  <a:lnTo>
                    <a:pt x="218721" y="84666"/>
                  </a:lnTo>
                  <a:lnTo>
                    <a:pt x="197996" y="122842"/>
                  </a:lnTo>
                  <a:lnTo>
                    <a:pt x="190499" y="163285"/>
                  </a:lnTo>
                  <a:lnTo>
                    <a:pt x="183002" y="203728"/>
                  </a:lnTo>
                  <a:lnTo>
                    <a:pt x="162277" y="241904"/>
                  </a:lnTo>
                  <a:lnTo>
                    <a:pt x="130968" y="275544"/>
                  </a:lnTo>
                  <a:lnTo>
                    <a:pt x="91721" y="302380"/>
                  </a:lnTo>
                  <a:lnTo>
                    <a:pt x="47183" y="320145"/>
                  </a:lnTo>
                  <a:lnTo>
                    <a:pt x="0" y="326571"/>
                  </a:lnTo>
                </a:path>
              </a:pathLst>
            </a:custGeom>
            <a:ln w="25400">
              <a:solidFill>
                <a:srgbClr val="0000FF"/>
              </a:solidFill>
            </a:ln>
          </p:spPr>
          <p:txBody>
            <a:bodyPr wrap="square" lIns="0" tIns="0" rIns="0" bIns="0" rtlCol="0"/>
            <a:lstStyle/>
            <a:p>
              <a:endParaRPr sz="1350"/>
            </a:p>
          </p:txBody>
        </p:sp>
      </p:grpSp>
      <p:sp>
        <p:nvSpPr>
          <p:cNvPr id="9" name="object 9"/>
          <p:cNvSpPr txBox="1"/>
          <p:nvPr/>
        </p:nvSpPr>
        <p:spPr>
          <a:xfrm>
            <a:off x="2002155" y="4140326"/>
            <a:ext cx="671036" cy="194284"/>
          </a:xfrm>
          <a:prstGeom prst="rect">
            <a:avLst/>
          </a:prstGeom>
        </p:spPr>
        <p:txBody>
          <a:bodyPr vert="horz" wrap="square" lIns="0" tIns="9525" rIns="0" bIns="0" rtlCol="0">
            <a:spAutoFit/>
          </a:bodyPr>
          <a:lstStyle/>
          <a:p>
            <a:pPr marL="9525">
              <a:spcBef>
                <a:spcPts val="75"/>
              </a:spcBef>
            </a:pPr>
            <a:r>
              <a:rPr sz="1200" b="1" spc="-4" dirty="0">
                <a:solidFill>
                  <a:srgbClr val="0000FF"/>
                </a:solidFill>
                <a:latin typeface="Arial"/>
                <a:cs typeface="Arial"/>
              </a:rPr>
              <a:t>Sigmoid:</a:t>
            </a:r>
            <a:endParaRPr sz="1200">
              <a:latin typeface="Arial"/>
              <a:cs typeface="Arial"/>
            </a:endParaRPr>
          </a:p>
        </p:txBody>
      </p:sp>
      <p:sp>
        <p:nvSpPr>
          <p:cNvPr id="10" name="object 10"/>
          <p:cNvSpPr txBox="1"/>
          <p:nvPr/>
        </p:nvSpPr>
        <p:spPr>
          <a:xfrm>
            <a:off x="2785225" y="4094752"/>
            <a:ext cx="417671" cy="224645"/>
          </a:xfrm>
          <a:prstGeom prst="rect">
            <a:avLst/>
          </a:prstGeom>
        </p:spPr>
        <p:txBody>
          <a:bodyPr vert="horz" wrap="square" lIns="0" tIns="10953" rIns="0" bIns="0" rtlCol="0">
            <a:spAutoFit/>
          </a:bodyPr>
          <a:lstStyle/>
          <a:p>
            <a:pPr marL="9525">
              <a:spcBef>
                <a:spcPts val="86"/>
              </a:spcBef>
            </a:pPr>
            <a:r>
              <a:rPr sz="1388" i="1" spc="11" dirty="0">
                <a:latin typeface="Times New Roman"/>
                <a:cs typeface="Times New Roman"/>
              </a:rPr>
              <a:t>g</a:t>
            </a:r>
            <a:r>
              <a:rPr sz="1388" spc="8" dirty="0">
                <a:latin typeface="Times New Roman"/>
                <a:cs typeface="Times New Roman"/>
              </a:rPr>
              <a:t>(</a:t>
            </a:r>
            <a:r>
              <a:rPr sz="1388" i="1" spc="90" dirty="0">
                <a:latin typeface="Times New Roman"/>
                <a:cs typeface="Times New Roman"/>
              </a:rPr>
              <a:t>t</a:t>
            </a:r>
            <a:r>
              <a:rPr sz="1388" spc="4" dirty="0">
                <a:latin typeface="Times New Roman"/>
                <a:cs typeface="Times New Roman"/>
              </a:rPr>
              <a:t>)</a:t>
            </a:r>
            <a:r>
              <a:rPr sz="1388" spc="-113" dirty="0">
                <a:latin typeface="Times New Roman"/>
                <a:cs typeface="Times New Roman"/>
              </a:rPr>
              <a:t> </a:t>
            </a:r>
            <a:r>
              <a:rPr sz="1388" spc="4" dirty="0">
                <a:latin typeface="Symbol"/>
                <a:cs typeface="Symbol"/>
              </a:rPr>
              <a:t></a:t>
            </a:r>
            <a:endParaRPr sz="1388">
              <a:latin typeface="Symbol"/>
              <a:cs typeface="Symbol"/>
            </a:endParaRPr>
          </a:p>
        </p:txBody>
      </p:sp>
      <p:sp>
        <p:nvSpPr>
          <p:cNvPr id="11" name="object 11"/>
          <p:cNvSpPr txBox="1"/>
          <p:nvPr/>
        </p:nvSpPr>
        <p:spPr>
          <a:xfrm>
            <a:off x="3388426" y="3987732"/>
            <a:ext cx="108109" cy="224645"/>
          </a:xfrm>
          <a:prstGeom prst="rect">
            <a:avLst/>
          </a:prstGeom>
        </p:spPr>
        <p:txBody>
          <a:bodyPr vert="horz" wrap="square" lIns="0" tIns="10953" rIns="0" bIns="0" rtlCol="0">
            <a:spAutoFit/>
          </a:bodyPr>
          <a:lstStyle/>
          <a:p>
            <a:pPr marL="9525">
              <a:spcBef>
                <a:spcPts val="86"/>
              </a:spcBef>
            </a:pPr>
            <a:r>
              <a:rPr sz="1388" spc="4" dirty="0">
                <a:latin typeface="Times New Roman"/>
                <a:cs typeface="Times New Roman"/>
              </a:rPr>
              <a:t>1</a:t>
            </a:r>
            <a:endParaRPr sz="1388">
              <a:latin typeface="Times New Roman"/>
              <a:cs typeface="Times New Roman"/>
            </a:endParaRPr>
          </a:p>
        </p:txBody>
      </p:sp>
      <p:sp>
        <p:nvSpPr>
          <p:cNvPr id="12" name="object 12"/>
          <p:cNvSpPr txBox="1"/>
          <p:nvPr/>
        </p:nvSpPr>
        <p:spPr>
          <a:xfrm>
            <a:off x="3197496" y="4236517"/>
            <a:ext cx="456248" cy="224645"/>
          </a:xfrm>
          <a:prstGeom prst="rect">
            <a:avLst/>
          </a:prstGeom>
        </p:spPr>
        <p:txBody>
          <a:bodyPr vert="horz" wrap="square" lIns="0" tIns="10953" rIns="0" bIns="0" rtlCol="0">
            <a:spAutoFit/>
          </a:bodyPr>
          <a:lstStyle/>
          <a:p>
            <a:pPr marL="28575">
              <a:spcBef>
                <a:spcPts val="86"/>
              </a:spcBef>
            </a:pPr>
            <a:r>
              <a:rPr sz="1388" spc="98" dirty="0">
                <a:latin typeface="Times New Roman"/>
                <a:cs typeface="Times New Roman"/>
              </a:rPr>
              <a:t>1</a:t>
            </a:r>
            <a:r>
              <a:rPr sz="1388" spc="4" dirty="0">
                <a:latin typeface="Symbol"/>
                <a:cs typeface="Symbol"/>
              </a:rPr>
              <a:t></a:t>
            </a:r>
            <a:r>
              <a:rPr sz="1388" spc="-139" dirty="0">
                <a:latin typeface="Times New Roman"/>
                <a:cs typeface="Times New Roman"/>
              </a:rPr>
              <a:t> </a:t>
            </a:r>
            <a:r>
              <a:rPr sz="1388" i="1" spc="30" dirty="0">
                <a:latin typeface="Times New Roman"/>
                <a:cs typeface="Times New Roman"/>
              </a:rPr>
              <a:t>e</a:t>
            </a:r>
            <a:r>
              <a:rPr sz="1181" spc="84" baseline="44973" dirty="0">
                <a:latin typeface="Symbol"/>
                <a:cs typeface="Symbol"/>
              </a:rPr>
              <a:t></a:t>
            </a:r>
            <a:r>
              <a:rPr sz="1181" i="1" spc="5" baseline="44973" dirty="0">
                <a:latin typeface="Times New Roman"/>
                <a:cs typeface="Times New Roman"/>
              </a:rPr>
              <a:t>t</a:t>
            </a:r>
            <a:endParaRPr sz="1181" baseline="44973">
              <a:latin typeface="Times New Roman"/>
              <a:cs typeface="Times New Roman"/>
            </a:endParaRPr>
          </a:p>
        </p:txBody>
      </p:sp>
      <p:sp>
        <p:nvSpPr>
          <p:cNvPr id="13" name="object 13"/>
          <p:cNvSpPr/>
          <p:nvPr/>
        </p:nvSpPr>
        <p:spPr>
          <a:xfrm>
            <a:off x="3233021" y="4243958"/>
            <a:ext cx="421005" cy="0"/>
          </a:xfrm>
          <a:custGeom>
            <a:avLst/>
            <a:gdLst/>
            <a:ahLst/>
            <a:cxnLst/>
            <a:rect l="l" t="t" r="r" b="b"/>
            <a:pathLst>
              <a:path w="561339">
                <a:moveTo>
                  <a:pt x="0" y="0"/>
                </a:moveTo>
                <a:lnTo>
                  <a:pt x="560886" y="0"/>
                </a:lnTo>
              </a:path>
            </a:pathLst>
          </a:custGeom>
          <a:ln w="11736">
            <a:solidFill>
              <a:srgbClr val="000000"/>
            </a:solidFill>
          </a:ln>
        </p:spPr>
        <p:txBody>
          <a:bodyPr wrap="square" lIns="0" tIns="0" rIns="0" bIns="0" rtlCol="0"/>
          <a:lstStyle/>
          <a:p>
            <a:endParaRPr sz="1350"/>
          </a:p>
        </p:txBody>
      </p:sp>
      <p:grpSp>
        <p:nvGrpSpPr>
          <p:cNvPr id="14" name="object 14"/>
          <p:cNvGrpSpPr/>
          <p:nvPr/>
        </p:nvGrpSpPr>
        <p:grpSpPr>
          <a:xfrm>
            <a:off x="4676974" y="2850062"/>
            <a:ext cx="1663541" cy="1259204"/>
            <a:chOff x="4711964" y="3800082"/>
            <a:chExt cx="2218055" cy="1678939"/>
          </a:xfrm>
        </p:grpSpPr>
        <p:sp>
          <p:nvSpPr>
            <p:cNvPr id="15" name="object 15"/>
            <p:cNvSpPr/>
            <p:nvPr/>
          </p:nvSpPr>
          <p:spPr>
            <a:xfrm>
              <a:off x="5512102" y="4310331"/>
              <a:ext cx="625475" cy="625475"/>
            </a:xfrm>
            <a:custGeom>
              <a:avLst/>
              <a:gdLst/>
              <a:ahLst/>
              <a:cxnLst/>
              <a:rect l="l" t="t" r="r" b="b"/>
              <a:pathLst>
                <a:path w="625475" h="625475">
                  <a:moveTo>
                    <a:pt x="0" y="312707"/>
                  </a:moveTo>
                  <a:lnTo>
                    <a:pt x="3390" y="266497"/>
                  </a:lnTo>
                  <a:lnTo>
                    <a:pt x="13239" y="222393"/>
                  </a:lnTo>
                  <a:lnTo>
                    <a:pt x="29063" y="180877"/>
                  </a:lnTo>
                  <a:lnTo>
                    <a:pt x="50379" y="142434"/>
                  </a:lnTo>
                  <a:lnTo>
                    <a:pt x="76701" y="107548"/>
                  </a:lnTo>
                  <a:lnTo>
                    <a:pt x="107548" y="76701"/>
                  </a:lnTo>
                  <a:lnTo>
                    <a:pt x="142434" y="50379"/>
                  </a:lnTo>
                  <a:lnTo>
                    <a:pt x="180877" y="29063"/>
                  </a:lnTo>
                  <a:lnTo>
                    <a:pt x="222393" y="13239"/>
                  </a:lnTo>
                  <a:lnTo>
                    <a:pt x="266497" y="3390"/>
                  </a:lnTo>
                  <a:lnTo>
                    <a:pt x="312707" y="0"/>
                  </a:lnTo>
                  <a:lnTo>
                    <a:pt x="358917" y="3390"/>
                  </a:lnTo>
                  <a:lnTo>
                    <a:pt x="403021" y="13239"/>
                  </a:lnTo>
                  <a:lnTo>
                    <a:pt x="444537" y="29063"/>
                  </a:lnTo>
                  <a:lnTo>
                    <a:pt x="482980" y="50379"/>
                  </a:lnTo>
                  <a:lnTo>
                    <a:pt x="517866" y="76701"/>
                  </a:lnTo>
                  <a:lnTo>
                    <a:pt x="548713" y="107548"/>
                  </a:lnTo>
                  <a:lnTo>
                    <a:pt x="575035" y="142434"/>
                  </a:lnTo>
                  <a:lnTo>
                    <a:pt x="596351" y="180877"/>
                  </a:lnTo>
                  <a:lnTo>
                    <a:pt x="612175" y="222393"/>
                  </a:lnTo>
                  <a:lnTo>
                    <a:pt x="622024" y="266497"/>
                  </a:lnTo>
                  <a:lnTo>
                    <a:pt x="625415" y="312707"/>
                  </a:lnTo>
                  <a:lnTo>
                    <a:pt x="622024" y="358917"/>
                  </a:lnTo>
                  <a:lnTo>
                    <a:pt x="612175" y="403021"/>
                  </a:lnTo>
                  <a:lnTo>
                    <a:pt x="596351" y="444537"/>
                  </a:lnTo>
                  <a:lnTo>
                    <a:pt x="575035" y="482980"/>
                  </a:lnTo>
                  <a:lnTo>
                    <a:pt x="548713" y="517866"/>
                  </a:lnTo>
                  <a:lnTo>
                    <a:pt x="517866" y="548713"/>
                  </a:lnTo>
                  <a:lnTo>
                    <a:pt x="482980" y="575035"/>
                  </a:lnTo>
                  <a:lnTo>
                    <a:pt x="444537" y="596351"/>
                  </a:lnTo>
                  <a:lnTo>
                    <a:pt x="403021" y="612175"/>
                  </a:lnTo>
                  <a:lnTo>
                    <a:pt x="358917" y="622024"/>
                  </a:lnTo>
                  <a:lnTo>
                    <a:pt x="312707" y="625415"/>
                  </a:lnTo>
                  <a:lnTo>
                    <a:pt x="266497" y="622024"/>
                  </a:lnTo>
                  <a:lnTo>
                    <a:pt x="222393" y="612175"/>
                  </a:lnTo>
                  <a:lnTo>
                    <a:pt x="180877" y="596351"/>
                  </a:lnTo>
                  <a:lnTo>
                    <a:pt x="142434" y="575035"/>
                  </a:lnTo>
                  <a:lnTo>
                    <a:pt x="107548" y="548713"/>
                  </a:lnTo>
                  <a:lnTo>
                    <a:pt x="76701" y="517866"/>
                  </a:lnTo>
                  <a:lnTo>
                    <a:pt x="50379" y="482980"/>
                  </a:lnTo>
                  <a:lnTo>
                    <a:pt x="29063" y="444537"/>
                  </a:lnTo>
                  <a:lnTo>
                    <a:pt x="13239" y="403021"/>
                  </a:lnTo>
                  <a:lnTo>
                    <a:pt x="3390" y="358917"/>
                  </a:lnTo>
                  <a:lnTo>
                    <a:pt x="0" y="312707"/>
                  </a:lnTo>
                  <a:close/>
                </a:path>
              </a:pathLst>
            </a:custGeom>
            <a:ln w="25400">
              <a:solidFill>
                <a:srgbClr val="000000"/>
              </a:solidFill>
            </a:ln>
          </p:spPr>
          <p:txBody>
            <a:bodyPr wrap="square" lIns="0" tIns="0" rIns="0" bIns="0" rtlCol="0"/>
            <a:lstStyle/>
            <a:p>
              <a:endParaRPr sz="1350"/>
            </a:p>
          </p:txBody>
        </p:sp>
        <p:sp>
          <p:nvSpPr>
            <p:cNvPr id="16" name="object 16"/>
            <p:cNvSpPr/>
            <p:nvPr/>
          </p:nvSpPr>
          <p:spPr>
            <a:xfrm>
              <a:off x="4711954" y="3800093"/>
              <a:ext cx="2218055" cy="1678939"/>
            </a:xfrm>
            <a:custGeom>
              <a:avLst/>
              <a:gdLst/>
              <a:ahLst/>
              <a:cxnLst/>
              <a:rect l="l" t="t" r="r" b="b"/>
              <a:pathLst>
                <a:path w="2218054" h="1678939">
                  <a:moveTo>
                    <a:pt x="778421" y="848512"/>
                  </a:moveTo>
                  <a:lnTo>
                    <a:pt x="774979" y="848512"/>
                  </a:lnTo>
                  <a:lnTo>
                    <a:pt x="727913" y="848512"/>
                  </a:lnTo>
                  <a:lnTo>
                    <a:pt x="686295" y="872731"/>
                  </a:lnTo>
                  <a:lnTo>
                    <a:pt x="684237" y="880503"/>
                  </a:lnTo>
                  <a:lnTo>
                    <a:pt x="691299" y="892632"/>
                  </a:lnTo>
                  <a:lnTo>
                    <a:pt x="699071" y="894676"/>
                  </a:lnTo>
                  <a:lnTo>
                    <a:pt x="778421" y="848512"/>
                  </a:lnTo>
                  <a:close/>
                </a:path>
                <a:path w="2218054" h="1678939">
                  <a:moveTo>
                    <a:pt x="800201" y="835837"/>
                  </a:moveTo>
                  <a:lnTo>
                    <a:pt x="699198" y="776770"/>
                  </a:lnTo>
                  <a:lnTo>
                    <a:pt x="691426" y="778814"/>
                  </a:lnTo>
                  <a:lnTo>
                    <a:pt x="684339" y="790917"/>
                  </a:lnTo>
                  <a:lnTo>
                    <a:pt x="686384" y="798703"/>
                  </a:lnTo>
                  <a:lnTo>
                    <a:pt x="728027" y="823061"/>
                  </a:lnTo>
                  <a:lnTo>
                    <a:pt x="7962" y="822274"/>
                  </a:lnTo>
                  <a:lnTo>
                    <a:pt x="7937" y="847674"/>
                  </a:lnTo>
                  <a:lnTo>
                    <a:pt x="728002" y="848461"/>
                  </a:lnTo>
                  <a:lnTo>
                    <a:pt x="774979" y="848512"/>
                  </a:lnTo>
                  <a:lnTo>
                    <a:pt x="778510" y="848461"/>
                  </a:lnTo>
                  <a:lnTo>
                    <a:pt x="800201" y="835837"/>
                  </a:lnTo>
                  <a:close/>
                </a:path>
                <a:path w="2218054" h="1678939">
                  <a:moveTo>
                    <a:pt x="841883" y="677062"/>
                  </a:moveTo>
                  <a:lnTo>
                    <a:pt x="839635" y="671233"/>
                  </a:lnTo>
                  <a:lnTo>
                    <a:pt x="799795" y="567893"/>
                  </a:lnTo>
                  <a:lnTo>
                    <a:pt x="792441" y="564629"/>
                  </a:lnTo>
                  <a:lnTo>
                    <a:pt x="779348" y="569671"/>
                  </a:lnTo>
                  <a:lnTo>
                    <a:pt x="776097" y="577024"/>
                  </a:lnTo>
                  <a:lnTo>
                    <a:pt x="793457" y="622046"/>
                  </a:lnTo>
                  <a:lnTo>
                    <a:pt x="15887" y="0"/>
                  </a:lnTo>
                  <a:lnTo>
                    <a:pt x="12" y="19824"/>
                  </a:lnTo>
                  <a:lnTo>
                    <a:pt x="777582" y="641883"/>
                  </a:lnTo>
                  <a:lnTo>
                    <a:pt x="729843" y="634834"/>
                  </a:lnTo>
                  <a:lnTo>
                    <a:pt x="723392" y="639622"/>
                  </a:lnTo>
                  <a:lnTo>
                    <a:pt x="721347" y="653503"/>
                  </a:lnTo>
                  <a:lnTo>
                    <a:pt x="726135" y="659955"/>
                  </a:lnTo>
                  <a:lnTo>
                    <a:pt x="841883" y="677062"/>
                  </a:lnTo>
                  <a:close/>
                </a:path>
                <a:path w="2218054" h="1678939">
                  <a:moveTo>
                    <a:pt x="850087" y="993508"/>
                  </a:moveTo>
                  <a:lnTo>
                    <a:pt x="734352" y="1010742"/>
                  </a:lnTo>
                  <a:lnTo>
                    <a:pt x="729576" y="1017206"/>
                  </a:lnTo>
                  <a:lnTo>
                    <a:pt x="731634" y="1031087"/>
                  </a:lnTo>
                  <a:lnTo>
                    <a:pt x="738098" y="1035875"/>
                  </a:lnTo>
                  <a:lnTo>
                    <a:pt x="785825" y="1028763"/>
                  </a:lnTo>
                  <a:lnTo>
                    <a:pt x="0" y="1658950"/>
                  </a:lnTo>
                  <a:lnTo>
                    <a:pt x="15900" y="1678762"/>
                  </a:lnTo>
                  <a:lnTo>
                    <a:pt x="801712" y="1048575"/>
                  </a:lnTo>
                  <a:lnTo>
                    <a:pt x="784415" y="1093622"/>
                  </a:lnTo>
                  <a:lnTo>
                    <a:pt x="787679" y="1100963"/>
                  </a:lnTo>
                  <a:lnTo>
                    <a:pt x="800773" y="1106004"/>
                  </a:lnTo>
                  <a:lnTo>
                    <a:pt x="808126" y="1102728"/>
                  </a:lnTo>
                  <a:lnTo>
                    <a:pt x="847826" y="999375"/>
                  </a:lnTo>
                  <a:lnTo>
                    <a:pt x="850087" y="993508"/>
                  </a:lnTo>
                  <a:close/>
                </a:path>
                <a:path w="2218054" h="1678939">
                  <a:moveTo>
                    <a:pt x="2196033" y="848512"/>
                  </a:moveTo>
                  <a:lnTo>
                    <a:pt x="2192591" y="848512"/>
                  </a:lnTo>
                  <a:lnTo>
                    <a:pt x="2145525" y="848512"/>
                  </a:lnTo>
                  <a:lnTo>
                    <a:pt x="2103907" y="872731"/>
                  </a:lnTo>
                  <a:lnTo>
                    <a:pt x="2101850" y="880503"/>
                  </a:lnTo>
                  <a:lnTo>
                    <a:pt x="2108911" y="892632"/>
                  </a:lnTo>
                  <a:lnTo>
                    <a:pt x="2116683" y="894676"/>
                  </a:lnTo>
                  <a:lnTo>
                    <a:pt x="2196033" y="848512"/>
                  </a:lnTo>
                  <a:close/>
                </a:path>
                <a:path w="2218054" h="1678939">
                  <a:moveTo>
                    <a:pt x="2217813" y="835837"/>
                  </a:moveTo>
                  <a:lnTo>
                    <a:pt x="2116810" y="776770"/>
                  </a:lnTo>
                  <a:lnTo>
                    <a:pt x="2109025" y="778814"/>
                  </a:lnTo>
                  <a:lnTo>
                    <a:pt x="2101951" y="790917"/>
                  </a:lnTo>
                  <a:lnTo>
                    <a:pt x="2103983" y="798703"/>
                  </a:lnTo>
                  <a:lnTo>
                    <a:pt x="2145639" y="823061"/>
                  </a:lnTo>
                  <a:lnTo>
                    <a:pt x="1425575" y="822274"/>
                  </a:lnTo>
                  <a:lnTo>
                    <a:pt x="1425549" y="847674"/>
                  </a:lnTo>
                  <a:lnTo>
                    <a:pt x="2145614" y="848461"/>
                  </a:lnTo>
                  <a:lnTo>
                    <a:pt x="2192591" y="848512"/>
                  </a:lnTo>
                  <a:lnTo>
                    <a:pt x="2196122" y="848461"/>
                  </a:lnTo>
                  <a:lnTo>
                    <a:pt x="2217813" y="835837"/>
                  </a:lnTo>
                  <a:close/>
                </a:path>
              </a:pathLst>
            </a:custGeom>
            <a:solidFill>
              <a:srgbClr val="000000"/>
            </a:solidFill>
          </p:spPr>
          <p:txBody>
            <a:bodyPr wrap="square" lIns="0" tIns="0" rIns="0" bIns="0" rtlCol="0"/>
            <a:lstStyle/>
            <a:p>
              <a:endParaRPr sz="1350"/>
            </a:p>
          </p:txBody>
        </p:sp>
        <p:sp>
          <p:nvSpPr>
            <p:cNvPr id="17" name="object 17"/>
            <p:cNvSpPr/>
            <p:nvPr/>
          </p:nvSpPr>
          <p:spPr>
            <a:xfrm>
              <a:off x="5603829" y="4724399"/>
              <a:ext cx="228600" cy="0"/>
            </a:xfrm>
            <a:custGeom>
              <a:avLst/>
              <a:gdLst/>
              <a:ahLst/>
              <a:cxnLst/>
              <a:rect l="l" t="t" r="r" b="b"/>
              <a:pathLst>
                <a:path w="228600">
                  <a:moveTo>
                    <a:pt x="228600" y="1"/>
                  </a:moveTo>
                  <a:lnTo>
                    <a:pt x="0" y="0"/>
                  </a:lnTo>
                </a:path>
              </a:pathLst>
            </a:custGeom>
            <a:solidFill>
              <a:srgbClr val="00CC99"/>
            </a:solidFill>
          </p:spPr>
          <p:txBody>
            <a:bodyPr wrap="square" lIns="0" tIns="0" rIns="0" bIns="0" rtlCol="0"/>
            <a:lstStyle/>
            <a:p>
              <a:endParaRPr sz="1350"/>
            </a:p>
          </p:txBody>
        </p:sp>
        <p:sp>
          <p:nvSpPr>
            <p:cNvPr id="18" name="object 18"/>
            <p:cNvSpPr/>
            <p:nvPr/>
          </p:nvSpPr>
          <p:spPr>
            <a:xfrm>
              <a:off x="5603829" y="4724399"/>
              <a:ext cx="228600" cy="0"/>
            </a:xfrm>
            <a:custGeom>
              <a:avLst/>
              <a:gdLst/>
              <a:ahLst/>
              <a:cxnLst/>
              <a:rect l="l" t="t" r="r" b="b"/>
              <a:pathLst>
                <a:path w="228600">
                  <a:moveTo>
                    <a:pt x="0" y="0"/>
                  </a:moveTo>
                  <a:lnTo>
                    <a:pt x="228600" y="1"/>
                  </a:lnTo>
                </a:path>
              </a:pathLst>
            </a:custGeom>
            <a:ln w="25400">
              <a:solidFill>
                <a:srgbClr val="0000FF"/>
              </a:solidFill>
            </a:ln>
          </p:spPr>
          <p:txBody>
            <a:bodyPr wrap="square" lIns="0" tIns="0" rIns="0" bIns="0" rtlCol="0"/>
            <a:lstStyle/>
            <a:p>
              <a:endParaRPr sz="1350"/>
            </a:p>
          </p:txBody>
        </p:sp>
        <p:sp>
          <p:nvSpPr>
            <p:cNvPr id="19" name="object 19"/>
            <p:cNvSpPr/>
            <p:nvPr/>
          </p:nvSpPr>
          <p:spPr>
            <a:xfrm>
              <a:off x="5832429" y="4495799"/>
              <a:ext cx="228600" cy="228600"/>
            </a:xfrm>
            <a:custGeom>
              <a:avLst/>
              <a:gdLst/>
              <a:ahLst/>
              <a:cxnLst/>
              <a:rect l="l" t="t" r="r" b="b"/>
              <a:pathLst>
                <a:path w="228600" h="228600">
                  <a:moveTo>
                    <a:pt x="228600" y="0"/>
                  </a:moveTo>
                  <a:lnTo>
                    <a:pt x="0" y="228600"/>
                  </a:lnTo>
                </a:path>
              </a:pathLst>
            </a:custGeom>
            <a:solidFill>
              <a:srgbClr val="00CC99"/>
            </a:solidFill>
          </p:spPr>
          <p:txBody>
            <a:bodyPr wrap="square" lIns="0" tIns="0" rIns="0" bIns="0" rtlCol="0"/>
            <a:lstStyle/>
            <a:p>
              <a:endParaRPr sz="1350"/>
            </a:p>
          </p:txBody>
        </p:sp>
        <p:sp>
          <p:nvSpPr>
            <p:cNvPr id="20" name="object 20"/>
            <p:cNvSpPr/>
            <p:nvPr/>
          </p:nvSpPr>
          <p:spPr>
            <a:xfrm>
              <a:off x="5832429" y="4495799"/>
              <a:ext cx="228600" cy="228600"/>
            </a:xfrm>
            <a:custGeom>
              <a:avLst/>
              <a:gdLst/>
              <a:ahLst/>
              <a:cxnLst/>
              <a:rect l="l" t="t" r="r" b="b"/>
              <a:pathLst>
                <a:path w="228600" h="228600">
                  <a:moveTo>
                    <a:pt x="0" y="228600"/>
                  </a:moveTo>
                  <a:lnTo>
                    <a:pt x="228600" y="0"/>
                  </a:lnTo>
                </a:path>
              </a:pathLst>
            </a:custGeom>
            <a:ln w="25400">
              <a:solidFill>
                <a:srgbClr val="0000FF"/>
              </a:solidFill>
            </a:ln>
          </p:spPr>
          <p:txBody>
            <a:bodyPr wrap="square" lIns="0" tIns="0" rIns="0" bIns="0" rtlCol="0"/>
            <a:lstStyle/>
            <a:p>
              <a:endParaRPr sz="1350"/>
            </a:p>
          </p:txBody>
        </p:sp>
      </p:grpSp>
      <p:sp>
        <p:nvSpPr>
          <p:cNvPr id="21" name="object 21"/>
          <p:cNvSpPr txBox="1"/>
          <p:nvPr/>
        </p:nvSpPr>
        <p:spPr>
          <a:xfrm>
            <a:off x="4570537" y="4128897"/>
            <a:ext cx="2977515" cy="194284"/>
          </a:xfrm>
          <a:prstGeom prst="rect">
            <a:avLst/>
          </a:prstGeom>
        </p:spPr>
        <p:txBody>
          <a:bodyPr vert="horz" wrap="square" lIns="0" tIns="9525" rIns="0" bIns="0" rtlCol="0">
            <a:spAutoFit/>
          </a:bodyPr>
          <a:lstStyle/>
          <a:p>
            <a:pPr marL="9525">
              <a:spcBef>
                <a:spcPts val="75"/>
              </a:spcBef>
            </a:pPr>
            <a:r>
              <a:rPr sz="1200" b="1" spc="-4" dirty="0">
                <a:solidFill>
                  <a:srgbClr val="0000FF"/>
                </a:solidFill>
                <a:latin typeface="Arial"/>
                <a:cs typeface="Arial"/>
              </a:rPr>
              <a:t>Rectified linear</a:t>
            </a:r>
            <a:r>
              <a:rPr sz="1200" b="1" spc="4" dirty="0">
                <a:solidFill>
                  <a:srgbClr val="0000FF"/>
                </a:solidFill>
                <a:latin typeface="Arial"/>
                <a:cs typeface="Arial"/>
              </a:rPr>
              <a:t> </a:t>
            </a:r>
            <a:r>
              <a:rPr sz="1200" b="1" spc="-4" dirty="0">
                <a:solidFill>
                  <a:srgbClr val="0000FF"/>
                </a:solidFill>
                <a:latin typeface="Arial"/>
                <a:cs typeface="Arial"/>
              </a:rPr>
              <a:t>unit</a:t>
            </a:r>
            <a:r>
              <a:rPr sz="1200" b="1" spc="4" dirty="0">
                <a:solidFill>
                  <a:srgbClr val="0000FF"/>
                </a:solidFill>
                <a:latin typeface="Arial"/>
                <a:cs typeface="Arial"/>
              </a:rPr>
              <a:t> </a:t>
            </a:r>
            <a:r>
              <a:rPr sz="1200" b="1" spc="-4" dirty="0">
                <a:solidFill>
                  <a:srgbClr val="0000FF"/>
                </a:solidFill>
                <a:latin typeface="Arial"/>
                <a:cs typeface="Arial"/>
              </a:rPr>
              <a:t>(ReLU):</a:t>
            </a:r>
            <a:r>
              <a:rPr sz="1200" b="1" spc="8" dirty="0">
                <a:solidFill>
                  <a:srgbClr val="0000FF"/>
                </a:solidFill>
                <a:latin typeface="Arial"/>
                <a:cs typeface="Arial"/>
              </a:rPr>
              <a:t> </a:t>
            </a:r>
            <a:r>
              <a:rPr sz="1200" i="1" dirty="0">
                <a:latin typeface="Times New Roman"/>
                <a:cs typeface="Times New Roman"/>
              </a:rPr>
              <a:t>g</a:t>
            </a:r>
            <a:r>
              <a:rPr sz="1200" dirty="0">
                <a:latin typeface="Times New Roman"/>
                <a:cs typeface="Times New Roman"/>
              </a:rPr>
              <a:t>(</a:t>
            </a:r>
            <a:r>
              <a:rPr sz="1200" i="1" dirty="0">
                <a:latin typeface="Times New Roman"/>
                <a:cs typeface="Times New Roman"/>
              </a:rPr>
              <a:t>t</a:t>
            </a:r>
            <a:r>
              <a:rPr sz="1200" dirty="0">
                <a:latin typeface="Times New Roman"/>
                <a:cs typeface="Times New Roman"/>
              </a:rPr>
              <a:t>)</a:t>
            </a:r>
            <a:r>
              <a:rPr sz="1200" spc="-4" dirty="0">
                <a:latin typeface="Times New Roman"/>
                <a:cs typeface="Times New Roman"/>
              </a:rPr>
              <a:t> </a:t>
            </a:r>
            <a:r>
              <a:rPr sz="1200" dirty="0">
                <a:latin typeface="Times New Roman"/>
                <a:cs typeface="Times New Roman"/>
              </a:rPr>
              <a:t>=</a:t>
            </a:r>
            <a:r>
              <a:rPr sz="1200" spc="-4" dirty="0">
                <a:latin typeface="Times New Roman"/>
                <a:cs typeface="Times New Roman"/>
              </a:rPr>
              <a:t> </a:t>
            </a:r>
            <a:r>
              <a:rPr sz="1200" dirty="0">
                <a:latin typeface="Times New Roman"/>
                <a:cs typeface="Times New Roman"/>
              </a:rPr>
              <a:t>max(0,</a:t>
            </a:r>
            <a:r>
              <a:rPr sz="1200" i="1" dirty="0">
                <a:latin typeface="Times New Roman"/>
                <a:cs typeface="Times New Roman"/>
              </a:rPr>
              <a:t>t</a:t>
            </a:r>
            <a:r>
              <a:rPr sz="1200" dirty="0">
                <a:latin typeface="Times New Roman"/>
                <a:cs typeface="Times New Roman"/>
              </a:rPr>
              <a:t>)</a:t>
            </a:r>
            <a:endParaRPr sz="1200">
              <a:latin typeface="Times New Roman"/>
              <a:cs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7350" y="628650"/>
            <a:ext cx="5829300" cy="0"/>
          </a:xfrm>
          <a:custGeom>
            <a:avLst/>
            <a:gdLst/>
            <a:ahLst/>
            <a:cxnLst/>
            <a:rect l="l" t="t" r="r" b="b"/>
            <a:pathLst>
              <a:path w="7772400">
                <a:moveTo>
                  <a:pt x="0" y="0"/>
                </a:moveTo>
                <a:lnTo>
                  <a:pt x="7772400" y="1"/>
                </a:lnTo>
              </a:path>
            </a:pathLst>
          </a:custGeom>
          <a:ln w="38100">
            <a:solidFill>
              <a:srgbClr val="000000"/>
            </a:solidFill>
          </a:ln>
        </p:spPr>
        <p:txBody>
          <a:bodyPr wrap="square" lIns="0" tIns="0" rIns="0" bIns="0" rtlCol="0"/>
          <a:lstStyle/>
          <a:p>
            <a:endParaRPr sz="1350"/>
          </a:p>
        </p:txBody>
      </p:sp>
      <p:sp>
        <p:nvSpPr>
          <p:cNvPr id="3" name="object 3"/>
          <p:cNvSpPr/>
          <p:nvPr/>
        </p:nvSpPr>
        <p:spPr>
          <a:xfrm>
            <a:off x="3501670" y="1663364"/>
            <a:ext cx="334328" cy="211931"/>
          </a:xfrm>
          <a:custGeom>
            <a:avLst/>
            <a:gdLst/>
            <a:ahLst/>
            <a:cxnLst/>
            <a:rect l="l" t="t" r="r" b="b"/>
            <a:pathLst>
              <a:path w="445770" h="282575">
                <a:moveTo>
                  <a:pt x="355438" y="0"/>
                </a:moveTo>
                <a:lnTo>
                  <a:pt x="351420" y="11459"/>
                </a:lnTo>
                <a:lnTo>
                  <a:pt x="367763" y="18552"/>
                </a:lnTo>
                <a:lnTo>
                  <a:pt x="381818" y="28370"/>
                </a:lnTo>
                <a:lnTo>
                  <a:pt x="410356" y="73878"/>
                </a:lnTo>
                <a:lnTo>
                  <a:pt x="418690" y="115662"/>
                </a:lnTo>
                <a:lnTo>
                  <a:pt x="419732" y="139749"/>
                </a:lnTo>
                <a:lnTo>
                  <a:pt x="418685" y="164650"/>
                </a:lnTo>
                <a:lnTo>
                  <a:pt x="410313" y="207587"/>
                </a:lnTo>
                <a:lnTo>
                  <a:pt x="381836" y="253826"/>
                </a:lnTo>
                <a:lnTo>
                  <a:pt x="351867" y="270866"/>
                </a:lnTo>
                <a:lnTo>
                  <a:pt x="355438" y="282327"/>
                </a:lnTo>
                <a:lnTo>
                  <a:pt x="393948" y="264263"/>
                </a:lnTo>
                <a:lnTo>
                  <a:pt x="422262" y="232990"/>
                </a:lnTo>
                <a:lnTo>
                  <a:pt x="439675" y="191113"/>
                </a:lnTo>
                <a:lnTo>
                  <a:pt x="445479" y="141237"/>
                </a:lnTo>
                <a:lnTo>
                  <a:pt x="444023" y="115355"/>
                </a:lnTo>
                <a:lnTo>
                  <a:pt x="432378" y="69479"/>
                </a:lnTo>
                <a:lnTo>
                  <a:pt x="409282" y="32133"/>
                </a:lnTo>
                <a:lnTo>
                  <a:pt x="375907" y="7390"/>
                </a:lnTo>
                <a:lnTo>
                  <a:pt x="355438" y="0"/>
                </a:lnTo>
                <a:close/>
              </a:path>
              <a:path w="445770" h="282575">
                <a:moveTo>
                  <a:pt x="90040" y="0"/>
                </a:moveTo>
                <a:lnTo>
                  <a:pt x="51623" y="18101"/>
                </a:lnTo>
                <a:lnTo>
                  <a:pt x="23290" y="49485"/>
                </a:lnTo>
                <a:lnTo>
                  <a:pt x="5822" y="91436"/>
                </a:lnTo>
                <a:lnTo>
                  <a:pt x="0" y="141237"/>
                </a:lnTo>
                <a:lnTo>
                  <a:pt x="1450" y="167175"/>
                </a:lnTo>
                <a:lnTo>
                  <a:pt x="13059" y="213051"/>
                </a:lnTo>
                <a:lnTo>
                  <a:pt x="36099" y="250277"/>
                </a:lnTo>
                <a:lnTo>
                  <a:pt x="69511" y="274946"/>
                </a:lnTo>
                <a:lnTo>
                  <a:pt x="90040" y="282327"/>
                </a:lnTo>
                <a:lnTo>
                  <a:pt x="93611" y="270866"/>
                </a:lnTo>
                <a:lnTo>
                  <a:pt x="77524" y="263742"/>
                </a:lnTo>
                <a:lnTo>
                  <a:pt x="63642" y="253826"/>
                </a:lnTo>
                <a:lnTo>
                  <a:pt x="35164" y="207587"/>
                </a:lnTo>
                <a:lnTo>
                  <a:pt x="26793" y="164650"/>
                </a:lnTo>
                <a:lnTo>
                  <a:pt x="25746" y="139749"/>
                </a:lnTo>
                <a:lnTo>
                  <a:pt x="26793" y="115662"/>
                </a:lnTo>
                <a:lnTo>
                  <a:pt x="35164" y="73878"/>
                </a:lnTo>
                <a:lnTo>
                  <a:pt x="63754" y="28370"/>
                </a:lnTo>
                <a:lnTo>
                  <a:pt x="94058" y="11459"/>
                </a:lnTo>
                <a:lnTo>
                  <a:pt x="90040" y="0"/>
                </a:lnTo>
                <a:close/>
              </a:path>
            </a:pathLst>
          </a:custGeom>
          <a:solidFill>
            <a:srgbClr val="000000"/>
          </a:solidFill>
        </p:spPr>
        <p:txBody>
          <a:bodyPr wrap="square" lIns="0" tIns="0" rIns="0" bIns="0" rtlCol="0"/>
          <a:lstStyle/>
          <a:p>
            <a:endParaRPr sz="1350"/>
          </a:p>
        </p:txBody>
      </p:sp>
      <p:sp>
        <p:nvSpPr>
          <p:cNvPr id="4" name="object 4"/>
          <p:cNvSpPr/>
          <p:nvPr/>
        </p:nvSpPr>
        <p:spPr>
          <a:xfrm>
            <a:off x="3657070" y="2892089"/>
            <a:ext cx="912971" cy="211931"/>
          </a:xfrm>
          <a:custGeom>
            <a:avLst/>
            <a:gdLst/>
            <a:ahLst/>
            <a:cxnLst/>
            <a:rect l="l" t="t" r="r" b="b"/>
            <a:pathLst>
              <a:path w="1217295" h="282575">
                <a:moveTo>
                  <a:pt x="1126646" y="0"/>
                </a:moveTo>
                <a:lnTo>
                  <a:pt x="1122627" y="11459"/>
                </a:lnTo>
                <a:lnTo>
                  <a:pt x="1138970" y="18552"/>
                </a:lnTo>
                <a:lnTo>
                  <a:pt x="1153025" y="28370"/>
                </a:lnTo>
                <a:lnTo>
                  <a:pt x="1181563" y="73878"/>
                </a:lnTo>
                <a:lnTo>
                  <a:pt x="1189898" y="115662"/>
                </a:lnTo>
                <a:lnTo>
                  <a:pt x="1190939" y="139749"/>
                </a:lnTo>
                <a:lnTo>
                  <a:pt x="1189893" y="164650"/>
                </a:lnTo>
                <a:lnTo>
                  <a:pt x="1181521" y="207587"/>
                </a:lnTo>
                <a:lnTo>
                  <a:pt x="1153044" y="253826"/>
                </a:lnTo>
                <a:lnTo>
                  <a:pt x="1123074" y="270866"/>
                </a:lnTo>
                <a:lnTo>
                  <a:pt x="1126646" y="282327"/>
                </a:lnTo>
                <a:lnTo>
                  <a:pt x="1165155" y="264263"/>
                </a:lnTo>
                <a:lnTo>
                  <a:pt x="1193469" y="232990"/>
                </a:lnTo>
                <a:lnTo>
                  <a:pt x="1210882" y="191113"/>
                </a:lnTo>
                <a:lnTo>
                  <a:pt x="1216686" y="141237"/>
                </a:lnTo>
                <a:lnTo>
                  <a:pt x="1215231" y="115355"/>
                </a:lnTo>
                <a:lnTo>
                  <a:pt x="1203585" y="69479"/>
                </a:lnTo>
                <a:lnTo>
                  <a:pt x="1180489" y="32133"/>
                </a:lnTo>
                <a:lnTo>
                  <a:pt x="1147114" y="7390"/>
                </a:lnTo>
                <a:lnTo>
                  <a:pt x="1126646" y="0"/>
                </a:lnTo>
                <a:close/>
              </a:path>
              <a:path w="1217295" h="282575">
                <a:moveTo>
                  <a:pt x="90040" y="0"/>
                </a:moveTo>
                <a:lnTo>
                  <a:pt x="51623" y="18101"/>
                </a:lnTo>
                <a:lnTo>
                  <a:pt x="23290" y="49485"/>
                </a:lnTo>
                <a:lnTo>
                  <a:pt x="5822" y="91436"/>
                </a:lnTo>
                <a:lnTo>
                  <a:pt x="0" y="141237"/>
                </a:lnTo>
                <a:lnTo>
                  <a:pt x="1450" y="167175"/>
                </a:lnTo>
                <a:lnTo>
                  <a:pt x="13059" y="213051"/>
                </a:lnTo>
                <a:lnTo>
                  <a:pt x="36099" y="250277"/>
                </a:lnTo>
                <a:lnTo>
                  <a:pt x="69511" y="274946"/>
                </a:lnTo>
                <a:lnTo>
                  <a:pt x="90040" y="282327"/>
                </a:lnTo>
                <a:lnTo>
                  <a:pt x="93611" y="270866"/>
                </a:lnTo>
                <a:lnTo>
                  <a:pt x="77524" y="263741"/>
                </a:lnTo>
                <a:lnTo>
                  <a:pt x="63642" y="253826"/>
                </a:lnTo>
                <a:lnTo>
                  <a:pt x="35165" y="207587"/>
                </a:lnTo>
                <a:lnTo>
                  <a:pt x="26793" y="164650"/>
                </a:lnTo>
                <a:lnTo>
                  <a:pt x="25746" y="139749"/>
                </a:lnTo>
                <a:lnTo>
                  <a:pt x="26793" y="115662"/>
                </a:lnTo>
                <a:lnTo>
                  <a:pt x="35165" y="73878"/>
                </a:lnTo>
                <a:lnTo>
                  <a:pt x="63754" y="28370"/>
                </a:lnTo>
                <a:lnTo>
                  <a:pt x="94058" y="11459"/>
                </a:lnTo>
                <a:lnTo>
                  <a:pt x="90040" y="0"/>
                </a:lnTo>
                <a:close/>
              </a:path>
            </a:pathLst>
          </a:custGeom>
          <a:solidFill>
            <a:srgbClr val="000000"/>
          </a:solidFill>
        </p:spPr>
        <p:txBody>
          <a:bodyPr wrap="square" lIns="0" tIns="0" rIns="0" bIns="0" rtlCol="0"/>
          <a:lstStyle/>
          <a:p>
            <a:endParaRPr sz="1350"/>
          </a:p>
        </p:txBody>
      </p:sp>
      <p:sp>
        <p:nvSpPr>
          <p:cNvPr id="5" name="object 5"/>
          <p:cNvSpPr/>
          <p:nvPr/>
        </p:nvSpPr>
        <p:spPr>
          <a:xfrm>
            <a:off x="4906987" y="2892089"/>
            <a:ext cx="1233011" cy="211931"/>
          </a:xfrm>
          <a:custGeom>
            <a:avLst/>
            <a:gdLst/>
            <a:ahLst/>
            <a:cxnLst/>
            <a:rect l="l" t="t" r="r" b="b"/>
            <a:pathLst>
              <a:path w="1644015" h="282575">
                <a:moveTo>
                  <a:pt x="1553430" y="0"/>
                </a:moveTo>
                <a:lnTo>
                  <a:pt x="1549412" y="11459"/>
                </a:lnTo>
                <a:lnTo>
                  <a:pt x="1565755" y="18552"/>
                </a:lnTo>
                <a:lnTo>
                  <a:pt x="1579810" y="28370"/>
                </a:lnTo>
                <a:lnTo>
                  <a:pt x="1608348" y="73878"/>
                </a:lnTo>
                <a:lnTo>
                  <a:pt x="1616682" y="115662"/>
                </a:lnTo>
                <a:lnTo>
                  <a:pt x="1617724" y="139749"/>
                </a:lnTo>
                <a:lnTo>
                  <a:pt x="1616678" y="164650"/>
                </a:lnTo>
                <a:lnTo>
                  <a:pt x="1608306" y="207587"/>
                </a:lnTo>
                <a:lnTo>
                  <a:pt x="1579828" y="253826"/>
                </a:lnTo>
                <a:lnTo>
                  <a:pt x="1549858" y="270866"/>
                </a:lnTo>
                <a:lnTo>
                  <a:pt x="1553430" y="282327"/>
                </a:lnTo>
                <a:lnTo>
                  <a:pt x="1591940" y="264263"/>
                </a:lnTo>
                <a:lnTo>
                  <a:pt x="1620254" y="232990"/>
                </a:lnTo>
                <a:lnTo>
                  <a:pt x="1637667" y="191113"/>
                </a:lnTo>
                <a:lnTo>
                  <a:pt x="1643471" y="141237"/>
                </a:lnTo>
                <a:lnTo>
                  <a:pt x="1642015" y="115355"/>
                </a:lnTo>
                <a:lnTo>
                  <a:pt x="1630369" y="69479"/>
                </a:lnTo>
                <a:lnTo>
                  <a:pt x="1607273" y="32133"/>
                </a:lnTo>
                <a:lnTo>
                  <a:pt x="1573899" y="7390"/>
                </a:lnTo>
                <a:lnTo>
                  <a:pt x="1553430" y="0"/>
                </a:lnTo>
                <a:close/>
              </a:path>
              <a:path w="1644015" h="282575">
                <a:moveTo>
                  <a:pt x="90041" y="0"/>
                </a:moveTo>
                <a:lnTo>
                  <a:pt x="51625" y="18101"/>
                </a:lnTo>
                <a:lnTo>
                  <a:pt x="23291" y="49485"/>
                </a:lnTo>
                <a:lnTo>
                  <a:pt x="5823" y="91436"/>
                </a:lnTo>
                <a:lnTo>
                  <a:pt x="0" y="141237"/>
                </a:lnTo>
                <a:lnTo>
                  <a:pt x="1451" y="167175"/>
                </a:lnTo>
                <a:lnTo>
                  <a:pt x="13060" y="213051"/>
                </a:lnTo>
                <a:lnTo>
                  <a:pt x="36100" y="250277"/>
                </a:lnTo>
                <a:lnTo>
                  <a:pt x="69512" y="274946"/>
                </a:lnTo>
                <a:lnTo>
                  <a:pt x="90041" y="282327"/>
                </a:lnTo>
                <a:lnTo>
                  <a:pt x="93612" y="270866"/>
                </a:lnTo>
                <a:lnTo>
                  <a:pt x="77525" y="263741"/>
                </a:lnTo>
                <a:lnTo>
                  <a:pt x="63642" y="253826"/>
                </a:lnTo>
                <a:lnTo>
                  <a:pt x="35165" y="207587"/>
                </a:lnTo>
                <a:lnTo>
                  <a:pt x="26794" y="164650"/>
                </a:lnTo>
                <a:lnTo>
                  <a:pt x="25747" y="139749"/>
                </a:lnTo>
                <a:lnTo>
                  <a:pt x="26794" y="115662"/>
                </a:lnTo>
                <a:lnTo>
                  <a:pt x="35165" y="73878"/>
                </a:lnTo>
                <a:lnTo>
                  <a:pt x="63754" y="28370"/>
                </a:lnTo>
                <a:lnTo>
                  <a:pt x="94060" y="11459"/>
                </a:lnTo>
                <a:lnTo>
                  <a:pt x="90041" y="0"/>
                </a:lnTo>
                <a:close/>
              </a:path>
            </a:pathLst>
          </a:custGeom>
          <a:solidFill>
            <a:srgbClr val="000000"/>
          </a:solidFill>
        </p:spPr>
        <p:txBody>
          <a:bodyPr wrap="square" lIns="0" tIns="0" rIns="0" bIns="0" rtlCol="0"/>
          <a:lstStyle/>
          <a:p>
            <a:endParaRPr sz="1350"/>
          </a:p>
        </p:txBody>
      </p:sp>
      <p:sp>
        <p:nvSpPr>
          <p:cNvPr id="6" name="object 6"/>
          <p:cNvSpPr/>
          <p:nvPr/>
        </p:nvSpPr>
        <p:spPr>
          <a:xfrm>
            <a:off x="4066645" y="3330239"/>
            <a:ext cx="912971" cy="211931"/>
          </a:xfrm>
          <a:custGeom>
            <a:avLst/>
            <a:gdLst/>
            <a:ahLst/>
            <a:cxnLst/>
            <a:rect l="l" t="t" r="r" b="b"/>
            <a:pathLst>
              <a:path w="1217295" h="282575">
                <a:moveTo>
                  <a:pt x="1126647" y="0"/>
                </a:moveTo>
                <a:lnTo>
                  <a:pt x="1122629" y="11460"/>
                </a:lnTo>
                <a:lnTo>
                  <a:pt x="1138972" y="18552"/>
                </a:lnTo>
                <a:lnTo>
                  <a:pt x="1153027" y="28370"/>
                </a:lnTo>
                <a:lnTo>
                  <a:pt x="1181565" y="73878"/>
                </a:lnTo>
                <a:lnTo>
                  <a:pt x="1189899" y="115662"/>
                </a:lnTo>
                <a:lnTo>
                  <a:pt x="1190941" y="139749"/>
                </a:lnTo>
                <a:lnTo>
                  <a:pt x="1189894" y="164650"/>
                </a:lnTo>
                <a:lnTo>
                  <a:pt x="1181522" y="207587"/>
                </a:lnTo>
                <a:lnTo>
                  <a:pt x="1153045" y="253826"/>
                </a:lnTo>
                <a:lnTo>
                  <a:pt x="1123074" y="270866"/>
                </a:lnTo>
                <a:lnTo>
                  <a:pt x="1126647" y="282327"/>
                </a:lnTo>
                <a:lnTo>
                  <a:pt x="1165156" y="264263"/>
                </a:lnTo>
                <a:lnTo>
                  <a:pt x="1193471" y="232990"/>
                </a:lnTo>
                <a:lnTo>
                  <a:pt x="1210883" y="191113"/>
                </a:lnTo>
                <a:lnTo>
                  <a:pt x="1216687" y="141237"/>
                </a:lnTo>
                <a:lnTo>
                  <a:pt x="1215232" y="115355"/>
                </a:lnTo>
                <a:lnTo>
                  <a:pt x="1203586" y="69479"/>
                </a:lnTo>
                <a:lnTo>
                  <a:pt x="1180490" y="32133"/>
                </a:lnTo>
                <a:lnTo>
                  <a:pt x="1147115" y="7390"/>
                </a:lnTo>
                <a:lnTo>
                  <a:pt x="1126647" y="0"/>
                </a:lnTo>
                <a:close/>
              </a:path>
              <a:path w="1217295" h="282575">
                <a:moveTo>
                  <a:pt x="90041" y="0"/>
                </a:moveTo>
                <a:lnTo>
                  <a:pt x="51625" y="18101"/>
                </a:lnTo>
                <a:lnTo>
                  <a:pt x="23291" y="49485"/>
                </a:lnTo>
                <a:lnTo>
                  <a:pt x="5823" y="91436"/>
                </a:lnTo>
                <a:lnTo>
                  <a:pt x="0" y="141237"/>
                </a:lnTo>
                <a:lnTo>
                  <a:pt x="1451" y="167175"/>
                </a:lnTo>
                <a:lnTo>
                  <a:pt x="13060" y="213051"/>
                </a:lnTo>
                <a:lnTo>
                  <a:pt x="36100" y="250277"/>
                </a:lnTo>
                <a:lnTo>
                  <a:pt x="69512" y="274946"/>
                </a:lnTo>
                <a:lnTo>
                  <a:pt x="90041" y="282327"/>
                </a:lnTo>
                <a:lnTo>
                  <a:pt x="93612" y="270866"/>
                </a:lnTo>
                <a:lnTo>
                  <a:pt x="77525" y="263742"/>
                </a:lnTo>
                <a:lnTo>
                  <a:pt x="63642" y="253826"/>
                </a:lnTo>
                <a:lnTo>
                  <a:pt x="35165" y="207587"/>
                </a:lnTo>
                <a:lnTo>
                  <a:pt x="26794" y="164650"/>
                </a:lnTo>
                <a:lnTo>
                  <a:pt x="25747" y="139749"/>
                </a:lnTo>
                <a:lnTo>
                  <a:pt x="26794" y="115662"/>
                </a:lnTo>
                <a:lnTo>
                  <a:pt x="35165" y="73878"/>
                </a:lnTo>
                <a:lnTo>
                  <a:pt x="63754" y="28370"/>
                </a:lnTo>
                <a:lnTo>
                  <a:pt x="94060" y="11460"/>
                </a:lnTo>
                <a:lnTo>
                  <a:pt x="90041" y="0"/>
                </a:lnTo>
                <a:close/>
              </a:path>
            </a:pathLst>
          </a:custGeom>
          <a:solidFill>
            <a:srgbClr val="000000"/>
          </a:solidFill>
        </p:spPr>
        <p:txBody>
          <a:bodyPr wrap="square" lIns="0" tIns="0" rIns="0" bIns="0" rtlCol="0"/>
          <a:lstStyle/>
          <a:p>
            <a:endParaRPr sz="1350"/>
          </a:p>
        </p:txBody>
      </p:sp>
      <p:sp>
        <p:nvSpPr>
          <p:cNvPr id="7" name="object 7"/>
          <p:cNvSpPr/>
          <p:nvPr/>
        </p:nvSpPr>
        <p:spPr>
          <a:xfrm>
            <a:off x="6074372" y="3330239"/>
            <a:ext cx="717708" cy="211931"/>
          </a:xfrm>
          <a:custGeom>
            <a:avLst/>
            <a:gdLst/>
            <a:ahLst/>
            <a:cxnLst/>
            <a:rect l="l" t="t" r="r" b="b"/>
            <a:pathLst>
              <a:path w="956945" h="282575">
                <a:moveTo>
                  <a:pt x="866297" y="0"/>
                </a:moveTo>
                <a:lnTo>
                  <a:pt x="862279" y="11460"/>
                </a:lnTo>
                <a:lnTo>
                  <a:pt x="878622" y="18552"/>
                </a:lnTo>
                <a:lnTo>
                  <a:pt x="892677" y="28370"/>
                </a:lnTo>
                <a:lnTo>
                  <a:pt x="921215" y="73878"/>
                </a:lnTo>
                <a:lnTo>
                  <a:pt x="929549" y="115662"/>
                </a:lnTo>
                <a:lnTo>
                  <a:pt x="930591" y="139749"/>
                </a:lnTo>
                <a:lnTo>
                  <a:pt x="929544" y="164650"/>
                </a:lnTo>
                <a:lnTo>
                  <a:pt x="921172" y="207587"/>
                </a:lnTo>
                <a:lnTo>
                  <a:pt x="892695" y="253826"/>
                </a:lnTo>
                <a:lnTo>
                  <a:pt x="862724" y="270866"/>
                </a:lnTo>
                <a:lnTo>
                  <a:pt x="866297" y="282327"/>
                </a:lnTo>
                <a:lnTo>
                  <a:pt x="904806" y="264263"/>
                </a:lnTo>
                <a:lnTo>
                  <a:pt x="933121" y="232990"/>
                </a:lnTo>
                <a:lnTo>
                  <a:pt x="950533" y="191113"/>
                </a:lnTo>
                <a:lnTo>
                  <a:pt x="956337" y="141237"/>
                </a:lnTo>
                <a:lnTo>
                  <a:pt x="954882" y="115355"/>
                </a:lnTo>
                <a:lnTo>
                  <a:pt x="943236" y="69479"/>
                </a:lnTo>
                <a:lnTo>
                  <a:pt x="920140" y="32133"/>
                </a:lnTo>
                <a:lnTo>
                  <a:pt x="886765" y="7390"/>
                </a:lnTo>
                <a:lnTo>
                  <a:pt x="866297" y="0"/>
                </a:lnTo>
                <a:close/>
              </a:path>
              <a:path w="956945" h="282575">
                <a:moveTo>
                  <a:pt x="90041" y="0"/>
                </a:moveTo>
                <a:lnTo>
                  <a:pt x="51625" y="18101"/>
                </a:lnTo>
                <a:lnTo>
                  <a:pt x="23291" y="49485"/>
                </a:lnTo>
                <a:lnTo>
                  <a:pt x="5823" y="91436"/>
                </a:lnTo>
                <a:lnTo>
                  <a:pt x="0" y="141237"/>
                </a:lnTo>
                <a:lnTo>
                  <a:pt x="1451" y="167175"/>
                </a:lnTo>
                <a:lnTo>
                  <a:pt x="13060" y="213051"/>
                </a:lnTo>
                <a:lnTo>
                  <a:pt x="36100" y="250277"/>
                </a:lnTo>
                <a:lnTo>
                  <a:pt x="69512" y="274946"/>
                </a:lnTo>
                <a:lnTo>
                  <a:pt x="90041" y="282327"/>
                </a:lnTo>
                <a:lnTo>
                  <a:pt x="93612" y="270866"/>
                </a:lnTo>
                <a:lnTo>
                  <a:pt x="77525" y="263742"/>
                </a:lnTo>
                <a:lnTo>
                  <a:pt x="63642" y="253826"/>
                </a:lnTo>
                <a:lnTo>
                  <a:pt x="35165" y="207587"/>
                </a:lnTo>
                <a:lnTo>
                  <a:pt x="26794" y="164650"/>
                </a:lnTo>
                <a:lnTo>
                  <a:pt x="25747" y="139749"/>
                </a:lnTo>
                <a:lnTo>
                  <a:pt x="26794" y="115662"/>
                </a:lnTo>
                <a:lnTo>
                  <a:pt x="35165" y="73878"/>
                </a:lnTo>
                <a:lnTo>
                  <a:pt x="63754" y="28370"/>
                </a:lnTo>
                <a:lnTo>
                  <a:pt x="94060" y="11460"/>
                </a:lnTo>
                <a:lnTo>
                  <a:pt x="90041" y="0"/>
                </a:lnTo>
                <a:close/>
              </a:path>
            </a:pathLst>
          </a:custGeom>
          <a:solidFill>
            <a:srgbClr val="000000"/>
          </a:solidFill>
        </p:spPr>
        <p:txBody>
          <a:bodyPr wrap="square" lIns="0" tIns="0" rIns="0" bIns="0" rtlCol="0"/>
          <a:lstStyle/>
          <a:p>
            <a:endParaRPr sz="1350"/>
          </a:p>
        </p:txBody>
      </p:sp>
      <p:sp>
        <p:nvSpPr>
          <p:cNvPr id="8" name="object 8"/>
          <p:cNvSpPr/>
          <p:nvPr/>
        </p:nvSpPr>
        <p:spPr>
          <a:xfrm>
            <a:off x="3264164" y="3768389"/>
            <a:ext cx="912971" cy="211931"/>
          </a:xfrm>
          <a:custGeom>
            <a:avLst/>
            <a:gdLst/>
            <a:ahLst/>
            <a:cxnLst/>
            <a:rect l="l" t="t" r="r" b="b"/>
            <a:pathLst>
              <a:path w="1217295" h="282575">
                <a:moveTo>
                  <a:pt x="1126646" y="0"/>
                </a:moveTo>
                <a:lnTo>
                  <a:pt x="1122627" y="11459"/>
                </a:lnTo>
                <a:lnTo>
                  <a:pt x="1138970" y="18552"/>
                </a:lnTo>
                <a:lnTo>
                  <a:pt x="1153025" y="28370"/>
                </a:lnTo>
                <a:lnTo>
                  <a:pt x="1181563" y="73878"/>
                </a:lnTo>
                <a:lnTo>
                  <a:pt x="1189898" y="115662"/>
                </a:lnTo>
                <a:lnTo>
                  <a:pt x="1190939" y="139749"/>
                </a:lnTo>
                <a:lnTo>
                  <a:pt x="1189893" y="164650"/>
                </a:lnTo>
                <a:lnTo>
                  <a:pt x="1181521" y="207587"/>
                </a:lnTo>
                <a:lnTo>
                  <a:pt x="1153044" y="253826"/>
                </a:lnTo>
                <a:lnTo>
                  <a:pt x="1123074" y="270866"/>
                </a:lnTo>
                <a:lnTo>
                  <a:pt x="1126646" y="282327"/>
                </a:lnTo>
                <a:lnTo>
                  <a:pt x="1165155" y="264263"/>
                </a:lnTo>
                <a:lnTo>
                  <a:pt x="1193469" y="232990"/>
                </a:lnTo>
                <a:lnTo>
                  <a:pt x="1210883" y="191113"/>
                </a:lnTo>
                <a:lnTo>
                  <a:pt x="1216687" y="141237"/>
                </a:lnTo>
                <a:lnTo>
                  <a:pt x="1215232" y="115355"/>
                </a:lnTo>
                <a:lnTo>
                  <a:pt x="1203585" y="69479"/>
                </a:lnTo>
                <a:lnTo>
                  <a:pt x="1180489" y="32133"/>
                </a:lnTo>
                <a:lnTo>
                  <a:pt x="1147114" y="7390"/>
                </a:lnTo>
                <a:lnTo>
                  <a:pt x="1126646" y="0"/>
                </a:lnTo>
                <a:close/>
              </a:path>
              <a:path w="1217295" h="282575">
                <a:moveTo>
                  <a:pt x="90040" y="0"/>
                </a:moveTo>
                <a:lnTo>
                  <a:pt x="51624" y="18101"/>
                </a:lnTo>
                <a:lnTo>
                  <a:pt x="23290" y="49485"/>
                </a:lnTo>
                <a:lnTo>
                  <a:pt x="5822" y="91436"/>
                </a:lnTo>
                <a:lnTo>
                  <a:pt x="0" y="141237"/>
                </a:lnTo>
                <a:lnTo>
                  <a:pt x="1450" y="167175"/>
                </a:lnTo>
                <a:lnTo>
                  <a:pt x="13059" y="213051"/>
                </a:lnTo>
                <a:lnTo>
                  <a:pt x="36099" y="250277"/>
                </a:lnTo>
                <a:lnTo>
                  <a:pt x="69511" y="274946"/>
                </a:lnTo>
                <a:lnTo>
                  <a:pt x="90040" y="282327"/>
                </a:lnTo>
                <a:lnTo>
                  <a:pt x="93612" y="270866"/>
                </a:lnTo>
                <a:lnTo>
                  <a:pt x="77525" y="263742"/>
                </a:lnTo>
                <a:lnTo>
                  <a:pt x="63642" y="253826"/>
                </a:lnTo>
                <a:lnTo>
                  <a:pt x="35165" y="207587"/>
                </a:lnTo>
                <a:lnTo>
                  <a:pt x="26793" y="164650"/>
                </a:lnTo>
                <a:lnTo>
                  <a:pt x="25746" y="139749"/>
                </a:lnTo>
                <a:lnTo>
                  <a:pt x="26793" y="115662"/>
                </a:lnTo>
                <a:lnTo>
                  <a:pt x="35165" y="73878"/>
                </a:lnTo>
                <a:lnTo>
                  <a:pt x="63754" y="28370"/>
                </a:lnTo>
                <a:lnTo>
                  <a:pt x="94058" y="11459"/>
                </a:lnTo>
                <a:lnTo>
                  <a:pt x="90040" y="0"/>
                </a:lnTo>
                <a:close/>
              </a:path>
            </a:pathLst>
          </a:custGeom>
          <a:solidFill>
            <a:srgbClr val="000000"/>
          </a:solidFill>
        </p:spPr>
        <p:txBody>
          <a:bodyPr wrap="square" lIns="0" tIns="0" rIns="0" bIns="0" rtlCol="0"/>
          <a:lstStyle/>
          <a:p>
            <a:endParaRPr sz="1350"/>
          </a:p>
        </p:txBody>
      </p:sp>
      <p:sp>
        <p:nvSpPr>
          <p:cNvPr id="9" name="object 9"/>
          <p:cNvSpPr/>
          <p:nvPr/>
        </p:nvSpPr>
        <p:spPr>
          <a:xfrm>
            <a:off x="6012840" y="3768389"/>
            <a:ext cx="350996" cy="211931"/>
          </a:xfrm>
          <a:custGeom>
            <a:avLst/>
            <a:gdLst/>
            <a:ahLst/>
            <a:cxnLst/>
            <a:rect l="l" t="t" r="r" b="b"/>
            <a:pathLst>
              <a:path w="467995" h="282575">
                <a:moveTo>
                  <a:pt x="377410" y="0"/>
                </a:moveTo>
                <a:lnTo>
                  <a:pt x="373391" y="11459"/>
                </a:lnTo>
                <a:lnTo>
                  <a:pt x="389734" y="18552"/>
                </a:lnTo>
                <a:lnTo>
                  <a:pt x="403789" y="28370"/>
                </a:lnTo>
                <a:lnTo>
                  <a:pt x="432327" y="73878"/>
                </a:lnTo>
                <a:lnTo>
                  <a:pt x="440661" y="115662"/>
                </a:lnTo>
                <a:lnTo>
                  <a:pt x="441703" y="139749"/>
                </a:lnTo>
                <a:lnTo>
                  <a:pt x="440657" y="164650"/>
                </a:lnTo>
                <a:lnTo>
                  <a:pt x="432286" y="207587"/>
                </a:lnTo>
                <a:lnTo>
                  <a:pt x="403808" y="253826"/>
                </a:lnTo>
                <a:lnTo>
                  <a:pt x="373838" y="270866"/>
                </a:lnTo>
                <a:lnTo>
                  <a:pt x="377410" y="282327"/>
                </a:lnTo>
                <a:lnTo>
                  <a:pt x="415919" y="264263"/>
                </a:lnTo>
                <a:lnTo>
                  <a:pt x="444234" y="232990"/>
                </a:lnTo>
                <a:lnTo>
                  <a:pt x="461647" y="191113"/>
                </a:lnTo>
                <a:lnTo>
                  <a:pt x="467451" y="141237"/>
                </a:lnTo>
                <a:lnTo>
                  <a:pt x="465995" y="115355"/>
                </a:lnTo>
                <a:lnTo>
                  <a:pt x="454349" y="69479"/>
                </a:lnTo>
                <a:lnTo>
                  <a:pt x="431253" y="32133"/>
                </a:lnTo>
                <a:lnTo>
                  <a:pt x="397879" y="7390"/>
                </a:lnTo>
                <a:lnTo>
                  <a:pt x="377410" y="0"/>
                </a:lnTo>
                <a:close/>
              </a:path>
              <a:path w="467995" h="282575">
                <a:moveTo>
                  <a:pt x="90041" y="0"/>
                </a:moveTo>
                <a:lnTo>
                  <a:pt x="51625" y="18101"/>
                </a:lnTo>
                <a:lnTo>
                  <a:pt x="23291" y="49485"/>
                </a:lnTo>
                <a:lnTo>
                  <a:pt x="5823" y="91436"/>
                </a:lnTo>
                <a:lnTo>
                  <a:pt x="0" y="141237"/>
                </a:lnTo>
                <a:lnTo>
                  <a:pt x="1451" y="167175"/>
                </a:lnTo>
                <a:lnTo>
                  <a:pt x="13060" y="213051"/>
                </a:lnTo>
                <a:lnTo>
                  <a:pt x="36100" y="250277"/>
                </a:lnTo>
                <a:lnTo>
                  <a:pt x="69512" y="274946"/>
                </a:lnTo>
                <a:lnTo>
                  <a:pt x="90041" y="282327"/>
                </a:lnTo>
                <a:lnTo>
                  <a:pt x="93612" y="270866"/>
                </a:lnTo>
                <a:lnTo>
                  <a:pt x="77525" y="263742"/>
                </a:lnTo>
                <a:lnTo>
                  <a:pt x="63642" y="253826"/>
                </a:lnTo>
                <a:lnTo>
                  <a:pt x="35165" y="207587"/>
                </a:lnTo>
                <a:lnTo>
                  <a:pt x="26794" y="164650"/>
                </a:lnTo>
                <a:lnTo>
                  <a:pt x="25747" y="139749"/>
                </a:lnTo>
                <a:lnTo>
                  <a:pt x="26794" y="115662"/>
                </a:lnTo>
                <a:lnTo>
                  <a:pt x="35165" y="73878"/>
                </a:lnTo>
                <a:lnTo>
                  <a:pt x="63754" y="28370"/>
                </a:lnTo>
                <a:lnTo>
                  <a:pt x="94060" y="11459"/>
                </a:lnTo>
                <a:lnTo>
                  <a:pt x="90041" y="0"/>
                </a:lnTo>
                <a:close/>
              </a:path>
            </a:pathLst>
          </a:custGeom>
          <a:solidFill>
            <a:srgbClr val="000000"/>
          </a:solidFill>
        </p:spPr>
        <p:txBody>
          <a:bodyPr wrap="square" lIns="0" tIns="0" rIns="0" bIns="0" rtlCol="0"/>
          <a:lstStyle/>
          <a:p>
            <a:endParaRPr sz="1350"/>
          </a:p>
        </p:txBody>
      </p:sp>
      <p:sp>
        <p:nvSpPr>
          <p:cNvPr id="10" name="object 10"/>
          <p:cNvSpPr txBox="1"/>
          <p:nvPr/>
        </p:nvSpPr>
        <p:spPr>
          <a:xfrm>
            <a:off x="1371600" y="895589"/>
            <a:ext cx="6078855" cy="3337997"/>
          </a:xfrm>
          <a:prstGeom prst="rect">
            <a:avLst/>
          </a:prstGeom>
        </p:spPr>
        <p:txBody>
          <a:bodyPr vert="horz" wrap="square" lIns="0" tIns="7144" rIns="0" bIns="0" rtlCol="0">
            <a:spAutoFit/>
          </a:bodyPr>
          <a:lstStyle/>
          <a:p>
            <a:pPr marL="381000" marR="32385" indent="-342900">
              <a:lnSpc>
                <a:spcPct val="100800"/>
              </a:lnSpc>
              <a:spcBef>
                <a:spcPts val="56"/>
              </a:spcBef>
              <a:buChar char="•"/>
              <a:tabLst>
                <a:tab pos="380524" algn="l"/>
                <a:tab pos="381000" algn="l"/>
              </a:tabLst>
            </a:pPr>
            <a:r>
              <a:rPr spc="-4" dirty="0">
                <a:latin typeface="Arial MT"/>
                <a:cs typeface="Arial MT"/>
              </a:rPr>
              <a:t>Find network</a:t>
            </a:r>
            <a:r>
              <a:rPr dirty="0">
                <a:latin typeface="Arial MT"/>
                <a:cs typeface="Arial MT"/>
              </a:rPr>
              <a:t> </a:t>
            </a:r>
            <a:r>
              <a:rPr spc="-4" dirty="0">
                <a:latin typeface="Arial MT"/>
                <a:cs typeface="Arial MT"/>
              </a:rPr>
              <a:t>weights to</a:t>
            </a:r>
            <a:r>
              <a:rPr dirty="0">
                <a:latin typeface="Arial MT"/>
                <a:cs typeface="Arial MT"/>
              </a:rPr>
              <a:t> minimize</a:t>
            </a:r>
            <a:r>
              <a:rPr spc="-4" dirty="0">
                <a:latin typeface="Arial MT"/>
                <a:cs typeface="Arial MT"/>
              </a:rPr>
              <a:t> the</a:t>
            </a:r>
            <a:r>
              <a:rPr dirty="0">
                <a:latin typeface="Arial MT"/>
                <a:cs typeface="Arial MT"/>
              </a:rPr>
              <a:t> </a:t>
            </a:r>
            <a:r>
              <a:rPr spc="-4" dirty="0">
                <a:latin typeface="Arial MT"/>
                <a:cs typeface="Arial MT"/>
              </a:rPr>
              <a:t>prediction </a:t>
            </a:r>
            <a:r>
              <a:rPr dirty="0">
                <a:latin typeface="Arial MT"/>
                <a:cs typeface="Arial MT"/>
              </a:rPr>
              <a:t>loss </a:t>
            </a:r>
            <a:r>
              <a:rPr spc="4" dirty="0">
                <a:latin typeface="Arial MT"/>
                <a:cs typeface="Arial MT"/>
              </a:rPr>
              <a:t> </a:t>
            </a:r>
            <a:r>
              <a:rPr spc="-4" dirty="0">
                <a:latin typeface="Arial MT"/>
                <a:cs typeface="Arial MT"/>
              </a:rPr>
              <a:t>between true </a:t>
            </a:r>
            <a:r>
              <a:rPr dirty="0">
                <a:latin typeface="Arial MT"/>
                <a:cs typeface="Arial MT"/>
              </a:rPr>
              <a:t>and </a:t>
            </a:r>
            <a:r>
              <a:rPr spc="-4" dirty="0">
                <a:latin typeface="Arial MT"/>
                <a:cs typeface="Arial MT"/>
              </a:rPr>
              <a:t>estimated </a:t>
            </a:r>
            <a:r>
              <a:rPr dirty="0">
                <a:latin typeface="Arial MT"/>
                <a:cs typeface="Arial MT"/>
              </a:rPr>
              <a:t>labels of</a:t>
            </a:r>
            <a:r>
              <a:rPr spc="-8" dirty="0">
                <a:latin typeface="Arial MT"/>
                <a:cs typeface="Arial MT"/>
              </a:rPr>
              <a:t> </a:t>
            </a:r>
            <a:r>
              <a:rPr spc="-4" dirty="0">
                <a:latin typeface="Arial MT"/>
                <a:cs typeface="Arial MT"/>
              </a:rPr>
              <a:t>training </a:t>
            </a:r>
            <a:r>
              <a:rPr dirty="0">
                <a:latin typeface="Arial MT"/>
                <a:cs typeface="Arial MT"/>
              </a:rPr>
              <a:t>examples:</a:t>
            </a:r>
          </a:p>
          <a:p>
            <a:pPr>
              <a:spcBef>
                <a:spcPts val="26"/>
              </a:spcBef>
              <a:buFont typeface="Arial MT"/>
              <a:buChar char="•"/>
            </a:pPr>
            <a:endParaRPr sz="2325" dirty="0">
              <a:latin typeface="Arial MT"/>
              <a:cs typeface="Arial MT"/>
            </a:endParaRPr>
          </a:p>
          <a:p>
            <a:pPr marL="202406" algn="ctr">
              <a:tabLst>
                <a:tab pos="449104" algn="l"/>
                <a:tab pos="792004" algn="l"/>
              </a:tabLst>
            </a:pPr>
            <a:r>
              <a:rPr dirty="0">
                <a:latin typeface="Cambria Math"/>
                <a:cs typeface="Cambria Math"/>
              </a:rPr>
              <a:t>𝐸	𝐰	=</a:t>
            </a:r>
            <a:r>
              <a:rPr spc="98" dirty="0">
                <a:latin typeface="Cambria Math"/>
                <a:cs typeface="Cambria Math"/>
              </a:rPr>
              <a:t> </a:t>
            </a:r>
            <a:r>
              <a:rPr spc="1473" dirty="0">
                <a:latin typeface="Cambria Math"/>
                <a:cs typeface="Cambria Math"/>
              </a:rPr>
              <a:t>$</a:t>
            </a:r>
            <a:r>
              <a:rPr spc="-98" dirty="0">
                <a:latin typeface="Cambria Math"/>
                <a:cs typeface="Cambria Math"/>
              </a:rPr>
              <a:t> </a:t>
            </a:r>
            <a:r>
              <a:rPr spc="60" dirty="0">
                <a:latin typeface="Cambria Math"/>
                <a:cs typeface="Cambria Math"/>
              </a:rPr>
              <a:t>𝑙</a:t>
            </a:r>
            <a:r>
              <a:rPr dirty="0">
                <a:latin typeface="Cambria Math"/>
                <a:cs typeface="Cambria Math"/>
              </a:rPr>
              <a:t>(</a:t>
            </a:r>
            <a:r>
              <a:rPr spc="56" dirty="0">
                <a:latin typeface="Cambria Math"/>
                <a:cs typeface="Cambria Math"/>
              </a:rPr>
              <a:t>𝐱</a:t>
            </a:r>
            <a:r>
              <a:rPr sz="2025" spc="304" baseline="-15432" dirty="0">
                <a:latin typeface="Cambria Math"/>
                <a:cs typeface="Cambria Math"/>
              </a:rPr>
              <a:t>i</a:t>
            </a:r>
            <a:r>
              <a:rPr dirty="0">
                <a:latin typeface="Cambria Math"/>
                <a:cs typeface="Cambria Math"/>
              </a:rPr>
              <a:t>,</a:t>
            </a:r>
            <a:r>
              <a:rPr spc="-101" dirty="0">
                <a:latin typeface="Cambria Math"/>
                <a:cs typeface="Cambria Math"/>
              </a:rPr>
              <a:t> </a:t>
            </a:r>
            <a:r>
              <a:rPr spc="-60" dirty="0">
                <a:latin typeface="Cambria Math"/>
                <a:cs typeface="Cambria Math"/>
              </a:rPr>
              <a:t>𝑦</a:t>
            </a:r>
            <a:r>
              <a:rPr sz="2025" spc="304" baseline="-15432" dirty="0">
                <a:latin typeface="Cambria Math"/>
                <a:cs typeface="Cambria Math"/>
              </a:rPr>
              <a:t>i</a:t>
            </a:r>
            <a:r>
              <a:rPr dirty="0">
                <a:latin typeface="Cambria Math"/>
                <a:cs typeface="Cambria Math"/>
              </a:rPr>
              <a:t>;</a:t>
            </a:r>
            <a:r>
              <a:rPr spc="-94" dirty="0">
                <a:latin typeface="Cambria Math"/>
                <a:cs typeface="Cambria Math"/>
              </a:rPr>
              <a:t> </a:t>
            </a:r>
            <a:r>
              <a:rPr spc="-4" dirty="0">
                <a:latin typeface="Cambria Math"/>
                <a:cs typeface="Cambria Math"/>
              </a:rPr>
              <a:t>𝐰</a:t>
            </a:r>
            <a:r>
              <a:rPr dirty="0">
                <a:latin typeface="Cambria Math"/>
                <a:cs typeface="Cambria Math"/>
              </a:rPr>
              <a:t>)</a:t>
            </a:r>
          </a:p>
          <a:p>
            <a:pPr marR="42863" algn="ctr">
              <a:spcBef>
                <a:spcPts val="596"/>
              </a:spcBef>
            </a:pPr>
            <a:r>
              <a:rPr sz="1350" spc="98" dirty="0">
                <a:latin typeface="Cambria Math"/>
                <a:cs typeface="Cambria Math"/>
              </a:rPr>
              <a:t>i</a:t>
            </a:r>
            <a:endParaRPr sz="1350" dirty="0">
              <a:latin typeface="Cambria Math"/>
              <a:cs typeface="Cambria Math"/>
            </a:endParaRPr>
          </a:p>
          <a:p>
            <a:pPr>
              <a:spcBef>
                <a:spcPts val="41"/>
              </a:spcBef>
            </a:pPr>
            <a:endParaRPr sz="2250" dirty="0">
              <a:latin typeface="Cambria Math"/>
              <a:cs typeface="Cambria Math"/>
            </a:endParaRPr>
          </a:p>
          <a:p>
            <a:pPr marL="381000" indent="-342900">
              <a:buChar char="•"/>
              <a:tabLst>
                <a:tab pos="380524" algn="l"/>
                <a:tab pos="381000" algn="l"/>
              </a:tabLst>
            </a:pPr>
            <a:r>
              <a:rPr spc="-4" dirty="0">
                <a:latin typeface="Arial MT"/>
                <a:cs typeface="Arial MT"/>
              </a:rPr>
              <a:t>Possible</a:t>
            </a:r>
            <a:r>
              <a:rPr spc="-11" dirty="0">
                <a:latin typeface="Arial MT"/>
                <a:cs typeface="Arial MT"/>
              </a:rPr>
              <a:t> </a:t>
            </a:r>
            <a:r>
              <a:rPr dirty="0">
                <a:latin typeface="Arial MT"/>
                <a:cs typeface="Arial MT"/>
              </a:rPr>
              <a:t>losses</a:t>
            </a:r>
            <a:r>
              <a:rPr spc="-11" dirty="0">
                <a:latin typeface="Arial MT"/>
                <a:cs typeface="Arial MT"/>
              </a:rPr>
              <a:t> </a:t>
            </a:r>
            <a:r>
              <a:rPr spc="-4" dirty="0">
                <a:latin typeface="Arial MT"/>
                <a:cs typeface="Arial MT"/>
              </a:rPr>
              <a:t>(for</a:t>
            </a:r>
            <a:r>
              <a:rPr spc="-11" dirty="0">
                <a:latin typeface="Arial MT"/>
                <a:cs typeface="Arial MT"/>
              </a:rPr>
              <a:t> </a:t>
            </a:r>
            <a:r>
              <a:rPr dirty="0">
                <a:latin typeface="Arial MT"/>
                <a:cs typeface="Arial MT"/>
              </a:rPr>
              <a:t>binary</a:t>
            </a:r>
            <a:r>
              <a:rPr spc="-11" dirty="0">
                <a:latin typeface="Arial MT"/>
                <a:cs typeface="Arial MT"/>
              </a:rPr>
              <a:t> </a:t>
            </a:r>
            <a:r>
              <a:rPr dirty="0">
                <a:latin typeface="Arial MT"/>
                <a:cs typeface="Arial MT"/>
              </a:rPr>
              <a:t>problems):</a:t>
            </a:r>
          </a:p>
          <a:p>
            <a:pPr marL="681038" lvl="1" indent="-342900">
              <a:spcBef>
                <a:spcPts val="469"/>
              </a:spcBef>
              <a:buChar char="•"/>
              <a:tabLst>
                <a:tab pos="680561" algn="l"/>
                <a:tab pos="681038" algn="l"/>
                <a:tab pos="2443639" algn="l"/>
                <a:tab pos="3365183" algn="l"/>
                <a:tab pos="3693795" algn="l"/>
                <a:tab pos="4871561" algn="l"/>
              </a:tabLst>
            </a:pPr>
            <a:r>
              <a:rPr spc="-4" dirty="0">
                <a:latin typeface="Arial MT"/>
                <a:cs typeface="Arial MT"/>
              </a:rPr>
              <a:t>Quadratic</a:t>
            </a:r>
            <a:r>
              <a:rPr dirty="0">
                <a:latin typeface="Arial MT"/>
                <a:cs typeface="Arial MT"/>
              </a:rPr>
              <a:t> loss: </a:t>
            </a:r>
            <a:r>
              <a:rPr dirty="0">
                <a:latin typeface="Cambria Math"/>
                <a:cs typeface="Cambria Math"/>
              </a:rPr>
              <a:t>𝑙	</a:t>
            </a:r>
            <a:r>
              <a:rPr spc="86" dirty="0">
                <a:latin typeface="Cambria Math"/>
                <a:cs typeface="Cambria Math"/>
              </a:rPr>
              <a:t>𝐱</a:t>
            </a:r>
            <a:r>
              <a:rPr sz="2025" spc="129" baseline="-15432" dirty="0">
                <a:latin typeface="Cambria Math"/>
                <a:cs typeface="Cambria Math"/>
              </a:rPr>
              <a:t>i</a:t>
            </a:r>
            <a:r>
              <a:rPr spc="86" dirty="0">
                <a:latin typeface="Cambria Math"/>
                <a:cs typeface="Cambria Math"/>
              </a:rPr>
              <a:t>,</a:t>
            </a:r>
            <a:r>
              <a:rPr spc="-98" dirty="0">
                <a:latin typeface="Cambria Math"/>
                <a:cs typeface="Cambria Math"/>
              </a:rPr>
              <a:t> </a:t>
            </a:r>
            <a:r>
              <a:rPr spc="45" dirty="0">
                <a:latin typeface="Cambria Math"/>
                <a:cs typeface="Cambria Math"/>
              </a:rPr>
              <a:t>𝑦</a:t>
            </a:r>
            <a:r>
              <a:rPr sz="2025" spc="67" baseline="-15432" dirty="0">
                <a:latin typeface="Cambria Math"/>
                <a:cs typeface="Cambria Math"/>
              </a:rPr>
              <a:t>i</a:t>
            </a:r>
            <a:r>
              <a:rPr spc="45" dirty="0">
                <a:latin typeface="Cambria Math"/>
                <a:cs typeface="Cambria Math"/>
              </a:rPr>
              <a:t>;</a:t>
            </a:r>
            <a:r>
              <a:rPr spc="-94" dirty="0">
                <a:latin typeface="Cambria Math"/>
                <a:cs typeface="Cambria Math"/>
              </a:rPr>
              <a:t> </a:t>
            </a:r>
            <a:r>
              <a:rPr dirty="0">
                <a:latin typeface="Cambria Math"/>
                <a:cs typeface="Cambria Math"/>
              </a:rPr>
              <a:t>𝐰	=	</a:t>
            </a:r>
            <a:r>
              <a:rPr spc="-11" dirty="0">
                <a:latin typeface="Cambria Math"/>
                <a:cs typeface="Cambria Math"/>
              </a:rPr>
              <a:t>𝑓</a:t>
            </a:r>
            <a:r>
              <a:rPr sz="2025" spc="-17" baseline="-15432" dirty="0">
                <a:latin typeface="Cambria Math"/>
                <a:cs typeface="Cambria Math"/>
              </a:rPr>
              <a:t>𝐰</a:t>
            </a:r>
            <a:r>
              <a:rPr spc="-11" dirty="0">
                <a:latin typeface="Cambria Math"/>
                <a:cs typeface="Cambria Math"/>
              </a:rPr>
              <a:t>(𝐱</a:t>
            </a:r>
            <a:r>
              <a:rPr sz="2025" spc="-17" baseline="-15432" dirty="0">
                <a:latin typeface="Cambria Math"/>
                <a:cs typeface="Cambria Math"/>
              </a:rPr>
              <a:t>i</a:t>
            </a:r>
            <a:r>
              <a:rPr spc="-11" dirty="0">
                <a:latin typeface="Cambria Math"/>
                <a:cs typeface="Cambria Math"/>
              </a:rPr>
              <a:t>)</a:t>
            </a:r>
            <a:r>
              <a:rPr spc="8" dirty="0">
                <a:latin typeface="Cambria Math"/>
                <a:cs typeface="Cambria Math"/>
              </a:rPr>
              <a:t> </a:t>
            </a:r>
            <a:r>
              <a:rPr dirty="0">
                <a:latin typeface="Cambria Math"/>
                <a:cs typeface="Cambria Math"/>
              </a:rPr>
              <a:t>−</a:t>
            </a:r>
            <a:r>
              <a:rPr spc="4" dirty="0">
                <a:latin typeface="Cambria Math"/>
                <a:cs typeface="Cambria Math"/>
              </a:rPr>
              <a:t> </a:t>
            </a:r>
            <a:r>
              <a:rPr spc="19" dirty="0">
                <a:latin typeface="Cambria Math"/>
                <a:cs typeface="Cambria Math"/>
              </a:rPr>
              <a:t>𝑦</a:t>
            </a:r>
            <a:r>
              <a:rPr sz="2025" spc="28" baseline="-15432" dirty="0">
                <a:latin typeface="Cambria Math"/>
                <a:cs typeface="Cambria Math"/>
              </a:rPr>
              <a:t>i	</a:t>
            </a:r>
            <a:r>
              <a:rPr sz="2025" spc="45" baseline="27777" dirty="0">
                <a:latin typeface="Cambria Math"/>
                <a:cs typeface="Cambria Math"/>
              </a:rPr>
              <a:t>2</a:t>
            </a:r>
            <a:endParaRPr sz="2025" baseline="27777" dirty="0">
              <a:latin typeface="Cambria Math"/>
              <a:cs typeface="Cambria Math"/>
            </a:endParaRPr>
          </a:p>
          <a:p>
            <a:pPr marL="681038" lvl="1" indent="-342900">
              <a:spcBef>
                <a:spcPts val="1298"/>
              </a:spcBef>
              <a:buChar char="•"/>
              <a:tabLst>
                <a:tab pos="680561" algn="l"/>
                <a:tab pos="681038" algn="l"/>
                <a:tab pos="2853214" algn="l"/>
                <a:tab pos="3774758" algn="l"/>
                <a:tab pos="4861084" algn="l"/>
              </a:tabLst>
            </a:pPr>
            <a:r>
              <a:rPr dirty="0">
                <a:latin typeface="Arial MT"/>
                <a:cs typeface="Arial MT"/>
              </a:rPr>
              <a:t>Log</a:t>
            </a:r>
            <a:r>
              <a:rPr spc="-4" dirty="0">
                <a:latin typeface="Arial MT"/>
                <a:cs typeface="Arial MT"/>
              </a:rPr>
              <a:t> </a:t>
            </a:r>
            <a:r>
              <a:rPr dirty="0">
                <a:latin typeface="Arial MT"/>
                <a:cs typeface="Arial MT"/>
              </a:rPr>
              <a:t>likelihood</a:t>
            </a:r>
            <a:r>
              <a:rPr spc="-4" dirty="0">
                <a:latin typeface="Arial MT"/>
                <a:cs typeface="Arial MT"/>
              </a:rPr>
              <a:t> </a:t>
            </a:r>
            <a:r>
              <a:rPr dirty="0">
                <a:latin typeface="Arial MT"/>
                <a:cs typeface="Arial MT"/>
              </a:rPr>
              <a:t>loss:</a:t>
            </a:r>
            <a:r>
              <a:rPr spc="-8" dirty="0">
                <a:latin typeface="Arial MT"/>
                <a:cs typeface="Arial MT"/>
              </a:rPr>
              <a:t> </a:t>
            </a:r>
            <a:r>
              <a:rPr dirty="0">
                <a:latin typeface="Cambria Math"/>
                <a:cs typeface="Cambria Math"/>
              </a:rPr>
              <a:t>𝑙	</a:t>
            </a:r>
            <a:r>
              <a:rPr spc="86" dirty="0">
                <a:latin typeface="Cambria Math"/>
                <a:cs typeface="Cambria Math"/>
              </a:rPr>
              <a:t>𝐱</a:t>
            </a:r>
            <a:r>
              <a:rPr sz="2025" spc="129" baseline="-15432" dirty="0">
                <a:latin typeface="Cambria Math"/>
                <a:cs typeface="Cambria Math"/>
              </a:rPr>
              <a:t>i</a:t>
            </a:r>
            <a:r>
              <a:rPr spc="86" dirty="0">
                <a:latin typeface="Cambria Math"/>
                <a:cs typeface="Cambria Math"/>
              </a:rPr>
              <a:t>,</a:t>
            </a:r>
            <a:r>
              <a:rPr spc="-101" dirty="0">
                <a:latin typeface="Cambria Math"/>
                <a:cs typeface="Cambria Math"/>
              </a:rPr>
              <a:t> </a:t>
            </a:r>
            <a:r>
              <a:rPr spc="45" dirty="0">
                <a:latin typeface="Cambria Math"/>
                <a:cs typeface="Cambria Math"/>
              </a:rPr>
              <a:t>𝑦</a:t>
            </a:r>
            <a:r>
              <a:rPr sz="2025" spc="67" baseline="-15432" dirty="0">
                <a:latin typeface="Cambria Math"/>
                <a:cs typeface="Cambria Math"/>
              </a:rPr>
              <a:t>i</a:t>
            </a:r>
            <a:r>
              <a:rPr spc="45" dirty="0">
                <a:latin typeface="Cambria Math"/>
                <a:cs typeface="Cambria Math"/>
              </a:rPr>
              <a:t>;</a:t>
            </a:r>
            <a:r>
              <a:rPr spc="-94" dirty="0">
                <a:latin typeface="Cambria Math"/>
                <a:cs typeface="Cambria Math"/>
              </a:rPr>
              <a:t> </a:t>
            </a:r>
            <a:r>
              <a:rPr dirty="0">
                <a:latin typeface="Cambria Math"/>
                <a:cs typeface="Cambria Math"/>
              </a:rPr>
              <a:t>𝐰	=</a:t>
            </a:r>
            <a:r>
              <a:rPr spc="98" dirty="0">
                <a:latin typeface="Cambria Math"/>
                <a:cs typeface="Cambria Math"/>
              </a:rPr>
              <a:t> </a:t>
            </a:r>
            <a:r>
              <a:rPr spc="-4" dirty="0">
                <a:latin typeface="Cambria Math"/>
                <a:cs typeface="Cambria Math"/>
              </a:rPr>
              <a:t>−log</a:t>
            </a:r>
            <a:r>
              <a:rPr dirty="0">
                <a:latin typeface="Cambria Math"/>
                <a:cs typeface="Cambria Math"/>
              </a:rPr>
              <a:t> </a:t>
            </a:r>
            <a:r>
              <a:rPr spc="-176" dirty="0">
                <a:latin typeface="Cambria Math"/>
                <a:cs typeface="Cambria Math"/>
              </a:rPr>
              <a:t>𝑃</a:t>
            </a:r>
            <a:r>
              <a:rPr sz="2025" spc="-264" baseline="-15432" dirty="0">
                <a:latin typeface="Cambria Math"/>
                <a:cs typeface="Cambria Math"/>
              </a:rPr>
              <a:t>𝐰	</a:t>
            </a:r>
            <a:r>
              <a:rPr spc="19" dirty="0">
                <a:latin typeface="Cambria Math"/>
                <a:cs typeface="Cambria Math"/>
              </a:rPr>
              <a:t>𝑦</a:t>
            </a:r>
            <a:r>
              <a:rPr sz="2025" spc="28" baseline="-15432" dirty="0">
                <a:latin typeface="Cambria Math"/>
                <a:cs typeface="Cambria Math"/>
              </a:rPr>
              <a:t>i</a:t>
            </a:r>
            <a:r>
              <a:rPr sz="2025" spc="264" baseline="-15432" dirty="0">
                <a:latin typeface="Cambria Math"/>
                <a:cs typeface="Cambria Math"/>
              </a:rPr>
              <a:t> </a:t>
            </a:r>
            <a:r>
              <a:rPr dirty="0">
                <a:latin typeface="Cambria Math"/>
                <a:cs typeface="Cambria Math"/>
              </a:rPr>
              <a:t>|</a:t>
            </a:r>
            <a:r>
              <a:rPr spc="-23" dirty="0">
                <a:latin typeface="Cambria Math"/>
                <a:cs typeface="Cambria Math"/>
              </a:rPr>
              <a:t> </a:t>
            </a:r>
            <a:r>
              <a:rPr spc="75" dirty="0">
                <a:latin typeface="Cambria Math"/>
                <a:cs typeface="Cambria Math"/>
              </a:rPr>
              <a:t>𝐱</a:t>
            </a:r>
            <a:r>
              <a:rPr sz="2025" spc="113" baseline="-15432" dirty="0">
                <a:latin typeface="Cambria Math"/>
                <a:cs typeface="Cambria Math"/>
              </a:rPr>
              <a:t>i</a:t>
            </a:r>
            <a:endParaRPr sz="2025" baseline="-15432" dirty="0">
              <a:latin typeface="Cambria Math"/>
              <a:cs typeface="Cambria Math"/>
            </a:endParaRPr>
          </a:p>
          <a:p>
            <a:pPr marL="681038" lvl="1" indent="-342900">
              <a:spcBef>
                <a:spcPts val="1279"/>
              </a:spcBef>
              <a:buChar char="•"/>
              <a:tabLst>
                <a:tab pos="680561" algn="l"/>
                <a:tab pos="681038" algn="l"/>
                <a:tab pos="2050733" algn="l"/>
                <a:tab pos="2972276" algn="l"/>
                <a:tab pos="4799648" algn="l"/>
                <a:tab pos="5095399" algn="l"/>
              </a:tabLst>
            </a:pPr>
            <a:r>
              <a:rPr dirty="0">
                <a:latin typeface="Arial MT"/>
                <a:cs typeface="Arial MT"/>
              </a:rPr>
              <a:t>Hinge</a:t>
            </a:r>
            <a:r>
              <a:rPr spc="-4" dirty="0">
                <a:latin typeface="Arial MT"/>
                <a:cs typeface="Arial MT"/>
              </a:rPr>
              <a:t> </a:t>
            </a:r>
            <a:r>
              <a:rPr dirty="0">
                <a:latin typeface="Arial MT"/>
                <a:cs typeface="Arial MT"/>
              </a:rPr>
              <a:t>loss:</a:t>
            </a:r>
            <a:r>
              <a:rPr spc="-8" dirty="0">
                <a:latin typeface="Arial MT"/>
                <a:cs typeface="Arial MT"/>
              </a:rPr>
              <a:t> </a:t>
            </a:r>
            <a:r>
              <a:rPr dirty="0">
                <a:latin typeface="Cambria Math"/>
                <a:cs typeface="Cambria Math"/>
              </a:rPr>
              <a:t>𝑙	</a:t>
            </a:r>
            <a:r>
              <a:rPr spc="86" dirty="0">
                <a:latin typeface="Cambria Math"/>
                <a:cs typeface="Cambria Math"/>
              </a:rPr>
              <a:t>𝐱</a:t>
            </a:r>
            <a:r>
              <a:rPr sz="2025" spc="129" baseline="-15432" dirty="0">
                <a:latin typeface="Cambria Math"/>
                <a:cs typeface="Cambria Math"/>
              </a:rPr>
              <a:t>i</a:t>
            </a:r>
            <a:r>
              <a:rPr spc="86" dirty="0">
                <a:latin typeface="Cambria Math"/>
                <a:cs typeface="Cambria Math"/>
              </a:rPr>
              <a:t>,</a:t>
            </a:r>
            <a:r>
              <a:rPr spc="-101" dirty="0">
                <a:latin typeface="Cambria Math"/>
                <a:cs typeface="Cambria Math"/>
              </a:rPr>
              <a:t> </a:t>
            </a:r>
            <a:r>
              <a:rPr spc="45" dirty="0">
                <a:latin typeface="Cambria Math"/>
                <a:cs typeface="Cambria Math"/>
              </a:rPr>
              <a:t>𝑦</a:t>
            </a:r>
            <a:r>
              <a:rPr sz="2025" spc="67" baseline="-15432" dirty="0">
                <a:latin typeface="Cambria Math"/>
                <a:cs typeface="Cambria Math"/>
              </a:rPr>
              <a:t>i</a:t>
            </a:r>
            <a:r>
              <a:rPr spc="45" dirty="0">
                <a:latin typeface="Cambria Math"/>
                <a:cs typeface="Cambria Math"/>
              </a:rPr>
              <a:t>;</a:t>
            </a:r>
            <a:r>
              <a:rPr spc="-94" dirty="0">
                <a:latin typeface="Cambria Math"/>
                <a:cs typeface="Cambria Math"/>
              </a:rPr>
              <a:t> </a:t>
            </a:r>
            <a:r>
              <a:rPr dirty="0">
                <a:latin typeface="Cambria Math"/>
                <a:cs typeface="Cambria Math"/>
              </a:rPr>
              <a:t>𝐰	=</a:t>
            </a:r>
            <a:r>
              <a:rPr spc="105" dirty="0">
                <a:latin typeface="Cambria Math"/>
                <a:cs typeface="Cambria Math"/>
              </a:rPr>
              <a:t> </a:t>
            </a:r>
            <a:r>
              <a:rPr spc="-4" dirty="0">
                <a:latin typeface="Cambria Math"/>
                <a:cs typeface="Cambria Math"/>
              </a:rPr>
              <a:t>max(0,1</a:t>
            </a:r>
            <a:r>
              <a:rPr spc="4" dirty="0">
                <a:latin typeface="Cambria Math"/>
                <a:cs typeface="Cambria Math"/>
              </a:rPr>
              <a:t> </a:t>
            </a:r>
            <a:r>
              <a:rPr dirty="0">
                <a:latin typeface="Cambria Math"/>
                <a:cs typeface="Cambria Math"/>
              </a:rPr>
              <a:t>− </a:t>
            </a:r>
            <a:r>
              <a:rPr spc="-53" dirty="0">
                <a:latin typeface="Cambria Math"/>
                <a:cs typeface="Cambria Math"/>
              </a:rPr>
              <a:t>𝑦</a:t>
            </a:r>
            <a:r>
              <a:rPr sz="2025" spc="-78" baseline="-15432" dirty="0">
                <a:latin typeface="Cambria Math"/>
                <a:cs typeface="Cambria Math"/>
              </a:rPr>
              <a:t>i</a:t>
            </a:r>
            <a:r>
              <a:rPr spc="-53" dirty="0">
                <a:latin typeface="Cambria Math"/>
                <a:cs typeface="Cambria Math"/>
              </a:rPr>
              <a:t>𝑓</a:t>
            </a:r>
            <a:r>
              <a:rPr sz="2025" spc="-78" baseline="-15432" dirty="0">
                <a:latin typeface="Cambria Math"/>
                <a:cs typeface="Cambria Math"/>
              </a:rPr>
              <a:t>𝐰	</a:t>
            </a:r>
            <a:r>
              <a:rPr spc="75" dirty="0">
                <a:latin typeface="Cambria Math"/>
                <a:cs typeface="Cambria Math"/>
              </a:rPr>
              <a:t>𝐱</a:t>
            </a:r>
            <a:r>
              <a:rPr sz="2025" spc="113" baseline="-15432" dirty="0">
                <a:latin typeface="Cambria Math"/>
                <a:cs typeface="Cambria Math"/>
              </a:rPr>
              <a:t>i	</a:t>
            </a:r>
            <a:r>
              <a:rPr dirty="0">
                <a:latin typeface="Cambria Math"/>
                <a:cs typeface="Cambria Math"/>
              </a:rPr>
              <a:t>)</a:t>
            </a:r>
          </a:p>
        </p:txBody>
      </p:sp>
      <p:sp>
        <p:nvSpPr>
          <p:cNvPr id="11" name="object 11"/>
          <p:cNvSpPr txBox="1">
            <a:spLocks noGrp="1"/>
          </p:cNvSpPr>
          <p:nvPr>
            <p:ph type="title"/>
          </p:nvPr>
        </p:nvSpPr>
        <p:spPr>
          <a:xfrm>
            <a:off x="1544956" y="88772"/>
            <a:ext cx="4782026" cy="840615"/>
          </a:xfrm>
          <a:prstGeom prst="rect">
            <a:avLst/>
          </a:prstGeom>
        </p:spPr>
        <p:txBody>
          <a:bodyPr vert="horz" wrap="square" lIns="0" tIns="9525" rIns="0" bIns="0" rtlCol="0">
            <a:spAutoFit/>
          </a:bodyPr>
          <a:lstStyle/>
          <a:p>
            <a:pPr marL="9525">
              <a:spcBef>
                <a:spcPts val="75"/>
              </a:spcBef>
            </a:pPr>
            <a:r>
              <a:rPr sz="2700" spc="-4" dirty="0"/>
              <a:t>Training</a:t>
            </a:r>
            <a:r>
              <a:rPr sz="2700" spc="-11" dirty="0"/>
              <a:t> </a:t>
            </a:r>
            <a:r>
              <a:rPr sz="2700" spc="-4" dirty="0"/>
              <a:t>of</a:t>
            </a:r>
            <a:r>
              <a:rPr sz="2700" spc="-8" dirty="0"/>
              <a:t> </a:t>
            </a:r>
            <a:r>
              <a:rPr sz="2700" spc="-4" dirty="0"/>
              <a:t>multi-layer networks</a:t>
            </a:r>
            <a:endParaRPr sz="27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9821" y="180725"/>
            <a:ext cx="4976495" cy="452120"/>
          </a:xfrm>
          <a:prstGeom prst="rect">
            <a:avLst/>
          </a:prstGeom>
        </p:spPr>
        <p:txBody>
          <a:bodyPr vert="horz" wrap="square" lIns="0" tIns="12700" rIns="0" bIns="0" rtlCol="0">
            <a:spAutoFit/>
          </a:bodyPr>
          <a:lstStyle/>
          <a:p>
            <a:pPr marL="12700">
              <a:lnSpc>
                <a:spcPct val="100000"/>
              </a:lnSpc>
              <a:spcBef>
                <a:spcPts val="100"/>
              </a:spcBef>
            </a:pPr>
            <a:r>
              <a:rPr spc="-5" dirty="0"/>
              <a:t>Feed-forward</a:t>
            </a:r>
            <a:r>
              <a:rPr spc="-55" dirty="0"/>
              <a:t> </a:t>
            </a:r>
            <a:r>
              <a:rPr spc="-5" dirty="0"/>
              <a:t>Neural</a:t>
            </a:r>
            <a:r>
              <a:rPr spc="-45" dirty="0"/>
              <a:t> </a:t>
            </a:r>
            <a:r>
              <a:rPr spc="-5" dirty="0"/>
              <a:t>Network</a:t>
            </a:r>
          </a:p>
        </p:txBody>
      </p:sp>
      <p:pic>
        <p:nvPicPr>
          <p:cNvPr id="3" name="object 3"/>
          <p:cNvPicPr/>
          <p:nvPr/>
        </p:nvPicPr>
        <p:blipFill>
          <a:blip r:embed="rId2" cstate="print"/>
          <a:stretch>
            <a:fillRect/>
          </a:stretch>
        </p:blipFill>
        <p:spPr>
          <a:xfrm>
            <a:off x="274005" y="1044612"/>
            <a:ext cx="4447053" cy="3117224"/>
          </a:xfrm>
          <a:prstGeom prst="rect">
            <a:avLst/>
          </a:prstGeom>
        </p:spPr>
      </p:pic>
      <p:sp>
        <p:nvSpPr>
          <p:cNvPr id="4" name="object 4"/>
          <p:cNvSpPr txBox="1"/>
          <p:nvPr/>
        </p:nvSpPr>
        <p:spPr>
          <a:xfrm>
            <a:off x="2208767" y="1183238"/>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a</a:t>
            </a:r>
            <a:r>
              <a:rPr sz="1350" b="1" spc="7" baseline="-33950" dirty="0">
                <a:latin typeface="Arial"/>
                <a:cs typeface="Arial"/>
              </a:rPr>
              <a:t>1</a:t>
            </a:r>
            <a:endParaRPr sz="1350" baseline="-33950">
              <a:latin typeface="Arial"/>
              <a:cs typeface="Arial"/>
            </a:endParaRPr>
          </a:p>
        </p:txBody>
      </p:sp>
      <p:sp>
        <p:nvSpPr>
          <p:cNvPr id="5" name="object 5"/>
          <p:cNvSpPr txBox="1"/>
          <p:nvPr/>
        </p:nvSpPr>
        <p:spPr>
          <a:xfrm>
            <a:off x="2208767" y="2021438"/>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a</a:t>
            </a:r>
            <a:r>
              <a:rPr sz="1350" b="1" spc="7" baseline="-33950" dirty="0">
                <a:latin typeface="Arial"/>
                <a:cs typeface="Arial"/>
              </a:rPr>
              <a:t>2</a:t>
            </a:r>
            <a:endParaRPr sz="1350" baseline="-33950">
              <a:latin typeface="Arial"/>
              <a:cs typeface="Arial"/>
            </a:endParaRPr>
          </a:p>
        </p:txBody>
      </p:sp>
      <p:sp>
        <p:nvSpPr>
          <p:cNvPr id="6" name="object 6"/>
          <p:cNvSpPr txBox="1"/>
          <p:nvPr/>
        </p:nvSpPr>
        <p:spPr>
          <a:xfrm>
            <a:off x="2208767" y="2859638"/>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a</a:t>
            </a:r>
            <a:r>
              <a:rPr sz="1350" b="1" spc="7" baseline="-33950" dirty="0">
                <a:latin typeface="Arial"/>
                <a:cs typeface="Arial"/>
              </a:rPr>
              <a:t>3</a:t>
            </a:r>
            <a:endParaRPr sz="1350" baseline="-33950">
              <a:latin typeface="Arial"/>
              <a:cs typeface="Arial"/>
            </a:endParaRPr>
          </a:p>
        </p:txBody>
      </p:sp>
      <p:sp>
        <p:nvSpPr>
          <p:cNvPr id="7" name="object 7"/>
          <p:cNvSpPr txBox="1"/>
          <p:nvPr/>
        </p:nvSpPr>
        <p:spPr>
          <a:xfrm>
            <a:off x="417336" y="1640437"/>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x</a:t>
            </a:r>
            <a:r>
              <a:rPr sz="1350" b="1" spc="7" baseline="-33950" dirty="0">
                <a:latin typeface="Arial"/>
                <a:cs typeface="Arial"/>
              </a:rPr>
              <a:t>1</a:t>
            </a:r>
            <a:endParaRPr sz="1350" baseline="-33950">
              <a:latin typeface="Arial"/>
              <a:cs typeface="Arial"/>
            </a:endParaRPr>
          </a:p>
        </p:txBody>
      </p:sp>
      <p:sp>
        <p:nvSpPr>
          <p:cNvPr id="8" name="object 8"/>
          <p:cNvSpPr txBox="1"/>
          <p:nvPr/>
        </p:nvSpPr>
        <p:spPr>
          <a:xfrm>
            <a:off x="417336" y="2478638"/>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x</a:t>
            </a:r>
            <a:r>
              <a:rPr sz="1350" b="1" spc="7" baseline="-33950" dirty="0">
                <a:latin typeface="Arial"/>
                <a:cs typeface="Arial"/>
              </a:rPr>
              <a:t>2</a:t>
            </a:r>
            <a:endParaRPr sz="1350" baseline="-33950">
              <a:latin typeface="Arial"/>
              <a:cs typeface="Arial"/>
            </a:endParaRPr>
          </a:p>
        </p:txBody>
      </p:sp>
      <p:sp>
        <p:nvSpPr>
          <p:cNvPr id="9" name="object 9"/>
          <p:cNvSpPr txBox="1"/>
          <p:nvPr/>
        </p:nvSpPr>
        <p:spPr>
          <a:xfrm>
            <a:off x="4233864" y="2021438"/>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y</a:t>
            </a:r>
            <a:r>
              <a:rPr sz="1350" b="1" spc="7" baseline="-33950" dirty="0">
                <a:latin typeface="Arial"/>
                <a:cs typeface="Arial"/>
              </a:rPr>
              <a:t>1</a:t>
            </a:r>
            <a:endParaRPr sz="1350" baseline="-33950">
              <a:latin typeface="Arial"/>
              <a:cs typeface="Arial"/>
            </a:endParaRPr>
          </a:p>
        </p:txBody>
      </p:sp>
      <p:sp>
        <p:nvSpPr>
          <p:cNvPr id="10" name="object 10"/>
          <p:cNvSpPr txBox="1"/>
          <p:nvPr/>
        </p:nvSpPr>
        <p:spPr>
          <a:xfrm>
            <a:off x="417336" y="3316838"/>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x</a:t>
            </a:r>
            <a:r>
              <a:rPr sz="1350" b="1" spc="7" baseline="-33950" dirty="0">
                <a:latin typeface="Arial"/>
                <a:cs typeface="Arial"/>
              </a:rPr>
              <a:t>3</a:t>
            </a:r>
            <a:endParaRPr sz="1350" baseline="-33950">
              <a:latin typeface="Arial"/>
              <a:cs typeface="Arial"/>
            </a:endParaRPr>
          </a:p>
        </p:txBody>
      </p:sp>
      <p:sp>
        <p:nvSpPr>
          <p:cNvPr id="11" name="object 11"/>
          <p:cNvSpPr txBox="1"/>
          <p:nvPr/>
        </p:nvSpPr>
        <p:spPr>
          <a:xfrm>
            <a:off x="4233864" y="2935838"/>
            <a:ext cx="24130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y</a:t>
            </a:r>
            <a:r>
              <a:rPr sz="1350" b="1" spc="7" baseline="-33950" dirty="0">
                <a:latin typeface="Arial"/>
                <a:cs typeface="Arial"/>
              </a:rPr>
              <a:t>2</a:t>
            </a:r>
            <a:endParaRPr sz="1350" baseline="-33950">
              <a:latin typeface="Arial"/>
              <a:cs typeface="Arial"/>
            </a:endParaRPr>
          </a:p>
        </p:txBody>
      </p:sp>
      <p:sp>
        <p:nvSpPr>
          <p:cNvPr id="12" name="object 12"/>
          <p:cNvSpPr txBox="1"/>
          <p:nvPr/>
        </p:nvSpPr>
        <p:spPr>
          <a:xfrm>
            <a:off x="1916945" y="3774038"/>
            <a:ext cx="937260" cy="779145"/>
          </a:xfrm>
          <a:prstGeom prst="rect">
            <a:avLst/>
          </a:prstGeom>
        </p:spPr>
        <p:txBody>
          <a:bodyPr vert="horz" wrap="square" lIns="0" tIns="12700" rIns="0" bIns="0" rtlCol="0">
            <a:spAutoFit/>
          </a:bodyPr>
          <a:lstStyle/>
          <a:p>
            <a:pPr marR="104139" algn="ctr">
              <a:lnSpc>
                <a:spcPct val="100000"/>
              </a:lnSpc>
              <a:spcBef>
                <a:spcPts val="100"/>
              </a:spcBef>
            </a:pPr>
            <a:r>
              <a:rPr sz="1400" b="1" spc="5" dirty="0">
                <a:latin typeface="Arial"/>
                <a:cs typeface="Arial"/>
              </a:rPr>
              <a:t>a</a:t>
            </a:r>
            <a:r>
              <a:rPr sz="1350" b="1" spc="7" baseline="-33950" dirty="0">
                <a:latin typeface="Arial"/>
                <a:cs typeface="Arial"/>
              </a:rPr>
              <a:t>4</a:t>
            </a:r>
            <a:endParaRPr sz="1350" baseline="-33950">
              <a:latin typeface="Arial"/>
              <a:cs typeface="Arial"/>
            </a:endParaRPr>
          </a:p>
          <a:p>
            <a:pPr>
              <a:lnSpc>
                <a:spcPct val="100000"/>
              </a:lnSpc>
              <a:spcBef>
                <a:spcPts val="10"/>
              </a:spcBef>
            </a:pPr>
            <a:endParaRPr sz="1600">
              <a:latin typeface="Arial"/>
              <a:cs typeface="Arial"/>
            </a:endParaRPr>
          </a:p>
          <a:p>
            <a:pPr marL="38100">
              <a:lnSpc>
                <a:spcPct val="100000"/>
              </a:lnSpc>
              <a:spcBef>
                <a:spcPts val="5"/>
              </a:spcBef>
            </a:pPr>
            <a:r>
              <a:rPr sz="2000" b="1" spc="-5" dirty="0">
                <a:latin typeface="Arial"/>
                <a:cs typeface="Arial"/>
              </a:rPr>
              <a:t>Hidden</a:t>
            </a:r>
            <a:endParaRPr sz="2000">
              <a:latin typeface="Arial"/>
              <a:cs typeface="Arial"/>
            </a:endParaRPr>
          </a:p>
        </p:txBody>
      </p:sp>
      <p:sp>
        <p:nvSpPr>
          <p:cNvPr id="13" name="object 13"/>
          <p:cNvSpPr txBox="1"/>
          <p:nvPr/>
        </p:nvSpPr>
        <p:spPr>
          <a:xfrm>
            <a:off x="73025" y="4222839"/>
            <a:ext cx="64516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Arial"/>
                <a:cs typeface="Arial"/>
              </a:rPr>
              <a:t>Input</a:t>
            </a:r>
            <a:endParaRPr sz="2000">
              <a:latin typeface="Arial"/>
              <a:cs typeface="Arial"/>
            </a:endParaRPr>
          </a:p>
        </p:txBody>
      </p:sp>
      <p:sp>
        <p:nvSpPr>
          <p:cNvPr id="14" name="object 14"/>
          <p:cNvSpPr txBox="1"/>
          <p:nvPr/>
        </p:nvSpPr>
        <p:spPr>
          <a:xfrm>
            <a:off x="3811665" y="4227715"/>
            <a:ext cx="856615"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Arial"/>
                <a:cs typeface="Arial"/>
              </a:rPr>
              <a:t>Output</a:t>
            </a:r>
            <a:endParaRPr sz="2000">
              <a:latin typeface="Arial"/>
              <a:cs typeface="Arial"/>
            </a:endParaRPr>
          </a:p>
        </p:txBody>
      </p:sp>
      <p:pic>
        <p:nvPicPr>
          <p:cNvPr id="15" name="object 15"/>
          <p:cNvPicPr/>
          <p:nvPr/>
        </p:nvPicPr>
        <p:blipFill>
          <a:blip r:embed="rId3" cstate="print"/>
          <a:stretch>
            <a:fillRect/>
          </a:stretch>
        </p:blipFill>
        <p:spPr>
          <a:xfrm>
            <a:off x="5217250" y="778377"/>
            <a:ext cx="3654899" cy="3801085"/>
          </a:xfrm>
          <a:prstGeom prst="rect">
            <a:avLst/>
          </a:prstGeom>
        </p:spPr>
      </p:pic>
      <p:sp>
        <p:nvSpPr>
          <p:cNvPr id="16" name="object 16"/>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63</a:t>
            </a:fld>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8258" y="58801"/>
            <a:ext cx="3216275" cy="452120"/>
          </a:xfrm>
          <a:prstGeom prst="rect">
            <a:avLst/>
          </a:prstGeom>
        </p:spPr>
        <p:txBody>
          <a:bodyPr vert="horz" wrap="square" lIns="0" tIns="12700" rIns="0" bIns="0" rtlCol="0">
            <a:spAutoFit/>
          </a:bodyPr>
          <a:lstStyle/>
          <a:p>
            <a:pPr marL="12700">
              <a:lnSpc>
                <a:spcPct val="100000"/>
              </a:lnSpc>
              <a:spcBef>
                <a:spcPts val="100"/>
              </a:spcBef>
            </a:pPr>
            <a:r>
              <a:rPr spc="-5" dirty="0"/>
              <a:t>Objective</a:t>
            </a:r>
            <a:r>
              <a:rPr spc="-95" dirty="0"/>
              <a:t> </a:t>
            </a:r>
            <a:r>
              <a:rPr spc="-5" dirty="0"/>
              <a:t>Function</a:t>
            </a:r>
          </a:p>
        </p:txBody>
      </p:sp>
      <p:sp>
        <p:nvSpPr>
          <p:cNvPr id="3" name="object 3"/>
          <p:cNvSpPr txBox="1"/>
          <p:nvPr/>
        </p:nvSpPr>
        <p:spPr>
          <a:xfrm>
            <a:off x="459967" y="587940"/>
            <a:ext cx="8307705" cy="2139950"/>
          </a:xfrm>
          <a:prstGeom prst="rect">
            <a:avLst/>
          </a:prstGeom>
        </p:spPr>
        <p:txBody>
          <a:bodyPr vert="horz" wrap="square" lIns="0" tIns="12700" rIns="0" bIns="0" rtlCol="0">
            <a:spAutoFit/>
          </a:bodyPr>
          <a:lstStyle/>
          <a:p>
            <a:pPr marL="394335" marR="235585" indent="-382270">
              <a:lnSpc>
                <a:spcPct val="115599"/>
              </a:lnSpc>
              <a:spcBef>
                <a:spcPts val="100"/>
              </a:spcBef>
              <a:buChar char="●"/>
              <a:tabLst>
                <a:tab pos="394335" algn="l"/>
                <a:tab pos="394970" algn="l"/>
              </a:tabLst>
            </a:pPr>
            <a:r>
              <a:rPr sz="2000" spc="-5" dirty="0">
                <a:latin typeface="Arial MT"/>
                <a:cs typeface="Arial MT"/>
              </a:rPr>
              <a:t>The function we want to </a:t>
            </a:r>
            <a:r>
              <a:rPr sz="2000" dirty="0">
                <a:latin typeface="Arial MT"/>
                <a:cs typeface="Arial MT"/>
              </a:rPr>
              <a:t>minimize </a:t>
            </a:r>
            <a:r>
              <a:rPr sz="2000" spc="-5" dirty="0">
                <a:latin typeface="Arial MT"/>
                <a:cs typeface="Arial MT"/>
              </a:rPr>
              <a:t>or </a:t>
            </a:r>
            <a:r>
              <a:rPr sz="2000" dirty="0">
                <a:latin typeface="Arial MT"/>
                <a:cs typeface="Arial MT"/>
              </a:rPr>
              <a:t>maximize </a:t>
            </a:r>
            <a:r>
              <a:rPr sz="2000" spc="-5" dirty="0">
                <a:latin typeface="Arial MT"/>
                <a:cs typeface="Arial MT"/>
              </a:rPr>
              <a:t>is </a:t>
            </a:r>
            <a:r>
              <a:rPr sz="2000" dirty="0">
                <a:latin typeface="Arial MT"/>
                <a:cs typeface="Arial MT"/>
              </a:rPr>
              <a:t>called </a:t>
            </a:r>
            <a:r>
              <a:rPr sz="2000" spc="-5" dirty="0">
                <a:latin typeface="Arial MT"/>
                <a:cs typeface="Arial MT"/>
              </a:rPr>
              <a:t>the objective </a:t>
            </a:r>
            <a:r>
              <a:rPr sz="2000" spc="-545" dirty="0">
                <a:latin typeface="Arial MT"/>
                <a:cs typeface="Arial MT"/>
              </a:rPr>
              <a:t> </a:t>
            </a:r>
            <a:r>
              <a:rPr sz="2000" spc="-5" dirty="0">
                <a:latin typeface="Arial MT"/>
                <a:cs typeface="Arial MT"/>
              </a:rPr>
              <a:t>function</a:t>
            </a:r>
            <a:r>
              <a:rPr sz="2000" spc="-10" dirty="0">
                <a:latin typeface="Arial MT"/>
                <a:cs typeface="Arial MT"/>
              </a:rPr>
              <a:t> </a:t>
            </a:r>
            <a:r>
              <a:rPr sz="2000" spc="-5" dirty="0">
                <a:latin typeface="Arial MT"/>
                <a:cs typeface="Arial MT"/>
              </a:rPr>
              <a:t>or </a:t>
            </a:r>
            <a:r>
              <a:rPr sz="2000" dirty="0">
                <a:latin typeface="Arial MT"/>
                <a:cs typeface="Arial MT"/>
              </a:rPr>
              <a:t>criterion.</a:t>
            </a:r>
            <a:endParaRPr sz="2000">
              <a:latin typeface="Arial MT"/>
              <a:cs typeface="Arial MT"/>
            </a:endParaRPr>
          </a:p>
          <a:p>
            <a:pPr marL="394335" marR="5080" indent="-382270">
              <a:lnSpc>
                <a:spcPct val="115599"/>
              </a:lnSpc>
              <a:buChar char="●"/>
              <a:tabLst>
                <a:tab pos="394335" algn="l"/>
                <a:tab pos="394970" algn="l"/>
              </a:tabLst>
            </a:pPr>
            <a:r>
              <a:rPr sz="2000" spc="-5" dirty="0">
                <a:latin typeface="Arial MT"/>
                <a:cs typeface="Arial MT"/>
              </a:rPr>
              <a:t>When</a:t>
            </a:r>
            <a:r>
              <a:rPr sz="2000" spc="-15" dirty="0">
                <a:latin typeface="Arial MT"/>
                <a:cs typeface="Arial MT"/>
              </a:rPr>
              <a:t> </a:t>
            </a:r>
            <a:r>
              <a:rPr sz="2000" spc="-5" dirty="0">
                <a:latin typeface="Arial MT"/>
                <a:cs typeface="Arial MT"/>
              </a:rPr>
              <a:t>we are </a:t>
            </a:r>
            <a:r>
              <a:rPr sz="2000" dirty="0">
                <a:latin typeface="Arial MT"/>
                <a:cs typeface="Arial MT"/>
              </a:rPr>
              <a:t>minimizing</a:t>
            </a:r>
            <a:r>
              <a:rPr sz="2000" spc="-5" dirty="0">
                <a:latin typeface="Arial MT"/>
                <a:cs typeface="Arial MT"/>
              </a:rPr>
              <a:t> it,</a:t>
            </a:r>
            <a:r>
              <a:rPr sz="2000" spc="-10" dirty="0">
                <a:latin typeface="Arial MT"/>
                <a:cs typeface="Arial MT"/>
              </a:rPr>
              <a:t> </a:t>
            </a:r>
            <a:r>
              <a:rPr sz="2000" spc="-5" dirty="0">
                <a:latin typeface="Arial MT"/>
                <a:cs typeface="Arial MT"/>
              </a:rPr>
              <a:t>we </a:t>
            </a:r>
            <a:r>
              <a:rPr sz="2000" dirty="0">
                <a:latin typeface="Arial MT"/>
                <a:cs typeface="Arial MT"/>
              </a:rPr>
              <a:t>may</a:t>
            </a:r>
            <a:r>
              <a:rPr sz="2000" spc="-5" dirty="0">
                <a:latin typeface="Arial MT"/>
                <a:cs typeface="Arial MT"/>
              </a:rPr>
              <a:t> also </a:t>
            </a:r>
            <a:r>
              <a:rPr sz="2000" dirty="0">
                <a:latin typeface="Arial MT"/>
                <a:cs typeface="Arial MT"/>
              </a:rPr>
              <a:t>call</a:t>
            </a:r>
            <a:r>
              <a:rPr sz="2000" spc="-10" dirty="0">
                <a:latin typeface="Arial MT"/>
                <a:cs typeface="Arial MT"/>
              </a:rPr>
              <a:t> </a:t>
            </a:r>
            <a:r>
              <a:rPr sz="2000" spc="-5" dirty="0">
                <a:latin typeface="Arial MT"/>
                <a:cs typeface="Arial MT"/>
              </a:rPr>
              <a:t>it the</a:t>
            </a:r>
            <a:r>
              <a:rPr sz="2000" spc="30" dirty="0">
                <a:latin typeface="Arial MT"/>
                <a:cs typeface="Arial MT"/>
              </a:rPr>
              <a:t> </a:t>
            </a:r>
            <a:r>
              <a:rPr sz="2000" b="1" spc="-5" dirty="0">
                <a:solidFill>
                  <a:srgbClr val="0000FF"/>
                </a:solidFill>
                <a:latin typeface="Arial"/>
                <a:cs typeface="Arial"/>
              </a:rPr>
              <a:t>cost function</a:t>
            </a:r>
            <a:r>
              <a:rPr sz="2000" spc="-5" dirty="0">
                <a:latin typeface="Arial MT"/>
                <a:cs typeface="Arial MT"/>
              </a:rPr>
              <a:t>, </a:t>
            </a:r>
            <a:r>
              <a:rPr sz="2000" b="1" spc="-5" dirty="0">
                <a:solidFill>
                  <a:srgbClr val="0000FF"/>
                </a:solidFill>
                <a:latin typeface="Arial"/>
                <a:cs typeface="Arial"/>
              </a:rPr>
              <a:t>loss </a:t>
            </a:r>
            <a:r>
              <a:rPr sz="2000" b="1" spc="-545" dirty="0">
                <a:solidFill>
                  <a:srgbClr val="0000FF"/>
                </a:solidFill>
                <a:latin typeface="Arial"/>
                <a:cs typeface="Arial"/>
              </a:rPr>
              <a:t> </a:t>
            </a:r>
            <a:r>
              <a:rPr sz="2000" b="1" spc="-5" dirty="0">
                <a:solidFill>
                  <a:srgbClr val="0000FF"/>
                </a:solidFill>
                <a:latin typeface="Arial"/>
                <a:cs typeface="Arial"/>
              </a:rPr>
              <a:t>function</a:t>
            </a:r>
            <a:r>
              <a:rPr sz="2000" spc="-5" dirty="0">
                <a:latin typeface="Arial MT"/>
                <a:cs typeface="Arial MT"/>
              </a:rPr>
              <a:t>,</a:t>
            </a:r>
            <a:r>
              <a:rPr sz="2000" spc="-10" dirty="0">
                <a:latin typeface="Arial MT"/>
                <a:cs typeface="Arial MT"/>
              </a:rPr>
              <a:t> </a:t>
            </a:r>
            <a:r>
              <a:rPr sz="2000" spc="-5" dirty="0">
                <a:latin typeface="Arial MT"/>
                <a:cs typeface="Arial MT"/>
              </a:rPr>
              <a:t>or error function.</a:t>
            </a:r>
            <a:endParaRPr sz="2000">
              <a:latin typeface="Arial MT"/>
              <a:cs typeface="Arial MT"/>
            </a:endParaRPr>
          </a:p>
          <a:p>
            <a:pPr marL="394335" indent="-382270">
              <a:lnSpc>
                <a:spcPct val="100000"/>
              </a:lnSpc>
              <a:spcBef>
                <a:spcPts val="375"/>
              </a:spcBef>
              <a:buChar char="●"/>
              <a:tabLst>
                <a:tab pos="394335" algn="l"/>
                <a:tab pos="394970" algn="l"/>
              </a:tabLst>
            </a:pPr>
            <a:r>
              <a:rPr sz="2000" dirty="0">
                <a:latin typeface="Arial MT"/>
                <a:cs typeface="Arial MT"/>
              </a:rPr>
              <a:t>A</a:t>
            </a:r>
            <a:r>
              <a:rPr sz="2000" spc="-125" dirty="0">
                <a:latin typeface="Arial MT"/>
                <a:cs typeface="Arial MT"/>
              </a:rPr>
              <a:t> </a:t>
            </a:r>
            <a:r>
              <a:rPr sz="2000" spc="-5" dirty="0">
                <a:latin typeface="Arial MT"/>
                <a:cs typeface="Arial MT"/>
              </a:rPr>
              <a:t>loss</a:t>
            </a:r>
            <a:r>
              <a:rPr sz="2000" spc="-10" dirty="0">
                <a:latin typeface="Arial MT"/>
                <a:cs typeface="Arial MT"/>
              </a:rPr>
              <a:t> </a:t>
            </a:r>
            <a:r>
              <a:rPr sz="2000" spc="-5" dirty="0">
                <a:latin typeface="Arial MT"/>
                <a:cs typeface="Arial MT"/>
              </a:rPr>
              <a:t>function</a:t>
            </a:r>
            <a:r>
              <a:rPr sz="2000" spc="-10" dirty="0">
                <a:latin typeface="Arial MT"/>
                <a:cs typeface="Arial MT"/>
              </a:rPr>
              <a:t> </a:t>
            </a:r>
            <a:r>
              <a:rPr sz="2000" spc="-5" dirty="0">
                <a:latin typeface="Arial MT"/>
                <a:cs typeface="Arial MT"/>
              </a:rPr>
              <a:t>tells</a:t>
            </a:r>
            <a:r>
              <a:rPr sz="2000" spc="-15" dirty="0">
                <a:latin typeface="Arial MT"/>
                <a:cs typeface="Arial MT"/>
              </a:rPr>
              <a:t> </a:t>
            </a:r>
            <a:r>
              <a:rPr sz="2000" spc="-5" dirty="0">
                <a:latin typeface="Arial MT"/>
                <a:cs typeface="Arial MT"/>
              </a:rPr>
              <a:t>how</a:t>
            </a:r>
            <a:r>
              <a:rPr sz="2000" spc="-10" dirty="0">
                <a:latin typeface="Arial MT"/>
                <a:cs typeface="Arial MT"/>
              </a:rPr>
              <a:t> </a:t>
            </a:r>
            <a:r>
              <a:rPr sz="2000" spc="-5" dirty="0">
                <a:latin typeface="Arial MT"/>
                <a:cs typeface="Arial MT"/>
              </a:rPr>
              <a:t>good</a:t>
            </a:r>
            <a:r>
              <a:rPr sz="2000" spc="-15" dirty="0">
                <a:latin typeface="Arial MT"/>
                <a:cs typeface="Arial MT"/>
              </a:rPr>
              <a:t> </a:t>
            </a:r>
            <a:r>
              <a:rPr sz="2000" spc="-5" dirty="0">
                <a:latin typeface="Arial MT"/>
                <a:cs typeface="Arial MT"/>
              </a:rPr>
              <a:t>our</a:t>
            </a:r>
            <a:r>
              <a:rPr sz="2000" spc="-10" dirty="0">
                <a:latin typeface="Arial MT"/>
                <a:cs typeface="Arial MT"/>
              </a:rPr>
              <a:t> </a:t>
            </a:r>
            <a:r>
              <a:rPr sz="2000" dirty="0">
                <a:latin typeface="Arial MT"/>
                <a:cs typeface="Arial MT"/>
              </a:rPr>
              <a:t>current</a:t>
            </a:r>
            <a:r>
              <a:rPr sz="2000" spc="-10" dirty="0">
                <a:latin typeface="Arial MT"/>
                <a:cs typeface="Arial MT"/>
              </a:rPr>
              <a:t> </a:t>
            </a:r>
            <a:r>
              <a:rPr sz="2000" dirty="0">
                <a:latin typeface="Arial MT"/>
                <a:cs typeface="Arial MT"/>
              </a:rPr>
              <a:t>classifier</a:t>
            </a:r>
            <a:r>
              <a:rPr sz="2000" spc="-15" dirty="0">
                <a:latin typeface="Arial MT"/>
                <a:cs typeface="Arial MT"/>
              </a:rPr>
              <a:t> </a:t>
            </a:r>
            <a:r>
              <a:rPr sz="2000" spc="-5" dirty="0">
                <a:latin typeface="Arial MT"/>
                <a:cs typeface="Arial MT"/>
              </a:rPr>
              <a:t>is.</a:t>
            </a:r>
            <a:endParaRPr sz="2000">
              <a:latin typeface="Arial MT"/>
              <a:cs typeface="Arial MT"/>
            </a:endParaRPr>
          </a:p>
          <a:p>
            <a:pPr marL="394335" indent="-382270">
              <a:lnSpc>
                <a:spcPct val="100000"/>
              </a:lnSpc>
              <a:spcBef>
                <a:spcPts val="375"/>
              </a:spcBef>
              <a:buChar char="●"/>
              <a:tabLst>
                <a:tab pos="394335" algn="l"/>
                <a:tab pos="394970" algn="l"/>
              </a:tabLst>
            </a:pPr>
            <a:r>
              <a:rPr sz="2000" spc="-5" dirty="0">
                <a:latin typeface="Arial MT"/>
                <a:cs typeface="Arial MT"/>
              </a:rPr>
              <a:t>Given</a:t>
            </a:r>
            <a:r>
              <a:rPr sz="2000" spc="-35" dirty="0">
                <a:latin typeface="Arial MT"/>
                <a:cs typeface="Arial MT"/>
              </a:rPr>
              <a:t> </a:t>
            </a:r>
            <a:r>
              <a:rPr sz="2000" dirty="0">
                <a:latin typeface="Arial MT"/>
                <a:cs typeface="Arial MT"/>
              </a:rPr>
              <a:t>a</a:t>
            </a:r>
            <a:r>
              <a:rPr sz="2000" spc="-35" dirty="0">
                <a:latin typeface="Arial MT"/>
                <a:cs typeface="Arial MT"/>
              </a:rPr>
              <a:t> </a:t>
            </a:r>
            <a:r>
              <a:rPr sz="2000" spc="-5" dirty="0">
                <a:latin typeface="Arial MT"/>
                <a:cs typeface="Arial MT"/>
              </a:rPr>
              <a:t>dataset:</a:t>
            </a:r>
            <a:endParaRPr sz="2000">
              <a:latin typeface="Arial MT"/>
              <a:cs typeface="Arial MT"/>
            </a:endParaRPr>
          </a:p>
        </p:txBody>
      </p:sp>
      <p:grpSp>
        <p:nvGrpSpPr>
          <p:cNvPr id="4" name="object 4"/>
          <p:cNvGrpSpPr/>
          <p:nvPr/>
        </p:nvGrpSpPr>
        <p:grpSpPr>
          <a:xfrm>
            <a:off x="1793525" y="2880249"/>
            <a:ext cx="5615940" cy="1616710"/>
            <a:chOff x="1793525" y="2880249"/>
            <a:chExt cx="5615940" cy="1616710"/>
          </a:xfrm>
        </p:grpSpPr>
        <p:pic>
          <p:nvPicPr>
            <p:cNvPr id="5" name="object 5"/>
            <p:cNvPicPr/>
            <p:nvPr/>
          </p:nvPicPr>
          <p:blipFill>
            <a:blip r:embed="rId2" cstate="print"/>
            <a:stretch>
              <a:fillRect/>
            </a:stretch>
          </p:blipFill>
          <p:spPr>
            <a:xfrm>
              <a:off x="1812575" y="2899300"/>
              <a:ext cx="5577699" cy="1578025"/>
            </a:xfrm>
            <a:prstGeom prst="rect">
              <a:avLst/>
            </a:prstGeom>
          </p:spPr>
        </p:pic>
        <p:sp>
          <p:nvSpPr>
            <p:cNvPr id="6" name="object 6"/>
            <p:cNvSpPr/>
            <p:nvPr/>
          </p:nvSpPr>
          <p:spPr>
            <a:xfrm>
              <a:off x="1803050" y="2889774"/>
              <a:ext cx="5596890" cy="1597660"/>
            </a:xfrm>
            <a:custGeom>
              <a:avLst/>
              <a:gdLst/>
              <a:ahLst/>
              <a:cxnLst/>
              <a:rect l="l" t="t" r="r" b="b"/>
              <a:pathLst>
                <a:path w="5596890" h="1597660">
                  <a:moveTo>
                    <a:pt x="0" y="0"/>
                  </a:moveTo>
                  <a:lnTo>
                    <a:pt x="5596749" y="0"/>
                  </a:lnTo>
                  <a:lnTo>
                    <a:pt x="5596749" y="1597075"/>
                  </a:lnTo>
                  <a:lnTo>
                    <a:pt x="0" y="1597075"/>
                  </a:lnTo>
                  <a:lnTo>
                    <a:pt x="0" y="0"/>
                  </a:lnTo>
                  <a:close/>
                </a:path>
              </a:pathLst>
            </a:custGeom>
            <a:ln w="19049">
              <a:solidFill>
                <a:srgbClr val="595959"/>
              </a:solidFill>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64</a:t>
            </a:fld>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00330">
              <a:lnSpc>
                <a:spcPct val="100000"/>
              </a:lnSpc>
              <a:spcBef>
                <a:spcPts val="100"/>
              </a:spcBef>
            </a:pPr>
            <a:r>
              <a:rPr spc="-5" dirty="0"/>
              <a:t>Objective</a:t>
            </a:r>
            <a:r>
              <a:rPr spc="-55" dirty="0"/>
              <a:t> </a:t>
            </a:r>
            <a:r>
              <a:rPr spc="-5" dirty="0"/>
              <a:t>Function</a:t>
            </a:r>
            <a:r>
              <a:rPr spc="-50" dirty="0"/>
              <a:t> </a:t>
            </a:r>
            <a:r>
              <a:rPr dirty="0"/>
              <a:t>(cont’d)</a:t>
            </a:r>
          </a:p>
        </p:txBody>
      </p:sp>
      <p:sp>
        <p:nvSpPr>
          <p:cNvPr id="3" name="object 3"/>
          <p:cNvSpPr txBox="1"/>
          <p:nvPr/>
        </p:nvSpPr>
        <p:spPr>
          <a:xfrm>
            <a:off x="459967" y="587940"/>
            <a:ext cx="8292465" cy="2492375"/>
          </a:xfrm>
          <a:prstGeom prst="rect">
            <a:avLst/>
          </a:prstGeom>
        </p:spPr>
        <p:txBody>
          <a:bodyPr vert="horz" wrap="square" lIns="0" tIns="60325" rIns="0" bIns="0" rtlCol="0">
            <a:spAutoFit/>
          </a:bodyPr>
          <a:lstStyle/>
          <a:p>
            <a:pPr marL="394335" indent="-382270">
              <a:lnSpc>
                <a:spcPct val="100000"/>
              </a:lnSpc>
              <a:spcBef>
                <a:spcPts val="475"/>
              </a:spcBef>
              <a:buChar char="●"/>
              <a:tabLst>
                <a:tab pos="394335" algn="l"/>
                <a:tab pos="394970" algn="l"/>
              </a:tabLst>
            </a:pPr>
            <a:r>
              <a:rPr sz="2000" b="1" dirty="0">
                <a:latin typeface="Arial"/>
                <a:cs typeface="Arial"/>
              </a:rPr>
              <a:t>Mean</a:t>
            </a:r>
            <a:r>
              <a:rPr sz="2000" b="1" spc="-35" dirty="0">
                <a:latin typeface="Arial"/>
                <a:cs typeface="Arial"/>
              </a:rPr>
              <a:t> </a:t>
            </a:r>
            <a:r>
              <a:rPr sz="2000" b="1" spc="-5" dirty="0">
                <a:latin typeface="Arial"/>
                <a:cs typeface="Arial"/>
              </a:rPr>
              <a:t>Squared</a:t>
            </a:r>
            <a:r>
              <a:rPr sz="2000" b="1" spc="-40" dirty="0">
                <a:latin typeface="Arial"/>
                <a:cs typeface="Arial"/>
              </a:rPr>
              <a:t> </a:t>
            </a:r>
            <a:r>
              <a:rPr sz="2000" b="1" spc="-5" dirty="0">
                <a:latin typeface="Arial"/>
                <a:cs typeface="Arial"/>
              </a:rPr>
              <a:t>Error:</a:t>
            </a:r>
            <a:endParaRPr sz="2000">
              <a:latin typeface="Arial"/>
              <a:cs typeface="Arial"/>
            </a:endParaRPr>
          </a:p>
          <a:p>
            <a:pPr marL="851535" marR="288290" lvl="1" indent="-382270">
              <a:lnSpc>
                <a:spcPct val="115599"/>
              </a:lnSpc>
              <a:buChar char="○"/>
              <a:tabLst>
                <a:tab pos="851535" algn="l"/>
                <a:tab pos="852169" algn="l"/>
              </a:tabLst>
            </a:pPr>
            <a:r>
              <a:rPr sz="2000" dirty="0">
                <a:latin typeface="Arial MT"/>
                <a:cs typeface="Arial MT"/>
              </a:rPr>
              <a:t>Mean </a:t>
            </a:r>
            <a:r>
              <a:rPr sz="2000" spc="-5" dirty="0">
                <a:latin typeface="Arial MT"/>
                <a:cs typeface="Arial MT"/>
              </a:rPr>
              <a:t>Squared Error </a:t>
            </a:r>
            <a:r>
              <a:rPr sz="2000" dirty="0">
                <a:latin typeface="Arial MT"/>
                <a:cs typeface="Arial MT"/>
              </a:rPr>
              <a:t>(MSE), </a:t>
            </a:r>
            <a:r>
              <a:rPr sz="2000" spc="-5" dirty="0">
                <a:latin typeface="Arial MT"/>
                <a:cs typeface="Arial MT"/>
              </a:rPr>
              <a:t>or quadratic, loss function is widely </a:t>
            </a:r>
            <a:r>
              <a:rPr sz="2000" spc="-545" dirty="0">
                <a:latin typeface="Arial MT"/>
                <a:cs typeface="Arial MT"/>
              </a:rPr>
              <a:t> </a:t>
            </a:r>
            <a:r>
              <a:rPr sz="2000" spc="-5" dirty="0">
                <a:latin typeface="Arial MT"/>
                <a:cs typeface="Arial MT"/>
              </a:rPr>
              <a:t>used</a:t>
            </a:r>
            <a:r>
              <a:rPr sz="2000" spc="-10" dirty="0">
                <a:latin typeface="Arial MT"/>
                <a:cs typeface="Arial MT"/>
              </a:rPr>
              <a:t> </a:t>
            </a:r>
            <a:r>
              <a:rPr sz="2000" spc="-5" dirty="0">
                <a:latin typeface="Arial MT"/>
                <a:cs typeface="Arial MT"/>
              </a:rPr>
              <a:t>in</a:t>
            </a:r>
            <a:r>
              <a:rPr sz="2000" spc="-10" dirty="0">
                <a:latin typeface="Arial MT"/>
                <a:cs typeface="Arial MT"/>
              </a:rPr>
              <a:t> </a:t>
            </a:r>
            <a:r>
              <a:rPr sz="2000" spc="-5" dirty="0">
                <a:latin typeface="Arial MT"/>
                <a:cs typeface="Arial MT"/>
              </a:rPr>
              <a:t>linear </a:t>
            </a:r>
            <a:r>
              <a:rPr sz="2000" dirty="0">
                <a:latin typeface="Arial MT"/>
                <a:cs typeface="Arial MT"/>
              </a:rPr>
              <a:t>regression</a:t>
            </a:r>
            <a:r>
              <a:rPr sz="2000" spc="-10" dirty="0">
                <a:latin typeface="Arial MT"/>
                <a:cs typeface="Arial MT"/>
              </a:rPr>
              <a:t> </a:t>
            </a:r>
            <a:r>
              <a:rPr sz="2000" spc="-5" dirty="0">
                <a:latin typeface="Arial MT"/>
                <a:cs typeface="Arial MT"/>
              </a:rPr>
              <a:t>as</a:t>
            </a:r>
            <a:r>
              <a:rPr sz="2000" spc="-10" dirty="0">
                <a:latin typeface="Arial MT"/>
                <a:cs typeface="Arial MT"/>
              </a:rPr>
              <a:t> </a:t>
            </a:r>
            <a:r>
              <a:rPr sz="2000" spc="-5" dirty="0">
                <a:latin typeface="Arial MT"/>
                <a:cs typeface="Arial MT"/>
              </a:rPr>
              <a:t>the performance</a:t>
            </a:r>
            <a:r>
              <a:rPr sz="2000" spc="-10" dirty="0">
                <a:latin typeface="Arial MT"/>
                <a:cs typeface="Arial MT"/>
              </a:rPr>
              <a:t> </a:t>
            </a:r>
            <a:r>
              <a:rPr sz="2000" dirty="0">
                <a:latin typeface="Arial MT"/>
                <a:cs typeface="Arial MT"/>
              </a:rPr>
              <a:t>measure.</a:t>
            </a:r>
            <a:endParaRPr sz="2000">
              <a:latin typeface="Arial MT"/>
              <a:cs typeface="Arial MT"/>
            </a:endParaRPr>
          </a:p>
          <a:p>
            <a:pPr marL="851535" marR="5080" lvl="1" indent="-382270">
              <a:lnSpc>
                <a:spcPct val="115599"/>
              </a:lnSpc>
              <a:buChar char="○"/>
              <a:tabLst>
                <a:tab pos="851535" algn="l"/>
                <a:tab pos="852169" algn="l"/>
              </a:tabLst>
            </a:pPr>
            <a:r>
              <a:rPr sz="2000" spc="-5" dirty="0">
                <a:latin typeface="Arial MT"/>
                <a:cs typeface="Arial MT"/>
              </a:rPr>
              <a:t>It </a:t>
            </a:r>
            <a:r>
              <a:rPr sz="2000" dirty="0">
                <a:latin typeface="Arial MT"/>
                <a:cs typeface="Arial MT"/>
              </a:rPr>
              <a:t>measures </a:t>
            </a:r>
            <a:r>
              <a:rPr sz="2000" spc="-5" dirty="0">
                <a:latin typeface="Arial MT"/>
                <a:cs typeface="Arial MT"/>
              </a:rPr>
              <a:t>the average of the </a:t>
            </a:r>
            <a:r>
              <a:rPr sz="2000" dirty="0">
                <a:latin typeface="Arial MT"/>
                <a:cs typeface="Arial MT"/>
              </a:rPr>
              <a:t>squares </a:t>
            </a:r>
            <a:r>
              <a:rPr sz="2000" spc="-5" dirty="0">
                <a:latin typeface="Arial MT"/>
                <a:cs typeface="Arial MT"/>
              </a:rPr>
              <a:t>of the errors—that is, the </a:t>
            </a:r>
            <a:r>
              <a:rPr sz="2000" dirty="0">
                <a:latin typeface="Arial MT"/>
                <a:cs typeface="Arial MT"/>
              </a:rPr>
              <a:t> </a:t>
            </a:r>
            <a:r>
              <a:rPr sz="2000" spc="-5" dirty="0">
                <a:latin typeface="Arial MT"/>
                <a:cs typeface="Arial MT"/>
              </a:rPr>
              <a:t>average </a:t>
            </a:r>
            <a:r>
              <a:rPr sz="2000" dirty="0">
                <a:latin typeface="Arial MT"/>
                <a:cs typeface="Arial MT"/>
              </a:rPr>
              <a:t>squared </a:t>
            </a:r>
            <a:r>
              <a:rPr sz="2000" spc="-10" dirty="0">
                <a:latin typeface="Arial MT"/>
                <a:cs typeface="Arial MT"/>
              </a:rPr>
              <a:t>difference </a:t>
            </a:r>
            <a:r>
              <a:rPr sz="2000" spc="-5" dirty="0">
                <a:latin typeface="Arial MT"/>
                <a:cs typeface="Arial MT"/>
              </a:rPr>
              <a:t>between the estimated </a:t>
            </a:r>
            <a:r>
              <a:rPr sz="2000" dirty="0">
                <a:latin typeface="Arial MT"/>
                <a:cs typeface="Arial MT"/>
              </a:rPr>
              <a:t>values </a:t>
            </a:r>
            <a:r>
              <a:rPr sz="2000" spc="-5" dirty="0">
                <a:latin typeface="Arial MT"/>
                <a:cs typeface="Arial MT"/>
              </a:rPr>
              <a:t>and the </a:t>
            </a:r>
            <a:r>
              <a:rPr sz="2000" spc="-545" dirty="0">
                <a:latin typeface="Arial MT"/>
                <a:cs typeface="Arial MT"/>
              </a:rPr>
              <a:t> </a:t>
            </a:r>
            <a:r>
              <a:rPr sz="2000" spc="-5" dirty="0">
                <a:latin typeface="Arial MT"/>
                <a:cs typeface="Arial MT"/>
              </a:rPr>
              <a:t>actual</a:t>
            </a:r>
            <a:r>
              <a:rPr sz="2000" spc="-10" dirty="0">
                <a:latin typeface="Arial MT"/>
                <a:cs typeface="Arial MT"/>
              </a:rPr>
              <a:t> </a:t>
            </a:r>
            <a:r>
              <a:rPr sz="2000" dirty="0">
                <a:latin typeface="Arial MT"/>
                <a:cs typeface="Arial MT"/>
              </a:rPr>
              <a:t>value.</a:t>
            </a:r>
            <a:endParaRPr sz="2000">
              <a:latin typeface="Arial MT"/>
              <a:cs typeface="Arial MT"/>
            </a:endParaRPr>
          </a:p>
          <a:p>
            <a:pPr marL="851535" lvl="1" indent="-382270">
              <a:lnSpc>
                <a:spcPct val="100000"/>
              </a:lnSpc>
              <a:spcBef>
                <a:spcPts val="375"/>
              </a:spcBef>
              <a:buChar char="○"/>
              <a:tabLst>
                <a:tab pos="851535" algn="l"/>
                <a:tab pos="852169" algn="l"/>
              </a:tabLst>
            </a:pPr>
            <a:r>
              <a:rPr sz="2000" spc="-5" dirty="0">
                <a:latin typeface="Arial MT"/>
                <a:cs typeface="Arial MT"/>
              </a:rPr>
              <a:t>It</a:t>
            </a:r>
            <a:r>
              <a:rPr sz="2000" spc="-15" dirty="0">
                <a:latin typeface="Arial MT"/>
                <a:cs typeface="Arial MT"/>
              </a:rPr>
              <a:t> </a:t>
            </a:r>
            <a:r>
              <a:rPr sz="2000" spc="-5" dirty="0">
                <a:latin typeface="Arial MT"/>
                <a:cs typeface="Arial MT"/>
              </a:rPr>
              <a:t>is</a:t>
            </a:r>
            <a:r>
              <a:rPr sz="2000" spc="-10" dirty="0">
                <a:latin typeface="Arial MT"/>
                <a:cs typeface="Arial MT"/>
              </a:rPr>
              <a:t> </a:t>
            </a:r>
            <a:r>
              <a:rPr sz="2000" spc="-5" dirty="0">
                <a:latin typeface="Arial MT"/>
                <a:cs typeface="Arial MT"/>
              </a:rPr>
              <a:t>always</a:t>
            </a:r>
            <a:r>
              <a:rPr sz="2000" spc="-10" dirty="0">
                <a:latin typeface="Arial MT"/>
                <a:cs typeface="Arial MT"/>
              </a:rPr>
              <a:t> </a:t>
            </a:r>
            <a:r>
              <a:rPr sz="2000" spc="-5" dirty="0">
                <a:latin typeface="Arial MT"/>
                <a:cs typeface="Arial MT"/>
              </a:rPr>
              <a:t>non-negative,</a:t>
            </a:r>
            <a:r>
              <a:rPr sz="2000" spc="-10" dirty="0">
                <a:latin typeface="Arial MT"/>
                <a:cs typeface="Arial MT"/>
              </a:rPr>
              <a:t> </a:t>
            </a:r>
            <a:r>
              <a:rPr sz="2000" spc="-5" dirty="0">
                <a:latin typeface="Arial MT"/>
                <a:cs typeface="Arial MT"/>
              </a:rPr>
              <a:t>and</a:t>
            </a:r>
            <a:r>
              <a:rPr sz="2000" spc="-10" dirty="0">
                <a:latin typeface="Arial MT"/>
                <a:cs typeface="Arial MT"/>
              </a:rPr>
              <a:t> </a:t>
            </a:r>
            <a:r>
              <a:rPr sz="2000" dirty="0">
                <a:latin typeface="Arial MT"/>
                <a:cs typeface="Arial MT"/>
              </a:rPr>
              <a:t>values</a:t>
            </a:r>
            <a:r>
              <a:rPr sz="2000" spc="-10" dirty="0">
                <a:latin typeface="Arial MT"/>
                <a:cs typeface="Arial MT"/>
              </a:rPr>
              <a:t> </a:t>
            </a:r>
            <a:r>
              <a:rPr sz="2000" dirty="0">
                <a:latin typeface="Arial MT"/>
                <a:cs typeface="Arial MT"/>
              </a:rPr>
              <a:t>closer</a:t>
            </a:r>
            <a:r>
              <a:rPr sz="2000" spc="-15" dirty="0">
                <a:latin typeface="Arial MT"/>
                <a:cs typeface="Arial MT"/>
              </a:rPr>
              <a:t> </a:t>
            </a:r>
            <a:r>
              <a:rPr sz="2000" spc="-5" dirty="0">
                <a:latin typeface="Arial MT"/>
                <a:cs typeface="Arial MT"/>
              </a:rPr>
              <a:t>to</a:t>
            </a:r>
            <a:r>
              <a:rPr sz="2000" spc="-10" dirty="0">
                <a:latin typeface="Arial MT"/>
                <a:cs typeface="Arial MT"/>
              </a:rPr>
              <a:t> </a:t>
            </a:r>
            <a:r>
              <a:rPr sz="2000" dirty="0">
                <a:latin typeface="Arial MT"/>
                <a:cs typeface="Arial MT"/>
              </a:rPr>
              <a:t>zero</a:t>
            </a:r>
            <a:r>
              <a:rPr sz="2000" spc="-10" dirty="0">
                <a:latin typeface="Arial MT"/>
                <a:cs typeface="Arial MT"/>
              </a:rPr>
              <a:t> </a:t>
            </a:r>
            <a:r>
              <a:rPr sz="2000" spc="-5" dirty="0">
                <a:latin typeface="Arial MT"/>
                <a:cs typeface="Arial MT"/>
              </a:rPr>
              <a:t>are</a:t>
            </a:r>
            <a:r>
              <a:rPr sz="2000" spc="-10" dirty="0">
                <a:latin typeface="Arial MT"/>
                <a:cs typeface="Arial MT"/>
              </a:rPr>
              <a:t> </a:t>
            </a:r>
            <a:r>
              <a:rPr sz="2000" spc="-20" dirty="0">
                <a:latin typeface="Arial MT"/>
                <a:cs typeface="Arial MT"/>
              </a:rPr>
              <a:t>better.</a:t>
            </a:r>
            <a:endParaRPr sz="2000">
              <a:latin typeface="Arial MT"/>
              <a:cs typeface="Arial MT"/>
            </a:endParaRPr>
          </a:p>
        </p:txBody>
      </p:sp>
      <p:grpSp>
        <p:nvGrpSpPr>
          <p:cNvPr id="4" name="object 4"/>
          <p:cNvGrpSpPr/>
          <p:nvPr/>
        </p:nvGrpSpPr>
        <p:grpSpPr>
          <a:xfrm>
            <a:off x="1792525" y="3339874"/>
            <a:ext cx="5396230" cy="808355"/>
            <a:chOff x="1792525" y="3339874"/>
            <a:chExt cx="5396230" cy="808355"/>
          </a:xfrm>
        </p:grpSpPr>
        <p:pic>
          <p:nvPicPr>
            <p:cNvPr id="5" name="object 5"/>
            <p:cNvPicPr/>
            <p:nvPr/>
          </p:nvPicPr>
          <p:blipFill>
            <a:blip r:embed="rId2" cstate="print"/>
            <a:stretch>
              <a:fillRect/>
            </a:stretch>
          </p:blipFill>
          <p:spPr>
            <a:xfrm>
              <a:off x="1811575" y="3358924"/>
              <a:ext cx="5357525" cy="770149"/>
            </a:xfrm>
            <a:prstGeom prst="rect">
              <a:avLst/>
            </a:prstGeom>
          </p:spPr>
        </p:pic>
        <p:sp>
          <p:nvSpPr>
            <p:cNvPr id="6" name="object 6"/>
            <p:cNvSpPr/>
            <p:nvPr/>
          </p:nvSpPr>
          <p:spPr>
            <a:xfrm>
              <a:off x="1802050" y="3349399"/>
              <a:ext cx="5377180" cy="789305"/>
            </a:xfrm>
            <a:custGeom>
              <a:avLst/>
              <a:gdLst/>
              <a:ahLst/>
              <a:cxnLst/>
              <a:rect l="l" t="t" r="r" b="b"/>
              <a:pathLst>
                <a:path w="5377180" h="789304">
                  <a:moveTo>
                    <a:pt x="0" y="0"/>
                  </a:moveTo>
                  <a:lnTo>
                    <a:pt x="5376575" y="0"/>
                  </a:lnTo>
                  <a:lnTo>
                    <a:pt x="5376575" y="789199"/>
                  </a:lnTo>
                  <a:lnTo>
                    <a:pt x="0" y="789199"/>
                  </a:lnTo>
                  <a:lnTo>
                    <a:pt x="0" y="0"/>
                  </a:lnTo>
                  <a:close/>
                </a:path>
              </a:pathLst>
            </a:custGeom>
            <a:ln w="19049">
              <a:solidFill>
                <a:srgbClr val="595959"/>
              </a:solidFill>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65</a:t>
            </a:fld>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00330">
              <a:lnSpc>
                <a:spcPct val="100000"/>
              </a:lnSpc>
              <a:spcBef>
                <a:spcPts val="100"/>
              </a:spcBef>
            </a:pPr>
            <a:r>
              <a:rPr spc="-5" dirty="0"/>
              <a:t>Objective</a:t>
            </a:r>
            <a:r>
              <a:rPr spc="-55" dirty="0"/>
              <a:t> </a:t>
            </a:r>
            <a:r>
              <a:rPr spc="-5" dirty="0"/>
              <a:t>Function</a:t>
            </a:r>
            <a:r>
              <a:rPr spc="-50" dirty="0"/>
              <a:t> </a:t>
            </a:r>
            <a:r>
              <a:rPr dirty="0"/>
              <a:t>(cont’d)</a:t>
            </a:r>
          </a:p>
        </p:txBody>
      </p:sp>
      <p:sp>
        <p:nvSpPr>
          <p:cNvPr id="3" name="object 3"/>
          <p:cNvSpPr txBox="1"/>
          <p:nvPr/>
        </p:nvSpPr>
        <p:spPr>
          <a:xfrm>
            <a:off x="459967" y="587940"/>
            <a:ext cx="7988934" cy="2139950"/>
          </a:xfrm>
          <a:prstGeom prst="rect">
            <a:avLst/>
          </a:prstGeom>
        </p:spPr>
        <p:txBody>
          <a:bodyPr vert="horz" wrap="square" lIns="0" tIns="60325" rIns="0" bIns="0" rtlCol="0">
            <a:spAutoFit/>
          </a:bodyPr>
          <a:lstStyle/>
          <a:p>
            <a:pPr marL="394335" indent="-382270">
              <a:lnSpc>
                <a:spcPct val="100000"/>
              </a:lnSpc>
              <a:spcBef>
                <a:spcPts val="475"/>
              </a:spcBef>
              <a:buChar char="●"/>
              <a:tabLst>
                <a:tab pos="394335" algn="l"/>
                <a:tab pos="394970" algn="l"/>
              </a:tabLst>
            </a:pPr>
            <a:r>
              <a:rPr sz="2000" b="1" dirty="0">
                <a:latin typeface="Arial"/>
                <a:cs typeface="Arial"/>
              </a:rPr>
              <a:t>Mean</a:t>
            </a:r>
            <a:r>
              <a:rPr sz="2000" b="1" spc="-110" dirty="0">
                <a:latin typeface="Arial"/>
                <a:cs typeface="Arial"/>
              </a:rPr>
              <a:t> </a:t>
            </a:r>
            <a:r>
              <a:rPr sz="2000" b="1" spc="-5" dirty="0">
                <a:latin typeface="Arial"/>
                <a:cs typeface="Arial"/>
              </a:rPr>
              <a:t>Absolute</a:t>
            </a:r>
            <a:r>
              <a:rPr sz="2000" b="1" spc="-35" dirty="0">
                <a:latin typeface="Arial"/>
                <a:cs typeface="Arial"/>
              </a:rPr>
              <a:t> </a:t>
            </a:r>
            <a:r>
              <a:rPr sz="2000" b="1" spc="-5" dirty="0">
                <a:latin typeface="Arial"/>
                <a:cs typeface="Arial"/>
              </a:rPr>
              <a:t>Error:</a:t>
            </a:r>
            <a:endParaRPr sz="2000">
              <a:latin typeface="Arial"/>
              <a:cs typeface="Arial"/>
            </a:endParaRPr>
          </a:p>
          <a:p>
            <a:pPr marL="851535" marR="109220" lvl="1" indent="-382270">
              <a:lnSpc>
                <a:spcPct val="115599"/>
              </a:lnSpc>
              <a:buChar char="○"/>
              <a:tabLst>
                <a:tab pos="851535" algn="l"/>
                <a:tab pos="852169" algn="l"/>
              </a:tabLst>
            </a:pPr>
            <a:r>
              <a:rPr sz="2000" dirty="0">
                <a:latin typeface="Arial MT"/>
                <a:cs typeface="Arial MT"/>
              </a:rPr>
              <a:t>Mean</a:t>
            </a:r>
            <a:r>
              <a:rPr sz="2000" spc="-125" dirty="0">
                <a:latin typeface="Arial MT"/>
                <a:cs typeface="Arial MT"/>
              </a:rPr>
              <a:t> </a:t>
            </a:r>
            <a:r>
              <a:rPr sz="2000" spc="-5" dirty="0">
                <a:latin typeface="Arial MT"/>
                <a:cs typeface="Arial MT"/>
              </a:rPr>
              <a:t>Absolute</a:t>
            </a:r>
            <a:r>
              <a:rPr sz="2000" spc="-15" dirty="0">
                <a:latin typeface="Arial MT"/>
                <a:cs typeface="Arial MT"/>
              </a:rPr>
              <a:t> </a:t>
            </a:r>
            <a:r>
              <a:rPr sz="2000" spc="-5" dirty="0">
                <a:latin typeface="Arial MT"/>
                <a:cs typeface="Arial MT"/>
              </a:rPr>
              <a:t>Error</a:t>
            </a:r>
            <a:r>
              <a:rPr sz="2000" spc="-15" dirty="0">
                <a:latin typeface="Arial MT"/>
                <a:cs typeface="Arial MT"/>
              </a:rPr>
              <a:t> </a:t>
            </a:r>
            <a:r>
              <a:rPr sz="2000" dirty="0">
                <a:latin typeface="Arial MT"/>
                <a:cs typeface="Arial MT"/>
              </a:rPr>
              <a:t>(MAE)</a:t>
            </a:r>
            <a:r>
              <a:rPr sz="2000" spc="-15" dirty="0">
                <a:latin typeface="Arial MT"/>
                <a:cs typeface="Arial MT"/>
              </a:rPr>
              <a:t> </a:t>
            </a:r>
            <a:r>
              <a:rPr sz="2000" spc="-5" dirty="0">
                <a:latin typeface="Arial MT"/>
                <a:cs typeface="Arial MT"/>
              </a:rPr>
              <a:t>is</a:t>
            </a:r>
            <a:r>
              <a:rPr sz="2000" spc="-10" dirty="0">
                <a:latin typeface="Arial MT"/>
                <a:cs typeface="Arial MT"/>
              </a:rPr>
              <a:t> </a:t>
            </a:r>
            <a:r>
              <a:rPr sz="2000" dirty="0">
                <a:latin typeface="Arial MT"/>
                <a:cs typeface="Arial MT"/>
              </a:rPr>
              <a:t>a</a:t>
            </a:r>
            <a:r>
              <a:rPr sz="2000" spc="-15" dirty="0">
                <a:latin typeface="Arial MT"/>
                <a:cs typeface="Arial MT"/>
              </a:rPr>
              <a:t> </a:t>
            </a:r>
            <a:r>
              <a:rPr sz="2000" spc="-5" dirty="0">
                <a:latin typeface="Arial MT"/>
                <a:cs typeface="Arial MT"/>
              </a:rPr>
              <a:t>quantity</a:t>
            </a:r>
            <a:r>
              <a:rPr sz="2000" spc="-10" dirty="0">
                <a:latin typeface="Arial MT"/>
                <a:cs typeface="Arial MT"/>
              </a:rPr>
              <a:t> </a:t>
            </a:r>
            <a:r>
              <a:rPr sz="2000" spc="-5" dirty="0">
                <a:latin typeface="Arial MT"/>
                <a:cs typeface="Arial MT"/>
              </a:rPr>
              <a:t>used</a:t>
            </a:r>
            <a:r>
              <a:rPr sz="2000" spc="-10" dirty="0">
                <a:latin typeface="Arial MT"/>
                <a:cs typeface="Arial MT"/>
              </a:rPr>
              <a:t> </a:t>
            </a:r>
            <a:r>
              <a:rPr sz="2000" spc="-5" dirty="0">
                <a:latin typeface="Arial MT"/>
                <a:cs typeface="Arial MT"/>
              </a:rPr>
              <a:t>to</a:t>
            </a:r>
            <a:r>
              <a:rPr sz="2000" spc="-15" dirty="0">
                <a:latin typeface="Arial MT"/>
                <a:cs typeface="Arial MT"/>
              </a:rPr>
              <a:t> </a:t>
            </a:r>
            <a:r>
              <a:rPr sz="2000" dirty="0">
                <a:latin typeface="Arial MT"/>
                <a:cs typeface="Arial MT"/>
              </a:rPr>
              <a:t>measure</a:t>
            </a:r>
            <a:r>
              <a:rPr sz="2000" spc="-10" dirty="0">
                <a:latin typeface="Arial MT"/>
                <a:cs typeface="Arial MT"/>
              </a:rPr>
              <a:t> </a:t>
            </a:r>
            <a:r>
              <a:rPr sz="2000" spc="-5" dirty="0">
                <a:latin typeface="Arial MT"/>
                <a:cs typeface="Arial MT"/>
              </a:rPr>
              <a:t>how </a:t>
            </a:r>
            <a:r>
              <a:rPr sz="2000" spc="-540" dirty="0">
                <a:latin typeface="Arial MT"/>
                <a:cs typeface="Arial MT"/>
              </a:rPr>
              <a:t> </a:t>
            </a:r>
            <a:r>
              <a:rPr sz="2000" dirty="0">
                <a:latin typeface="Arial MT"/>
                <a:cs typeface="Arial MT"/>
              </a:rPr>
              <a:t>close</a:t>
            </a:r>
            <a:r>
              <a:rPr sz="2000" spc="-10" dirty="0">
                <a:latin typeface="Arial MT"/>
                <a:cs typeface="Arial MT"/>
              </a:rPr>
              <a:t> </a:t>
            </a:r>
            <a:r>
              <a:rPr sz="2000" spc="-5" dirty="0">
                <a:latin typeface="Arial MT"/>
                <a:cs typeface="Arial MT"/>
              </a:rPr>
              <a:t>forecasts</a:t>
            </a:r>
            <a:r>
              <a:rPr sz="2000" spc="-10" dirty="0">
                <a:latin typeface="Arial MT"/>
                <a:cs typeface="Arial MT"/>
              </a:rPr>
              <a:t> </a:t>
            </a:r>
            <a:r>
              <a:rPr sz="2000" spc="-5" dirty="0">
                <a:latin typeface="Arial MT"/>
                <a:cs typeface="Arial MT"/>
              </a:rPr>
              <a:t>or</a:t>
            </a:r>
            <a:r>
              <a:rPr sz="2000" spc="-15" dirty="0">
                <a:latin typeface="Arial MT"/>
                <a:cs typeface="Arial MT"/>
              </a:rPr>
              <a:t> </a:t>
            </a:r>
            <a:r>
              <a:rPr sz="2000" spc="-5" dirty="0">
                <a:latin typeface="Arial MT"/>
                <a:cs typeface="Arial MT"/>
              </a:rPr>
              <a:t>predictions</a:t>
            </a:r>
            <a:r>
              <a:rPr sz="2000" spc="-10" dirty="0">
                <a:latin typeface="Arial MT"/>
                <a:cs typeface="Arial MT"/>
              </a:rPr>
              <a:t> </a:t>
            </a:r>
            <a:r>
              <a:rPr sz="2000" spc="-5" dirty="0">
                <a:latin typeface="Arial MT"/>
                <a:cs typeface="Arial MT"/>
              </a:rPr>
              <a:t>are</a:t>
            </a:r>
            <a:r>
              <a:rPr sz="2000" spc="-10" dirty="0">
                <a:latin typeface="Arial MT"/>
                <a:cs typeface="Arial MT"/>
              </a:rPr>
              <a:t> </a:t>
            </a:r>
            <a:r>
              <a:rPr sz="2000" spc="-5" dirty="0">
                <a:latin typeface="Arial MT"/>
                <a:cs typeface="Arial MT"/>
              </a:rPr>
              <a:t>to</a:t>
            </a:r>
            <a:r>
              <a:rPr sz="2000" spc="-10" dirty="0">
                <a:latin typeface="Arial MT"/>
                <a:cs typeface="Arial MT"/>
              </a:rPr>
              <a:t> </a:t>
            </a:r>
            <a:r>
              <a:rPr sz="2000" spc="-5" dirty="0">
                <a:latin typeface="Arial MT"/>
                <a:cs typeface="Arial MT"/>
              </a:rPr>
              <a:t>the</a:t>
            </a:r>
            <a:r>
              <a:rPr sz="2000" spc="-10" dirty="0">
                <a:latin typeface="Arial MT"/>
                <a:cs typeface="Arial MT"/>
              </a:rPr>
              <a:t> </a:t>
            </a:r>
            <a:r>
              <a:rPr sz="2000" spc="-5" dirty="0">
                <a:latin typeface="Arial MT"/>
                <a:cs typeface="Arial MT"/>
              </a:rPr>
              <a:t>eventual</a:t>
            </a:r>
            <a:r>
              <a:rPr sz="2000" spc="-10" dirty="0">
                <a:latin typeface="Arial MT"/>
                <a:cs typeface="Arial MT"/>
              </a:rPr>
              <a:t> </a:t>
            </a:r>
            <a:r>
              <a:rPr sz="2000" spc="-5" dirty="0">
                <a:latin typeface="Arial MT"/>
                <a:cs typeface="Arial MT"/>
              </a:rPr>
              <a:t>outcomes.</a:t>
            </a:r>
            <a:endParaRPr sz="2000">
              <a:latin typeface="Arial MT"/>
              <a:cs typeface="Arial MT"/>
            </a:endParaRPr>
          </a:p>
          <a:p>
            <a:pPr marL="851535" lvl="1" indent="-382270">
              <a:lnSpc>
                <a:spcPct val="100000"/>
              </a:lnSpc>
              <a:spcBef>
                <a:spcPts val="375"/>
              </a:spcBef>
              <a:buChar char="○"/>
              <a:tabLst>
                <a:tab pos="851535" algn="l"/>
                <a:tab pos="852169" algn="l"/>
              </a:tabLst>
            </a:pPr>
            <a:r>
              <a:rPr sz="2000" spc="-5" dirty="0">
                <a:latin typeface="Arial MT"/>
                <a:cs typeface="Arial MT"/>
              </a:rPr>
              <a:t>Both</a:t>
            </a:r>
            <a:r>
              <a:rPr sz="2000" spc="-20" dirty="0">
                <a:latin typeface="Arial MT"/>
                <a:cs typeface="Arial MT"/>
              </a:rPr>
              <a:t> </a:t>
            </a:r>
            <a:r>
              <a:rPr sz="2000" dirty="0">
                <a:latin typeface="Arial MT"/>
                <a:cs typeface="Arial MT"/>
              </a:rPr>
              <a:t>MSE</a:t>
            </a:r>
            <a:r>
              <a:rPr sz="2000" spc="-15" dirty="0">
                <a:latin typeface="Arial MT"/>
                <a:cs typeface="Arial MT"/>
              </a:rPr>
              <a:t> </a:t>
            </a:r>
            <a:r>
              <a:rPr sz="2000" spc="-5" dirty="0">
                <a:latin typeface="Arial MT"/>
                <a:cs typeface="Arial MT"/>
              </a:rPr>
              <a:t>and</a:t>
            </a:r>
            <a:r>
              <a:rPr sz="2000" spc="-10" dirty="0">
                <a:latin typeface="Arial MT"/>
                <a:cs typeface="Arial MT"/>
              </a:rPr>
              <a:t> </a:t>
            </a:r>
            <a:r>
              <a:rPr sz="2000" dirty="0">
                <a:latin typeface="Arial MT"/>
                <a:cs typeface="Arial MT"/>
              </a:rPr>
              <a:t>MAE</a:t>
            </a:r>
            <a:r>
              <a:rPr sz="2000" spc="-15" dirty="0">
                <a:latin typeface="Arial MT"/>
                <a:cs typeface="Arial MT"/>
              </a:rPr>
              <a:t> </a:t>
            </a:r>
            <a:r>
              <a:rPr sz="2000" spc="-5" dirty="0">
                <a:latin typeface="Arial MT"/>
                <a:cs typeface="Arial MT"/>
              </a:rPr>
              <a:t>are</a:t>
            </a:r>
            <a:r>
              <a:rPr sz="2000" spc="-10" dirty="0">
                <a:latin typeface="Arial MT"/>
                <a:cs typeface="Arial MT"/>
              </a:rPr>
              <a:t> </a:t>
            </a:r>
            <a:r>
              <a:rPr sz="2000" spc="-5" dirty="0">
                <a:latin typeface="Arial MT"/>
                <a:cs typeface="Arial MT"/>
              </a:rPr>
              <a:t>used</a:t>
            </a:r>
            <a:r>
              <a:rPr sz="2000" spc="-15" dirty="0">
                <a:latin typeface="Arial MT"/>
                <a:cs typeface="Arial MT"/>
              </a:rPr>
              <a:t> </a:t>
            </a:r>
            <a:r>
              <a:rPr sz="2000" spc="-5" dirty="0">
                <a:latin typeface="Arial MT"/>
                <a:cs typeface="Arial MT"/>
              </a:rPr>
              <a:t>in</a:t>
            </a:r>
            <a:r>
              <a:rPr sz="2000" spc="-10" dirty="0">
                <a:latin typeface="Arial MT"/>
                <a:cs typeface="Arial MT"/>
              </a:rPr>
              <a:t> </a:t>
            </a:r>
            <a:r>
              <a:rPr sz="2000" spc="-5" dirty="0">
                <a:latin typeface="Arial MT"/>
                <a:cs typeface="Arial MT"/>
              </a:rPr>
              <a:t>predictive</a:t>
            </a:r>
            <a:r>
              <a:rPr sz="2000" spc="-15" dirty="0">
                <a:latin typeface="Arial MT"/>
                <a:cs typeface="Arial MT"/>
              </a:rPr>
              <a:t> </a:t>
            </a:r>
            <a:r>
              <a:rPr sz="2000" dirty="0">
                <a:latin typeface="Arial MT"/>
                <a:cs typeface="Arial MT"/>
              </a:rPr>
              <a:t>modeling.</a:t>
            </a:r>
            <a:endParaRPr sz="2000">
              <a:latin typeface="Arial MT"/>
              <a:cs typeface="Arial MT"/>
            </a:endParaRPr>
          </a:p>
          <a:p>
            <a:pPr marL="851535" marR="5080" lvl="1" indent="-382270">
              <a:lnSpc>
                <a:spcPct val="115599"/>
              </a:lnSpc>
              <a:buChar char="○"/>
              <a:tabLst>
                <a:tab pos="851535" algn="l"/>
                <a:tab pos="852169" algn="l"/>
              </a:tabLst>
            </a:pPr>
            <a:r>
              <a:rPr sz="2000" dirty="0">
                <a:latin typeface="Arial MT"/>
                <a:cs typeface="Arial MT"/>
              </a:rPr>
              <a:t>MSE </a:t>
            </a:r>
            <a:r>
              <a:rPr sz="2000" spc="-5" dirty="0">
                <a:latin typeface="Arial MT"/>
                <a:cs typeface="Arial MT"/>
              </a:rPr>
              <a:t>has nice </a:t>
            </a:r>
            <a:r>
              <a:rPr sz="2000" dirty="0">
                <a:latin typeface="Arial MT"/>
                <a:cs typeface="Arial MT"/>
              </a:rPr>
              <a:t>mathematical </a:t>
            </a:r>
            <a:r>
              <a:rPr sz="2000" spc="-5" dirty="0">
                <a:latin typeface="Arial MT"/>
                <a:cs typeface="Arial MT"/>
              </a:rPr>
              <a:t>properties which </a:t>
            </a:r>
            <a:r>
              <a:rPr sz="2000" dirty="0">
                <a:latin typeface="Arial MT"/>
                <a:cs typeface="Arial MT"/>
              </a:rPr>
              <a:t>makes </a:t>
            </a:r>
            <a:r>
              <a:rPr sz="2000" spc="-5" dirty="0">
                <a:latin typeface="Arial MT"/>
                <a:cs typeface="Arial MT"/>
              </a:rPr>
              <a:t>it easier to </a:t>
            </a:r>
            <a:r>
              <a:rPr sz="2000" spc="-545" dirty="0">
                <a:latin typeface="Arial MT"/>
                <a:cs typeface="Arial MT"/>
              </a:rPr>
              <a:t> </a:t>
            </a:r>
            <a:r>
              <a:rPr sz="2000" dirty="0">
                <a:latin typeface="Arial MT"/>
                <a:cs typeface="Arial MT"/>
              </a:rPr>
              <a:t>compute</a:t>
            </a:r>
            <a:r>
              <a:rPr sz="2000" spc="-10" dirty="0">
                <a:latin typeface="Arial MT"/>
                <a:cs typeface="Arial MT"/>
              </a:rPr>
              <a:t> </a:t>
            </a:r>
            <a:r>
              <a:rPr sz="2000" spc="-5" dirty="0">
                <a:latin typeface="Arial MT"/>
                <a:cs typeface="Arial MT"/>
              </a:rPr>
              <a:t>the gradient.</a:t>
            </a:r>
            <a:endParaRPr sz="2000">
              <a:latin typeface="Arial MT"/>
              <a:cs typeface="Arial MT"/>
            </a:endParaRPr>
          </a:p>
        </p:txBody>
      </p:sp>
      <p:grpSp>
        <p:nvGrpSpPr>
          <p:cNvPr id="4" name="object 4"/>
          <p:cNvGrpSpPr/>
          <p:nvPr/>
        </p:nvGrpSpPr>
        <p:grpSpPr>
          <a:xfrm>
            <a:off x="1749150" y="2880249"/>
            <a:ext cx="5398770" cy="802005"/>
            <a:chOff x="1749150" y="2880249"/>
            <a:chExt cx="5398770" cy="802005"/>
          </a:xfrm>
        </p:grpSpPr>
        <p:pic>
          <p:nvPicPr>
            <p:cNvPr id="5" name="object 5"/>
            <p:cNvPicPr/>
            <p:nvPr/>
          </p:nvPicPr>
          <p:blipFill>
            <a:blip r:embed="rId2" cstate="print"/>
            <a:stretch>
              <a:fillRect/>
            </a:stretch>
          </p:blipFill>
          <p:spPr>
            <a:xfrm>
              <a:off x="1768200" y="2899299"/>
              <a:ext cx="5360325" cy="763824"/>
            </a:xfrm>
            <a:prstGeom prst="rect">
              <a:avLst/>
            </a:prstGeom>
          </p:spPr>
        </p:pic>
        <p:sp>
          <p:nvSpPr>
            <p:cNvPr id="6" name="object 6"/>
            <p:cNvSpPr/>
            <p:nvPr/>
          </p:nvSpPr>
          <p:spPr>
            <a:xfrm>
              <a:off x="1758675" y="2889774"/>
              <a:ext cx="5379720" cy="782955"/>
            </a:xfrm>
            <a:custGeom>
              <a:avLst/>
              <a:gdLst/>
              <a:ahLst/>
              <a:cxnLst/>
              <a:rect l="l" t="t" r="r" b="b"/>
              <a:pathLst>
                <a:path w="5379720" h="782954">
                  <a:moveTo>
                    <a:pt x="0" y="0"/>
                  </a:moveTo>
                  <a:lnTo>
                    <a:pt x="5379375" y="0"/>
                  </a:lnTo>
                  <a:lnTo>
                    <a:pt x="5379375" y="782874"/>
                  </a:lnTo>
                  <a:lnTo>
                    <a:pt x="0" y="782874"/>
                  </a:lnTo>
                  <a:lnTo>
                    <a:pt x="0" y="0"/>
                  </a:lnTo>
                  <a:close/>
                </a:path>
              </a:pathLst>
            </a:custGeom>
            <a:ln w="19049">
              <a:solidFill>
                <a:srgbClr val="595959"/>
              </a:solidFill>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66</a:t>
            </a:fld>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00330">
              <a:lnSpc>
                <a:spcPct val="100000"/>
              </a:lnSpc>
              <a:spcBef>
                <a:spcPts val="100"/>
              </a:spcBef>
            </a:pPr>
            <a:r>
              <a:rPr spc="-5" dirty="0"/>
              <a:t>Objective</a:t>
            </a:r>
            <a:r>
              <a:rPr spc="-55" dirty="0"/>
              <a:t> </a:t>
            </a:r>
            <a:r>
              <a:rPr spc="-5" dirty="0"/>
              <a:t>Function</a:t>
            </a:r>
            <a:r>
              <a:rPr spc="-50" dirty="0"/>
              <a:t> </a:t>
            </a:r>
            <a:r>
              <a:rPr dirty="0"/>
              <a:t>(cont’d)</a:t>
            </a:r>
          </a:p>
        </p:txBody>
      </p:sp>
      <p:sp>
        <p:nvSpPr>
          <p:cNvPr id="3" name="object 3"/>
          <p:cNvSpPr txBox="1"/>
          <p:nvPr/>
        </p:nvSpPr>
        <p:spPr>
          <a:xfrm>
            <a:off x="459967" y="587940"/>
            <a:ext cx="8371840" cy="1787525"/>
          </a:xfrm>
          <a:prstGeom prst="rect">
            <a:avLst/>
          </a:prstGeom>
        </p:spPr>
        <p:txBody>
          <a:bodyPr vert="horz" wrap="square" lIns="0" tIns="60325" rIns="0" bIns="0" rtlCol="0">
            <a:spAutoFit/>
          </a:bodyPr>
          <a:lstStyle/>
          <a:p>
            <a:pPr marL="394335" indent="-382270">
              <a:lnSpc>
                <a:spcPct val="100000"/>
              </a:lnSpc>
              <a:spcBef>
                <a:spcPts val="475"/>
              </a:spcBef>
              <a:buChar char="●"/>
              <a:tabLst>
                <a:tab pos="394335" algn="l"/>
                <a:tab pos="394970" algn="l"/>
              </a:tabLst>
            </a:pPr>
            <a:r>
              <a:rPr sz="2000" b="1" spc="-5" dirty="0">
                <a:latin typeface="Arial"/>
                <a:cs typeface="Arial"/>
              </a:rPr>
              <a:t>Cross-entropy:</a:t>
            </a:r>
            <a:endParaRPr sz="2000">
              <a:latin typeface="Arial"/>
              <a:cs typeface="Arial"/>
            </a:endParaRPr>
          </a:p>
          <a:p>
            <a:pPr marL="851535" marR="225425" lvl="1" indent="-382270">
              <a:lnSpc>
                <a:spcPct val="115599"/>
              </a:lnSpc>
              <a:buFont typeface="Arial MT"/>
              <a:buChar char="○"/>
              <a:tabLst>
                <a:tab pos="922019" algn="l"/>
                <a:tab pos="922655" algn="l"/>
              </a:tabLst>
            </a:pPr>
            <a:r>
              <a:rPr dirty="0"/>
              <a:t>	</a:t>
            </a:r>
            <a:r>
              <a:rPr sz="2000" spc="-5" dirty="0">
                <a:latin typeface="Arial MT"/>
                <a:cs typeface="Arial MT"/>
              </a:rPr>
              <a:t>Coss-entropy </a:t>
            </a:r>
            <a:r>
              <a:rPr sz="2000" dirty="0">
                <a:latin typeface="Arial MT"/>
                <a:cs typeface="Arial MT"/>
              </a:rPr>
              <a:t>comes </a:t>
            </a:r>
            <a:r>
              <a:rPr sz="2000" spc="-5" dirty="0">
                <a:latin typeface="Arial MT"/>
                <a:cs typeface="Arial MT"/>
              </a:rPr>
              <a:t>from the field of information theory and has </a:t>
            </a:r>
            <a:r>
              <a:rPr sz="2000" spc="-545" dirty="0">
                <a:latin typeface="Arial MT"/>
                <a:cs typeface="Arial MT"/>
              </a:rPr>
              <a:t> </a:t>
            </a:r>
            <a:r>
              <a:rPr sz="2000" spc="-5" dirty="0">
                <a:latin typeface="Arial MT"/>
                <a:cs typeface="Arial MT"/>
              </a:rPr>
              <a:t>the</a:t>
            </a:r>
            <a:r>
              <a:rPr sz="2000" spc="-10" dirty="0">
                <a:latin typeface="Arial MT"/>
                <a:cs typeface="Arial MT"/>
              </a:rPr>
              <a:t> </a:t>
            </a:r>
            <a:r>
              <a:rPr sz="2000" spc="-5" dirty="0">
                <a:latin typeface="Arial MT"/>
                <a:cs typeface="Arial MT"/>
              </a:rPr>
              <a:t>unit of </a:t>
            </a:r>
            <a:r>
              <a:rPr sz="2000" dirty="0">
                <a:latin typeface="Arial MT"/>
                <a:cs typeface="Arial MT"/>
              </a:rPr>
              <a:t>“bits.”</a:t>
            </a:r>
            <a:endParaRPr sz="2000">
              <a:latin typeface="Arial MT"/>
              <a:cs typeface="Arial MT"/>
            </a:endParaRPr>
          </a:p>
          <a:p>
            <a:pPr marL="851535" marR="5080" lvl="1" indent="-382270">
              <a:lnSpc>
                <a:spcPct val="115599"/>
              </a:lnSpc>
              <a:buChar char="○"/>
              <a:tabLst>
                <a:tab pos="851535" algn="l"/>
                <a:tab pos="852169" algn="l"/>
              </a:tabLst>
            </a:pPr>
            <a:r>
              <a:rPr sz="2000" spc="-5" dirty="0">
                <a:latin typeface="Arial MT"/>
                <a:cs typeface="Arial MT"/>
              </a:rPr>
              <a:t>The </a:t>
            </a:r>
            <a:r>
              <a:rPr sz="2000" dirty="0">
                <a:latin typeface="Arial MT"/>
                <a:cs typeface="Arial MT"/>
              </a:rPr>
              <a:t>cross-entropy </a:t>
            </a:r>
            <a:r>
              <a:rPr sz="2000" spc="-5" dirty="0">
                <a:latin typeface="Arial MT"/>
                <a:cs typeface="Arial MT"/>
              </a:rPr>
              <a:t>between </a:t>
            </a:r>
            <a:r>
              <a:rPr sz="2000" dirty="0">
                <a:latin typeface="Arial MT"/>
                <a:cs typeface="Arial MT"/>
              </a:rPr>
              <a:t>a “true” </a:t>
            </a:r>
            <a:r>
              <a:rPr sz="2000" spc="-5" dirty="0">
                <a:latin typeface="Arial MT"/>
                <a:cs typeface="Arial MT"/>
              </a:rPr>
              <a:t>distribution </a:t>
            </a:r>
            <a:r>
              <a:rPr sz="2000" b="1" i="1" dirty="0">
                <a:latin typeface="Arial"/>
                <a:cs typeface="Arial"/>
              </a:rPr>
              <a:t>p </a:t>
            </a:r>
            <a:r>
              <a:rPr sz="2000" spc="-5" dirty="0">
                <a:latin typeface="Arial MT"/>
                <a:cs typeface="Arial MT"/>
              </a:rPr>
              <a:t>and an estimated </a:t>
            </a:r>
            <a:r>
              <a:rPr sz="2000" spc="-545" dirty="0">
                <a:latin typeface="Arial MT"/>
                <a:cs typeface="Arial MT"/>
              </a:rPr>
              <a:t> </a:t>
            </a:r>
            <a:r>
              <a:rPr sz="2000" spc="-5" dirty="0">
                <a:latin typeface="Arial MT"/>
                <a:cs typeface="Arial MT"/>
              </a:rPr>
              <a:t>distribution </a:t>
            </a:r>
            <a:r>
              <a:rPr sz="2000" b="1" i="1" dirty="0">
                <a:latin typeface="Arial"/>
                <a:cs typeface="Arial"/>
              </a:rPr>
              <a:t>q</a:t>
            </a:r>
            <a:r>
              <a:rPr sz="2000" b="1" i="1" spc="-5" dirty="0">
                <a:latin typeface="Arial"/>
                <a:cs typeface="Arial"/>
              </a:rPr>
              <a:t> </a:t>
            </a:r>
            <a:r>
              <a:rPr sz="2000" spc="-5" dirty="0">
                <a:latin typeface="Arial MT"/>
                <a:cs typeface="Arial MT"/>
              </a:rPr>
              <a:t>is defined as:</a:t>
            </a:r>
            <a:endParaRPr sz="2000">
              <a:latin typeface="Arial MT"/>
              <a:cs typeface="Arial MT"/>
            </a:endParaRPr>
          </a:p>
        </p:txBody>
      </p:sp>
      <p:sp>
        <p:nvSpPr>
          <p:cNvPr id="4" name="object 4"/>
          <p:cNvSpPr txBox="1"/>
          <p:nvPr/>
        </p:nvSpPr>
        <p:spPr>
          <a:xfrm>
            <a:off x="917167" y="3102540"/>
            <a:ext cx="5613400" cy="730250"/>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 pos="2223135" algn="l"/>
                <a:tab pos="3137535" algn="l"/>
                <a:tab pos="4509135" algn="l"/>
                <a:tab pos="4966335" algn="l"/>
              </a:tabLst>
            </a:pPr>
            <a:r>
              <a:rPr sz="2000" spc="-5" dirty="0">
                <a:latin typeface="Arial MT"/>
                <a:cs typeface="Arial MT"/>
              </a:rPr>
              <a:t>Cross-entrop</a:t>
            </a:r>
            <a:r>
              <a:rPr sz="2000" dirty="0">
                <a:latin typeface="Arial MT"/>
                <a:cs typeface="Arial MT"/>
              </a:rPr>
              <a:t>y	can</a:t>
            </a:r>
            <a:r>
              <a:rPr sz="2000" spc="-185" dirty="0">
                <a:latin typeface="Arial MT"/>
                <a:cs typeface="Arial MT"/>
              </a:rPr>
              <a:t> </a:t>
            </a:r>
            <a:r>
              <a:rPr sz="2000" spc="-5" dirty="0">
                <a:latin typeface="Arial MT"/>
                <a:cs typeface="Arial MT"/>
              </a:rPr>
              <a:t>b</a:t>
            </a:r>
            <a:r>
              <a:rPr sz="2000" dirty="0">
                <a:latin typeface="Arial MT"/>
                <a:cs typeface="Arial MT"/>
              </a:rPr>
              <a:t>e	re-written	</a:t>
            </a:r>
            <a:r>
              <a:rPr sz="2000" spc="-5" dirty="0">
                <a:latin typeface="Arial MT"/>
                <a:cs typeface="Arial MT"/>
              </a:rPr>
              <a:t>i</a:t>
            </a:r>
            <a:r>
              <a:rPr sz="2000" dirty="0">
                <a:latin typeface="Arial MT"/>
                <a:cs typeface="Arial MT"/>
              </a:rPr>
              <a:t>n	</a:t>
            </a:r>
            <a:r>
              <a:rPr sz="2000" spc="-5" dirty="0">
                <a:latin typeface="Arial MT"/>
                <a:cs typeface="Arial MT"/>
              </a:rPr>
              <a:t>terms  an</a:t>
            </a:r>
            <a:r>
              <a:rPr sz="2000" dirty="0">
                <a:latin typeface="Arial MT"/>
                <a:cs typeface="Arial MT"/>
              </a:rPr>
              <a:t>d</a:t>
            </a:r>
            <a:r>
              <a:rPr sz="2000" spc="-295" dirty="0">
                <a:latin typeface="Arial MT"/>
                <a:cs typeface="Arial MT"/>
              </a:rPr>
              <a:t> </a:t>
            </a:r>
            <a:r>
              <a:rPr sz="2000" spc="-5" dirty="0">
                <a:latin typeface="Arial MT"/>
                <a:cs typeface="Arial MT"/>
              </a:rPr>
              <a:t>Kullback-Leible</a:t>
            </a:r>
            <a:r>
              <a:rPr sz="2000" dirty="0">
                <a:latin typeface="Arial MT"/>
                <a:cs typeface="Arial MT"/>
              </a:rPr>
              <a:t>r</a:t>
            </a:r>
            <a:r>
              <a:rPr sz="2000" spc="-10" dirty="0">
                <a:latin typeface="Arial MT"/>
                <a:cs typeface="Arial MT"/>
              </a:rPr>
              <a:t> </a:t>
            </a:r>
            <a:r>
              <a:rPr sz="2000" spc="-5" dirty="0">
                <a:latin typeface="Arial MT"/>
                <a:cs typeface="Arial MT"/>
              </a:rPr>
              <a:t>divergenc</a:t>
            </a:r>
            <a:r>
              <a:rPr sz="2000" dirty="0">
                <a:latin typeface="Arial MT"/>
                <a:cs typeface="Arial MT"/>
              </a:rPr>
              <a:t>e</a:t>
            </a:r>
            <a:r>
              <a:rPr sz="2000" spc="140" dirty="0">
                <a:latin typeface="Arial MT"/>
                <a:cs typeface="Arial MT"/>
              </a:rPr>
              <a:t> </a:t>
            </a:r>
            <a:r>
              <a:rPr sz="2000" spc="-5" dirty="0">
                <a:latin typeface="Arial MT"/>
                <a:cs typeface="Arial MT"/>
              </a:rPr>
              <a:t>betwee</a:t>
            </a:r>
            <a:r>
              <a:rPr sz="2000" dirty="0">
                <a:latin typeface="Arial MT"/>
                <a:cs typeface="Arial MT"/>
              </a:rPr>
              <a:t>n</a:t>
            </a:r>
            <a:r>
              <a:rPr sz="2000" spc="-5" dirty="0">
                <a:latin typeface="Arial MT"/>
                <a:cs typeface="Arial MT"/>
              </a:rPr>
              <a:t> the</a:t>
            </a:r>
            <a:endParaRPr sz="2000">
              <a:latin typeface="Arial MT"/>
              <a:cs typeface="Arial MT"/>
            </a:endParaRPr>
          </a:p>
        </p:txBody>
      </p:sp>
      <p:sp>
        <p:nvSpPr>
          <p:cNvPr id="5" name="object 5"/>
          <p:cNvSpPr txBox="1"/>
          <p:nvPr/>
        </p:nvSpPr>
        <p:spPr>
          <a:xfrm>
            <a:off x="6785525" y="3102540"/>
            <a:ext cx="1837689" cy="730250"/>
          </a:xfrm>
          <a:prstGeom prst="rect">
            <a:avLst/>
          </a:prstGeom>
        </p:spPr>
        <p:txBody>
          <a:bodyPr vert="horz" wrap="square" lIns="0" tIns="12700" rIns="0" bIns="0" rtlCol="0">
            <a:spAutoFit/>
          </a:bodyPr>
          <a:lstStyle/>
          <a:p>
            <a:pPr marL="12700" marR="5080">
              <a:lnSpc>
                <a:spcPct val="115599"/>
              </a:lnSpc>
              <a:spcBef>
                <a:spcPts val="100"/>
              </a:spcBef>
              <a:tabLst>
                <a:tab pos="469265" algn="l"/>
              </a:tabLst>
            </a:pPr>
            <a:r>
              <a:rPr sz="2000" spc="-5" dirty="0">
                <a:latin typeface="Arial MT"/>
                <a:cs typeface="Arial MT"/>
              </a:rPr>
              <a:t>of	the</a:t>
            </a:r>
            <a:r>
              <a:rPr sz="2000" dirty="0">
                <a:latin typeface="Arial MT"/>
                <a:cs typeface="Arial MT"/>
              </a:rPr>
              <a:t> </a:t>
            </a:r>
            <a:r>
              <a:rPr sz="2000" spc="-5" dirty="0">
                <a:latin typeface="Arial MT"/>
                <a:cs typeface="Arial MT"/>
              </a:rPr>
              <a:t>entropy </a:t>
            </a:r>
            <a:r>
              <a:rPr sz="2000" spc="-545" dirty="0">
                <a:latin typeface="Arial MT"/>
                <a:cs typeface="Arial MT"/>
              </a:rPr>
              <a:t> </a:t>
            </a:r>
            <a:r>
              <a:rPr sz="2000" spc="-5" dirty="0">
                <a:latin typeface="Arial MT"/>
                <a:cs typeface="Arial MT"/>
              </a:rPr>
              <a:t>tw</a:t>
            </a:r>
            <a:r>
              <a:rPr sz="2000" dirty="0">
                <a:latin typeface="Arial MT"/>
                <a:cs typeface="Arial MT"/>
              </a:rPr>
              <a:t>o</a:t>
            </a:r>
            <a:r>
              <a:rPr sz="2000" spc="-65" dirty="0">
                <a:latin typeface="Arial MT"/>
                <a:cs typeface="Arial MT"/>
              </a:rPr>
              <a:t> </a:t>
            </a:r>
            <a:r>
              <a:rPr sz="2000" spc="-5" dirty="0">
                <a:latin typeface="Arial MT"/>
                <a:cs typeface="Arial MT"/>
              </a:rPr>
              <a:t>distributions</a:t>
            </a:r>
            <a:endParaRPr sz="2000">
              <a:latin typeface="Arial MT"/>
              <a:cs typeface="Arial MT"/>
            </a:endParaRPr>
          </a:p>
        </p:txBody>
      </p:sp>
      <p:grpSp>
        <p:nvGrpSpPr>
          <p:cNvPr id="6" name="object 6"/>
          <p:cNvGrpSpPr/>
          <p:nvPr/>
        </p:nvGrpSpPr>
        <p:grpSpPr>
          <a:xfrm>
            <a:off x="1783800" y="2469900"/>
            <a:ext cx="5765165" cy="610870"/>
            <a:chOff x="1783800" y="2469900"/>
            <a:chExt cx="5765165" cy="610870"/>
          </a:xfrm>
        </p:grpSpPr>
        <p:pic>
          <p:nvPicPr>
            <p:cNvPr id="7" name="object 7"/>
            <p:cNvPicPr/>
            <p:nvPr/>
          </p:nvPicPr>
          <p:blipFill>
            <a:blip r:embed="rId2" cstate="print"/>
            <a:stretch>
              <a:fillRect/>
            </a:stretch>
          </p:blipFill>
          <p:spPr>
            <a:xfrm>
              <a:off x="1802850" y="2488950"/>
              <a:ext cx="5726999" cy="572699"/>
            </a:xfrm>
            <a:prstGeom prst="rect">
              <a:avLst/>
            </a:prstGeom>
          </p:spPr>
        </p:pic>
        <p:sp>
          <p:nvSpPr>
            <p:cNvPr id="8" name="object 8"/>
            <p:cNvSpPr/>
            <p:nvPr/>
          </p:nvSpPr>
          <p:spPr>
            <a:xfrm>
              <a:off x="1793325" y="2479425"/>
              <a:ext cx="5746115" cy="591820"/>
            </a:xfrm>
            <a:custGeom>
              <a:avLst/>
              <a:gdLst/>
              <a:ahLst/>
              <a:cxnLst/>
              <a:rect l="l" t="t" r="r" b="b"/>
              <a:pathLst>
                <a:path w="5746115" h="591819">
                  <a:moveTo>
                    <a:pt x="0" y="0"/>
                  </a:moveTo>
                  <a:lnTo>
                    <a:pt x="5746049" y="0"/>
                  </a:lnTo>
                  <a:lnTo>
                    <a:pt x="5746049" y="591749"/>
                  </a:lnTo>
                  <a:lnTo>
                    <a:pt x="0" y="591749"/>
                  </a:lnTo>
                  <a:lnTo>
                    <a:pt x="0" y="0"/>
                  </a:lnTo>
                  <a:close/>
                </a:path>
              </a:pathLst>
            </a:custGeom>
            <a:ln w="19049">
              <a:solidFill>
                <a:srgbClr val="595959"/>
              </a:solidFill>
            </a:ln>
          </p:spPr>
          <p:txBody>
            <a:bodyPr wrap="square" lIns="0" tIns="0" rIns="0" bIns="0" rtlCol="0"/>
            <a:lstStyle/>
            <a:p>
              <a:endParaRPr/>
            </a:p>
          </p:txBody>
        </p:sp>
      </p:grpSp>
      <p:grpSp>
        <p:nvGrpSpPr>
          <p:cNvPr id="9" name="object 9"/>
          <p:cNvGrpSpPr/>
          <p:nvPr/>
        </p:nvGrpSpPr>
        <p:grpSpPr>
          <a:xfrm>
            <a:off x="1678463" y="4005050"/>
            <a:ext cx="5975985" cy="609600"/>
            <a:chOff x="1678463" y="4005050"/>
            <a:chExt cx="5975985" cy="609600"/>
          </a:xfrm>
        </p:grpSpPr>
        <p:pic>
          <p:nvPicPr>
            <p:cNvPr id="10" name="object 10"/>
            <p:cNvPicPr/>
            <p:nvPr/>
          </p:nvPicPr>
          <p:blipFill>
            <a:blip r:embed="rId3" cstate="print"/>
            <a:stretch>
              <a:fillRect/>
            </a:stretch>
          </p:blipFill>
          <p:spPr>
            <a:xfrm>
              <a:off x="1697513" y="4024100"/>
              <a:ext cx="5937681" cy="571499"/>
            </a:xfrm>
            <a:prstGeom prst="rect">
              <a:avLst/>
            </a:prstGeom>
          </p:spPr>
        </p:pic>
        <p:sp>
          <p:nvSpPr>
            <p:cNvPr id="11" name="object 11"/>
            <p:cNvSpPr/>
            <p:nvPr/>
          </p:nvSpPr>
          <p:spPr>
            <a:xfrm>
              <a:off x="1687988" y="4014575"/>
              <a:ext cx="5956935" cy="590550"/>
            </a:xfrm>
            <a:custGeom>
              <a:avLst/>
              <a:gdLst/>
              <a:ahLst/>
              <a:cxnLst/>
              <a:rect l="l" t="t" r="r" b="b"/>
              <a:pathLst>
                <a:path w="5956934" h="590550">
                  <a:moveTo>
                    <a:pt x="0" y="0"/>
                  </a:moveTo>
                  <a:lnTo>
                    <a:pt x="5956731" y="0"/>
                  </a:lnTo>
                  <a:lnTo>
                    <a:pt x="5956731" y="590549"/>
                  </a:lnTo>
                  <a:lnTo>
                    <a:pt x="0" y="590549"/>
                  </a:lnTo>
                  <a:lnTo>
                    <a:pt x="0" y="0"/>
                  </a:lnTo>
                  <a:close/>
                </a:path>
              </a:pathLst>
            </a:custGeom>
            <a:ln w="19049">
              <a:solidFill>
                <a:srgbClr val="595959"/>
              </a:solidFill>
            </a:ln>
          </p:spPr>
          <p:txBody>
            <a:bodyPr wrap="square" lIns="0" tIns="0" rIns="0" bIns="0" rtlCol="0"/>
            <a:lstStyle/>
            <a:p>
              <a:endParaRPr/>
            </a:p>
          </p:txBody>
        </p:sp>
      </p:grpSp>
      <p:sp>
        <p:nvSpPr>
          <p:cNvPr id="12" name="object 12"/>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67</a:t>
            </a:fld>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00330">
              <a:lnSpc>
                <a:spcPct val="100000"/>
              </a:lnSpc>
              <a:spcBef>
                <a:spcPts val="100"/>
              </a:spcBef>
            </a:pPr>
            <a:r>
              <a:rPr spc="-5" dirty="0"/>
              <a:t>Objective</a:t>
            </a:r>
            <a:r>
              <a:rPr spc="-55" dirty="0"/>
              <a:t> </a:t>
            </a:r>
            <a:r>
              <a:rPr spc="-5" dirty="0"/>
              <a:t>Function</a:t>
            </a:r>
            <a:r>
              <a:rPr spc="-50" dirty="0"/>
              <a:t> </a:t>
            </a:r>
            <a:r>
              <a:rPr dirty="0"/>
              <a:t>(cont’d)</a:t>
            </a:r>
          </a:p>
        </p:txBody>
      </p:sp>
      <p:sp>
        <p:nvSpPr>
          <p:cNvPr id="3" name="object 3"/>
          <p:cNvSpPr txBox="1"/>
          <p:nvPr/>
        </p:nvSpPr>
        <p:spPr>
          <a:xfrm>
            <a:off x="459967" y="587940"/>
            <a:ext cx="7821930" cy="1787525"/>
          </a:xfrm>
          <a:prstGeom prst="rect">
            <a:avLst/>
          </a:prstGeom>
        </p:spPr>
        <p:txBody>
          <a:bodyPr vert="horz" wrap="square" lIns="0" tIns="60325" rIns="0" bIns="0" rtlCol="0">
            <a:spAutoFit/>
          </a:bodyPr>
          <a:lstStyle/>
          <a:p>
            <a:pPr marL="394335" indent="-382270">
              <a:lnSpc>
                <a:spcPct val="100000"/>
              </a:lnSpc>
              <a:spcBef>
                <a:spcPts val="475"/>
              </a:spcBef>
              <a:buChar char="●"/>
              <a:tabLst>
                <a:tab pos="394335" algn="l"/>
                <a:tab pos="394970" algn="l"/>
              </a:tabLst>
            </a:pPr>
            <a:r>
              <a:rPr sz="2000" b="1" spc="-5" dirty="0">
                <a:latin typeface="Arial"/>
                <a:cs typeface="Arial"/>
              </a:rPr>
              <a:t>Cross-entropy:</a:t>
            </a:r>
            <a:endParaRPr sz="2000">
              <a:latin typeface="Arial"/>
              <a:cs typeface="Arial"/>
            </a:endParaRPr>
          </a:p>
          <a:p>
            <a:pPr marL="851535" marR="5080" lvl="1" indent="-382270">
              <a:lnSpc>
                <a:spcPct val="115599"/>
              </a:lnSpc>
              <a:buChar char="○"/>
              <a:tabLst>
                <a:tab pos="851535" algn="l"/>
                <a:tab pos="852169" algn="l"/>
                <a:tab pos="4966335" algn="l"/>
              </a:tabLst>
            </a:pPr>
            <a:r>
              <a:rPr sz="2000" spc="-5" dirty="0">
                <a:latin typeface="Arial MT"/>
                <a:cs typeface="Arial MT"/>
              </a:rPr>
              <a:t>Assuming</a:t>
            </a:r>
            <a:r>
              <a:rPr sz="2000" spc="-20" dirty="0">
                <a:latin typeface="Arial MT"/>
                <a:cs typeface="Arial MT"/>
              </a:rPr>
              <a:t> </a:t>
            </a:r>
            <a:r>
              <a:rPr sz="2000" dirty="0">
                <a:latin typeface="Arial MT"/>
                <a:cs typeface="Arial MT"/>
              </a:rPr>
              <a:t>a</a:t>
            </a:r>
            <a:r>
              <a:rPr sz="2000" spc="-10" dirty="0">
                <a:latin typeface="Arial MT"/>
                <a:cs typeface="Arial MT"/>
              </a:rPr>
              <a:t> </a:t>
            </a:r>
            <a:r>
              <a:rPr sz="2000" spc="-5" dirty="0">
                <a:latin typeface="Arial MT"/>
                <a:cs typeface="Arial MT"/>
              </a:rPr>
              <a:t>ground</a:t>
            </a:r>
            <a:r>
              <a:rPr sz="2000" spc="-10" dirty="0">
                <a:latin typeface="Arial MT"/>
                <a:cs typeface="Arial MT"/>
              </a:rPr>
              <a:t> </a:t>
            </a:r>
            <a:r>
              <a:rPr sz="2000" spc="-5" dirty="0">
                <a:latin typeface="Arial MT"/>
                <a:cs typeface="Arial MT"/>
              </a:rPr>
              <a:t>truth</a:t>
            </a:r>
            <a:r>
              <a:rPr sz="2000" spc="-10" dirty="0">
                <a:latin typeface="Arial MT"/>
                <a:cs typeface="Arial MT"/>
              </a:rPr>
              <a:t> </a:t>
            </a:r>
            <a:r>
              <a:rPr sz="2000" spc="-5" dirty="0">
                <a:latin typeface="Arial MT"/>
                <a:cs typeface="Arial MT"/>
              </a:rPr>
              <a:t>probability</a:t>
            </a:r>
            <a:r>
              <a:rPr sz="2000" spc="-10" dirty="0">
                <a:latin typeface="Arial MT"/>
                <a:cs typeface="Arial MT"/>
              </a:rPr>
              <a:t> </a:t>
            </a:r>
            <a:r>
              <a:rPr sz="2000" spc="-5" dirty="0">
                <a:latin typeface="Arial MT"/>
                <a:cs typeface="Arial MT"/>
              </a:rPr>
              <a:t>distribution</a:t>
            </a:r>
            <a:r>
              <a:rPr sz="2000" spc="-10" dirty="0">
                <a:latin typeface="Arial MT"/>
                <a:cs typeface="Arial MT"/>
              </a:rPr>
              <a:t> </a:t>
            </a:r>
            <a:r>
              <a:rPr sz="2000" spc="-5" dirty="0">
                <a:latin typeface="Arial MT"/>
                <a:cs typeface="Arial MT"/>
              </a:rPr>
              <a:t>that</a:t>
            </a:r>
            <a:r>
              <a:rPr sz="2000" spc="-10" dirty="0">
                <a:latin typeface="Arial MT"/>
                <a:cs typeface="Arial MT"/>
              </a:rPr>
              <a:t> </a:t>
            </a:r>
            <a:r>
              <a:rPr sz="2000" spc="-5" dirty="0">
                <a:latin typeface="Arial MT"/>
                <a:cs typeface="Arial MT"/>
              </a:rPr>
              <a:t>is</a:t>
            </a:r>
            <a:r>
              <a:rPr sz="2000" spc="60" dirty="0">
                <a:latin typeface="Arial MT"/>
                <a:cs typeface="Arial MT"/>
              </a:rPr>
              <a:t> </a:t>
            </a:r>
            <a:r>
              <a:rPr sz="2000" b="1" dirty="0">
                <a:latin typeface="Arial"/>
                <a:cs typeface="Arial"/>
              </a:rPr>
              <a:t>1</a:t>
            </a:r>
            <a:r>
              <a:rPr sz="2000" b="1" spc="-10" dirty="0">
                <a:latin typeface="Arial"/>
                <a:cs typeface="Arial"/>
              </a:rPr>
              <a:t> </a:t>
            </a:r>
            <a:r>
              <a:rPr sz="2000" spc="-5" dirty="0">
                <a:latin typeface="Arial MT"/>
                <a:cs typeface="Arial MT"/>
              </a:rPr>
              <a:t>at</a:t>
            </a:r>
            <a:r>
              <a:rPr sz="2000" spc="-10" dirty="0">
                <a:latin typeface="Arial MT"/>
                <a:cs typeface="Arial MT"/>
              </a:rPr>
              <a:t> </a:t>
            </a:r>
            <a:r>
              <a:rPr sz="2000" spc="-5" dirty="0">
                <a:latin typeface="Arial MT"/>
                <a:cs typeface="Arial MT"/>
              </a:rPr>
              <a:t>the </a:t>
            </a:r>
            <a:r>
              <a:rPr sz="2000" spc="-540" dirty="0">
                <a:latin typeface="Arial MT"/>
                <a:cs typeface="Arial MT"/>
              </a:rPr>
              <a:t> </a:t>
            </a:r>
            <a:r>
              <a:rPr sz="2000" dirty="0">
                <a:latin typeface="Arial MT"/>
                <a:cs typeface="Arial MT"/>
              </a:rPr>
              <a:t>right</a:t>
            </a:r>
            <a:r>
              <a:rPr sz="2000" spc="-5" dirty="0">
                <a:latin typeface="Arial MT"/>
                <a:cs typeface="Arial MT"/>
              </a:rPr>
              <a:t> </a:t>
            </a:r>
            <a:r>
              <a:rPr sz="2000" dirty="0">
                <a:latin typeface="Arial MT"/>
                <a:cs typeface="Arial MT"/>
              </a:rPr>
              <a:t>class</a:t>
            </a:r>
            <a:r>
              <a:rPr sz="2000" spc="-5" dirty="0">
                <a:latin typeface="Arial MT"/>
                <a:cs typeface="Arial MT"/>
              </a:rPr>
              <a:t> an</a:t>
            </a:r>
            <a:r>
              <a:rPr sz="2000" dirty="0">
                <a:latin typeface="Arial MT"/>
                <a:cs typeface="Arial MT"/>
              </a:rPr>
              <a:t>d</a:t>
            </a:r>
            <a:r>
              <a:rPr sz="2000" spc="-5" dirty="0">
                <a:latin typeface="Arial MT"/>
                <a:cs typeface="Arial MT"/>
              </a:rPr>
              <a:t> </a:t>
            </a:r>
            <a:r>
              <a:rPr sz="2000" b="1" dirty="0">
                <a:latin typeface="Arial"/>
                <a:cs typeface="Arial"/>
              </a:rPr>
              <a:t>0</a:t>
            </a:r>
            <a:r>
              <a:rPr sz="2000" b="1" spc="-5" dirty="0">
                <a:latin typeface="Arial"/>
                <a:cs typeface="Arial"/>
              </a:rPr>
              <a:t> </a:t>
            </a:r>
            <a:r>
              <a:rPr sz="2000" spc="-5" dirty="0">
                <a:latin typeface="Arial MT"/>
                <a:cs typeface="Arial MT"/>
              </a:rPr>
              <a:t>everywher</a:t>
            </a:r>
            <a:r>
              <a:rPr sz="2000" dirty="0">
                <a:latin typeface="Arial MT"/>
                <a:cs typeface="Arial MT"/>
              </a:rPr>
              <a:t>e</a:t>
            </a:r>
            <a:r>
              <a:rPr sz="2000" spc="-5" dirty="0">
                <a:latin typeface="Arial MT"/>
                <a:cs typeface="Arial MT"/>
              </a:rPr>
              <a:t> els</a:t>
            </a:r>
            <a:r>
              <a:rPr sz="2000" dirty="0">
                <a:latin typeface="Arial MT"/>
                <a:cs typeface="Arial MT"/>
              </a:rPr>
              <a:t>e</a:t>
            </a:r>
            <a:r>
              <a:rPr sz="2000" spc="5" dirty="0">
                <a:latin typeface="Arial MT"/>
                <a:cs typeface="Arial MT"/>
              </a:rPr>
              <a:t> </a:t>
            </a:r>
            <a:r>
              <a:rPr sz="2000" b="1" i="1" spc="-30" dirty="0">
                <a:latin typeface="Calibri"/>
                <a:cs typeface="Calibri"/>
              </a:rPr>
              <a:t>p</a:t>
            </a:r>
            <a:r>
              <a:rPr sz="2000" b="1" i="1" dirty="0">
                <a:latin typeface="Calibri"/>
                <a:cs typeface="Calibri"/>
              </a:rPr>
              <a:t>	</a:t>
            </a:r>
            <a:r>
              <a:rPr sz="2000" b="1" i="1" spc="-25" dirty="0">
                <a:latin typeface="Calibri"/>
                <a:cs typeface="Calibri"/>
              </a:rPr>
              <a:t>=</a:t>
            </a:r>
            <a:r>
              <a:rPr sz="2000" b="1" i="1" spc="-155" dirty="0">
                <a:latin typeface="Calibri"/>
                <a:cs typeface="Calibri"/>
              </a:rPr>
              <a:t> </a:t>
            </a:r>
            <a:r>
              <a:rPr sz="2000" b="1" i="1" spc="-80" dirty="0">
                <a:latin typeface="Calibri"/>
                <a:cs typeface="Calibri"/>
              </a:rPr>
              <a:t>[0,…,0,1,0,…0]</a:t>
            </a:r>
            <a:r>
              <a:rPr sz="2000" b="1" i="1" spc="140" dirty="0">
                <a:latin typeface="Calibri"/>
                <a:cs typeface="Calibri"/>
              </a:rPr>
              <a:t> </a:t>
            </a:r>
            <a:r>
              <a:rPr sz="2000" spc="-5" dirty="0">
                <a:latin typeface="Arial MT"/>
                <a:cs typeface="Arial MT"/>
              </a:rPr>
              <a:t>an</a:t>
            </a:r>
            <a:r>
              <a:rPr sz="2000" dirty="0">
                <a:latin typeface="Arial MT"/>
                <a:cs typeface="Arial MT"/>
              </a:rPr>
              <a:t>d</a:t>
            </a:r>
            <a:r>
              <a:rPr sz="2000" spc="-5" dirty="0">
                <a:latin typeface="Arial MT"/>
                <a:cs typeface="Arial MT"/>
              </a:rPr>
              <a:t> our  </a:t>
            </a:r>
            <a:r>
              <a:rPr sz="2000" dirty="0">
                <a:latin typeface="Arial MT"/>
                <a:cs typeface="Arial MT"/>
              </a:rPr>
              <a:t>computed</a:t>
            </a:r>
            <a:r>
              <a:rPr sz="2000" spc="-10" dirty="0">
                <a:latin typeface="Arial MT"/>
                <a:cs typeface="Arial MT"/>
              </a:rPr>
              <a:t> </a:t>
            </a:r>
            <a:r>
              <a:rPr sz="2000" spc="-5" dirty="0">
                <a:latin typeface="Arial MT"/>
                <a:cs typeface="Arial MT"/>
              </a:rPr>
              <a:t>probability is</a:t>
            </a:r>
            <a:r>
              <a:rPr sz="2000" dirty="0">
                <a:latin typeface="Arial MT"/>
                <a:cs typeface="Arial MT"/>
              </a:rPr>
              <a:t> </a:t>
            </a:r>
            <a:r>
              <a:rPr sz="2000" b="1" i="1" spc="-114" dirty="0">
                <a:latin typeface="Calibri"/>
                <a:cs typeface="Calibri"/>
              </a:rPr>
              <a:t>q</a:t>
            </a:r>
            <a:endParaRPr sz="2000">
              <a:latin typeface="Calibri"/>
              <a:cs typeface="Calibri"/>
            </a:endParaRPr>
          </a:p>
          <a:p>
            <a:pPr marL="851535" lvl="1" indent="-382270">
              <a:lnSpc>
                <a:spcPct val="100000"/>
              </a:lnSpc>
              <a:spcBef>
                <a:spcPts val="375"/>
              </a:spcBef>
              <a:buChar char="○"/>
              <a:tabLst>
                <a:tab pos="851535" algn="l"/>
                <a:tab pos="852169" algn="l"/>
              </a:tabLst>
            </a:pPr>
            <a:r>
              <a:rPr sz="2000" spc="-5" dirty="0">
                <a:latin typeface="Arial MT"/>
                <a:cs typeface="Arial MT"/>
              </a:rPr>
              <a:t>Kullback-Leibler</a:t>
            </a:r>
            <a:r>
              <a:rPr sz="2000" spc="-25" dirty="0">
                <a:latin typeface="Arial MT"/>
                <a:cs typeface="Arial MT"/>
              </a:rPr>
              <a:t> </a:t>
            </a:r>
            <a:r>
              <a:rPr sz="2000" spc="-5" dirty="0">
                <a:latin typeface="Arial MT"/>
                <a:cs typeface="Arial MT"/>
              </a:rPr>
              <a:t>divergence</a:t>
            </a:r>
            <a:r>
              <a:rPr sz="2000" spc="-20" dirty="0">
                <a:latin typeface="Arial MT"/>
                <a:cs typeface="Arial MT"/>
              </a:rPr>
              <a:t> </a:t>
            </a:r>
            <a:r>
              <a:rPr sz="2000" dirty="0">
                <a:latin typeface="Arial MT"/>
                <a:cs typeface="Arial MT"/>
              </a:rPr>
              <a:t>can</a:t>
            </a:r>
            <a:r>
              <a:rPr sz="2000" spc="-15" dirty="0">
                <a:latin typeface="Arial MT"/>
                <a:cs typeface="Arial MT"/>
              </a:rPr>
              <a:t> </a:t>
            </a:r>
            <a:r>
              <a:rPr sz="2000" spc="-5" dirty="0">
                <a:latin typeface="Arial MT"/>
                <a:cs typeface="Arial MT"/>
              </a:rPr>
              <a:t>be</a:t>
            </a:r>
            <a:r>
              <a:rPr sz="2000" spc="-20" dirty="0">
                <a:latin typeface="Arial MT"/>
                <a:cs typeface="Arial MT"/>
              </a:rPr>
              <a:t> </a:t>
            </a:r>
            <a:r>
              <a:rPr sz="2000" spc="-5" dirty="0">
                <a:latin typeface="Arial MT"/>
                <a:cs typeface="Arial MT"/>
              </a:rPr>
              <a:t>written</a:t>
            </a:r>
            <a:r>
              <a:rPr sz="2000" spc="-15" dirty="0">
                <a:latin typeface="Arial MT"/>
                <a:cs typeface="Arial MT"/>
              </a:rPr>
              <a:t> </a:t>
            </a:r>
            <a:r>
              <a:rPr sz="2000" spc="-5" dirty="0">
                <a:latin typeface="Arial MT"/>
                <a:cs typeface="Arial MT"/>
              </a:rPr>
              <a:t>as:</a:t>
            </a:r>
            <a:endParaRPr sz="2000">
              <a:latin typeface="Arial MT"/>
              <a:cs typeface="Arial MT"/>
            </a:endParaRPr>
          </a:p>
        </p:txBody>
      </p:sp>
      <p:grpSp>
        <p:nvGrpSpPr>
          <p:cNvPr id="4" name="object 4"/>
          <p:cNvGrpSpPr/>
          <p:nvPr/>
        </p:nvGrpSpPr>
        <p:grpSpPr>
          <a:xfrm>
            <a:off x="1428300" y="2464149"/>
            <a:ext cx="6193790" cy="2429510"/>
            <a:chOff x="1428300" y="2464149"/>
            <a:chExt cx="6193790" cy="2429510"/>
          </a:xfrm>
        </p:grpSpPr>
        <p:pic>
          <p:nvPicPr>
            <p:cNvPr id="5" name="object 5"/>
            <p:cNvPicPr/>
            <p:nvPr/>
          </p:nvPicPr>
          <p:blipFill>
            <a:blip r:embed="rId2" cstate="print"/>
            <a:stretch>
              <a:fillRect/>
            </a:stretch>
          </p:blipFill>
          <p:spPr>
            <a:xfrm>
              <a:off x="1447350" y="2483200"/>
              <a:ext cx="6155199" cy="2390850"/>
            </a:xfrm>
            <a:prstGeom prst="rect">
              <a:avLst/>
            </a:prstGeom>
          </p:spPr>
        </p:pic>
        <p:sp>
          <p:nvSpPr>
            <p:cNvPr id="6" name="object 6"/>
            <p:cNvSpPr/>
            <p:nvPr/>
          </p:nvSpPr>
          <p:spPr>
            <a:xfrm>
              <a:off x="1437825" y="2473674"/>
              <a:ext cx="6174740" cy="2410460"/>
            </a:xfrm>
            <a:custGeom>
              <a:avLst/>
              <a:gdLst/>
              <a:ahLst/>
              <a:cxnLst/>
              <a:rect l="l" t="t" r="r" b="b"/>
              <a:pathLst>
                <a:path w="6174740" h="2410460">
                  <a:moveTo>
                    <a:pt x="0" y="0"/>
                  </a:moveTo>
                  <a:lnTo>
                    <a:pt x="6174249" y="0"/>
                  </a:lnTo>
                  <a:lnTo>
                    <a:pt x="6174249" y="2409900"/>
                  </a:lnTo>
                  <a:lnTo>
                    <a:pt x="0" y="2409900"/>
                  </a:lnTo>
                  <a:lnTo>
                    <a:pt x="0" y="0"/>
                  </a:lnTo>
                  <a:close/>
                </a:path>
              </a:pathLst>
            </a:custGeom>
            <a:ln w="19049">
              <a:solidFill>
                <a:srgbClr val="595959"/>
              </a:solidFill>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68</a:t>
            </a:fld>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69</a:t>
            </a:fld>
            <a:endParaRPr dirty="0"/>
          </a:p>
        </p:txBody>
      </p:sp>
      <p:sp>
        <p:nvSpPr>
          <p:cNvPr id="2" name="object 2"/>
          <p:cNvSpPr txBox="1">
            <a:spLocks noGrp="1"/>
          </p:cNvSpPr>
          <p:nvPr>
            <p:ph type="title"/>
          </p:nvPr>
        </p:nvSpPr>
        <p:spPr>
          <a:xfrm>
            <a:off x="2225046" y="199575"/>
            <a:ext cx="4692015" cy="452120"/>
          </a:xfrm>
          <a:prstGeom prst="rect">
            <a:avLst/>
          </a:prstGeom>
        </p:spPr>
        <p:txBody>
          <a:bodyPr vert="horz" wrap="square" lIns="0" tIns="12700" rIns="0" bIns="0" rtlCol="0">
            <a:spAutoFit/>
          </a:bodyPr>
          <a:lstStyle/>
          <a:p>
            <a:pPr marL="12700">
              <a:lnSpc>
                <a:spcPct val="100000"/>
              </a:lnSpc>
              <a:spcBef>
                <a:spcPts val="100"/>
              </a:spcBef>
            </a:pPr>
            <a:r>
              <a:rPr spc="-5" dirty="0"/>
              <a:t>Backpropagation</a:t>
            </a:r>
            <a:r>
              <a:rPr spc="-185" dirty="0"/>
              <a:t> </a:t>
            </a:r>
            <a:r>
              <a:rPr spc="-5" dirty="0"/>
              <a:t>Algorithm</a:t>
            </a:r>
          </a:p>
        </p:txBody>
      </p:sp>
      <p:sp>
        <p:nvSpPr>
          <p:cNvPr id="3" name="object 3"/>
          <p:cNvSpPr txBox="1"/>
          <p:nvPr/>
        </p:nvSpPr>
        <p:spPr>
          <a:xfrm>
            <a:off x="459967" y="728714"/>
            <a:ext cx="8357234" cy="3549650"/>
          </a:xfrm>
          <a:prstGeom prst="rect">
            <a:avLst/>
          </a:prstGeom>
        </p:spPr>
        <p:txBody>
          <a:bodyPr vert="horz" wrap="square" lIns="0" tIns="12700" rIns="0" bIns="0" rtlCol="0">
            <a:spAutoFit/>
          </a:bodyPr>
          <a:lstStyle/>
          <a:p>
            <a:pPr marL="394335" marR="11430" indent="-382270" algn="just">
              <a:lnSpc>
                <a:spcPct val="115599"/>
              </a:lnSpc>
              <a:spcBef>
                <a:spcPts val="100"/>
              </a:spcBef>
              <a:buChar char="●"/>
              <a:tabLst>
                <a:tab pos="394970" algn="l"/>
              </a:tabLst>
            </a:pPr>
            <a:r>
              <a:rPr sz="2000" spc="-5" dirty="0">
                <a:latin typeface="Arial MT"/>
                <a:cs typeface="Arial MT"/>
              </a:rPr>
              <a:t>Backpropagation algorithm is used to train artificial neural networks, it </a:t>
            </a:r>
            <a:r>
              <a:rPr sz="2000" dirty="0">
                <a:latin typeface="Arial MT"/>
                <a:cs typeface="Arial MT"/>
              </a:rPr>
              <a:t> can</a:t>
            </a:r>
            <a:r>
              <a:rPr sz="2000" spc="-10" dirty="0">
                <a:latin typeface="Arial MT"/>
                <a:cs typeface="Arial MT"/>
              </a:rPr>
              <a:t> </a:t>
            </a:r>
            <a:r>
              <a:rPr sz="2000" spc="-5" dirty="0">
                <a:latin typeface="Arial MT"/>
                <a:cs typeface="Arial MT"/>
              </a:rPr>
              <a:t>update the weights</a:t>
            </a:r>
            <a:r>
              <a:rPr sz="2000" spc="-10" dirty="0">
                <a:latin typeface="Arial MT"/>
                <a:cs typeface="Arial MT"/>
              </a:rPr>
              <a:t> </a:t>
            </a:r>
            <a:r>
              <a:rPr sz="2000" dirty="0">
                <a:latin typeface="Arial MT"/>
                <a:cs typeface="Arial MT"/>
              </a:rPr>
              <a:t>very</a:t>
            </a:r>
            <a:r>
              <a:rPr sz="2000" spc="-5" dirty="0">
                <a:latin typeface="Arial MT"/>
                <a:cs typeface="Arial MT"/>
              </a:rPr>
              <a:t> </a:t>
            </a:r>
            <a:r>
              <a:rPr sz="2000" spc="-20" dirty="0">
                <a:latin typeface="Arial MT"/>
                <a:cs typeface="Arial MT"/>
              </a:rPr>
              <a:t>efficiently.</a:t>
            </a:r>
            <a:endParaRPr sz="2000">
              <a:latin typeface="Arial MT"/>
              <a:cs typeface="Arial MT"/>
            </a:endParaRPr>
          </a:p>
          <a:p>
            <a:pPr marL="394335" marR="10795" indent="-382270" algn="just">
              <a:lnSpc>
                <a:spcPct val="115599"/>
              </a:lnSpc>
              <a:buChar char="●"/>
              <a:tabLst>
                <a:tab pos="394970" algn="l"/>
              </a:tabLst>
            </a:pPr>
            <a:r>
              <a:rPr sz="2000" spc="-5" dirty="0">
                <a:latin typeface="Arial MT"/>
                <a:cs typeface="Arial MT"/>
              </a:rPr>
              <a:t>It</a:t>
            </a:r>
            <a:r>
              <a:rPr sz="2000" spc="80" dirty="0">
                <a:latin typeface="Arial MT"/>
                <a:cs typeface="Arial MT"/>
              </a:rPr>
              <a:t> </a:t>
            </a:r>
            <a:r>
              <a:rPr sz="2000" spc="-5" dirty="0">
                <a:latin typeface="Arial MT"/>
                <a:cs typeface="Arial MT"/>
              </a:rPr>
              <a:t>is</a:t>
            </a:r>
            <a:r>
              <a:rPr sz="2000" spc="85" dirty="0">
                <a:latin typeface="Arial MT"/>
                <a:cs typeface="Arial MT"/>
              </a:rPr>
              <a:t> </a:t>
            </a:r>
            <a:r>
              <a:rPr sz="2000" dirty="0">
                <a:latin typeface="Arial MT"/>
                <a:cs typeface="Arial MT"/>
              </a:rPr>
              <a:t>a</a:t>
            </a:r>
            <a:r>
              <a:rPr sz="2000" spc="85" dirty="0">
                <a:latin typeface="Arial MT"/>
                <a:cs typeface="Arial MT"/>
              </a:rPr>
              <a:t> </a:t>
            </a:r>
            <a:r>
              <a:rPr sz="2000" dirty="0">
                <a:latin typeface="Arial MT"/>
                <a:cs typeface="Arial MT"/>
              </a:rPr>
              <a:t>computationally</a:t>
            </a:r>
            <a:r>
              <a:rPr sz="2000" spc="85" dirty="0">
                <a:latin typeface="Arial MT"/>
                <a:cs typeface="Arial MT"/>
              </a:rPr>
              <a:t> </a:t>
            </a:r>
            <a:r>
              <a:rPr sz="2000" spc="-10" dirty="0">
                <a:latin typeface="Arial MT"/>
                <a:cs typeface="Arial MT"/>
              </a:rPr>
              <a:t>efficient</a:t>
            </a:r>
            <a:r>
              <a:rPr sz="2000" spc="85" dirty="0">
                <a:latin typeface="Arial MT"/>
                <a:cs typeface="Arial MT"/>
              </a:rPr>
              <a:t> </a:t>
            </a:r>
            <a:r>
              <a:rPr sz="2000" spc="-5" dirty="0">
                <a:latin typeface="Arial MT"/>
                <a:cs typeface="Arial MT"/>
              </a:rPr>
              <a:t>approach</a:t>
            </a:r>
            <a:r>
              <a:rPr sz="2000" spc="85" dirty="0">
                <a:latin typeface="Arial MT"/>
                <a:cs typeface="Arial MT"/>
              </a:rPr>
              <a:t> </a:t>
            </a:r>
            <a:r>
              <a:rPr sz="2000" spc="-5" dirty="0">
                <a:latin typeface="Arial MT"/>
                <a:cs typeface="Arial MT"/>
              </a:rPr>
              <a:t>to</a:t>
            </a:r>
            <a:r>
              <a:rPr sz="2000" spc="85" dirty="0">
                <a:latin typeface="Arial MT"/>
                <a:cs typeface="Arial MT"/>
              </a:rPr>
              <a:t> </a:t>
            </a:r>
            <a:r>
              <a:rPr sz="2000" dirty="0">
                <a:latin typeface="Arial MT"/>
                <a:cs typeface="Arial MT"/>
              </a:rPr>
              <a:t>compute</a:t>
            </a:r>
            <a:r>
              <a:rPr sz="2000" spc="85" dirty="0">
                <a:latin typeface="Arial MT"/>
                <a:cs typeface="Arial MT"/>
              </a:rPr>
              <a:t> </a:t>
            </a:r>
            <a:r>
              <a:rPr sz="2000" spc="-5" dirty="0">
                <a:latin typeface="Arial MT"/>
                <a:cs typeface="Arial MT"/>
              </a:rPr>
              <a:t>the</a:t>
            </a:r>
            <a:r>
              <a:rPr sz="2000" spc="85" dirty="0">
                <a:latin typeface="Arial MT"/>
                <a:cs typeface="Arial MT"/>
              </a:rPr>
              <a:t> </a:t>
            </a:r>
            <a:r>
              <a:rPr sz="2000" spc="-5" dirty="0">
                <a:latin typeface="Arial MT"/>
                <a:cs typeface="Arial MT"/>
              </a:rPr>
              <a:t>derivatives</a:t>
            </a:r>
            <a:r>
              <a:rPr sz="2000" spc="85" dirty="0">
                <a:latin typeface="Arial MT"/>
                <a:cs typeface="Arial MT"/>
              </a:rPr>
              <a:t> </a:t>
            </a:r>
            <a:r>
              <a:rPr sz="2000" spc="-5" dirty="0">
                <a:latin typeface="Arial MT"/>
                <a:cs typeface="Arial MT"/>
              </a:rPr>
              <a:t>of </a:t>
            </a:r>
            <a:r>
              <a:rPr sz="2000" spc="-545"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complex</a:t>
            </a:r>
            <a:r>
              <a:rPr sz="2000" spc="-5" dirty="0">
                <a:latin typeface="Arial MT"/>
                <a:cs typeface="Arial MT"/>
              </a:rPr>
              <a:t> </a:t>
            </a:r>
            <a:r>
              <a:rPr sz="2000" dirty="0">
                <a:latin typeface="Arial MT"/>
                <a:cs typeface="Arial MT"/>
              </a:rPr>
              <a:t>cost</a:t>
            </a:r>
            <a:r>
              <a:rPr sz="2000" spc="-5" dirty="0">
                <a:latin typeface="Arial MT"/>
                <a:cs typeface="Arial MT"/>
              </a:rPr>
              <a:t> function.</a:t>
            </a:r>
            <a:endParaRPr sz="2000">
              <a:latin typeface="Arial MT"/>
              <a:cs typeface="Arial MT"/>
            </a:endParaRPr>
          </a:p>
          <a:p>
            <a:pPr marL="394335" marR="15240" indent="-382270" algn="just">
              <a:lnSpc>
                <a:spcPct val="115599"/>
              </a:lnSpc>
              <a:buChar char="●"/>
              <a:tabLst>
                <a:tab pos="394970" algn="l"/>
              </a:tabLst>
            </a:pPr>
            <a:r>
              <a:rPr sz="2000" spc="-5" dirty="0">
                <a:latin typeface="Arial MT"/>
                <a:cs typeface="Arial MT"/>
              </a:rPr>
              <a:t>Goal is to use those derivatives to learn the weight </a:t>
            </a:r>
            <a:r>
              <a:rPr sz="2000" spc="-10" dirty="0">
                <a:latin typeface="Arial MT"/>
                <a:cs typeface="Arial MT"/>
              </a:rPr>
              <a:t>coefficients </a:t>
            </a:r>
            <a:r>
              <a:rPr sz="2000" spc="-5" dirty="0">
                <a:latin typeface="Arial MT"/>
                <a:cs typeface="Arial MT"/>
              </a:rPr>
              <a:t>for </a:t>
            </a:r>
            <a:r>
              <a:rPr sz="2000" dirty="0">
                <a:latin typeface="Arial MT"/>
                <a:cs typeface="Arial MT"/>
              </a:rPr>
              <a:t> </a:t>
            </a:r>
            <a:r>
              <a:rPr sz="2000" spc="-5" dirty="0">
                <a:latin typeface="Arial MT"/>
                <a:cs typeface="Arial MT"/>
              </a:rPr>
              <a:t>parameterizing</a:t>
            </a:r>
            <a:r>
              <a:rPr sz="2000" spc="-10"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multi-layer</a:t>
            </a:r>
            <a:r>
              <a:rPr sz="2000" spc="-10" dirty="0">
                <a:latin typeface="Arial MT"/>
                <a:cs typeface="Arial MT"/>
              </a:rPr>
              <a:t> </a:t>
            </a:r>
            <a:r>
              <a:rPr sz="2000" spc="-5" dirty="0">
                <a:latin typeface="Arial MT"/>
                <a:cs typeface="Arial MT"/>
              </a:rPr>
              <a:t>artificial neural</a:t>
            </a:r>
            <a:r>
              <a:rPr sz="2000" spc="-10" dirty="0">
                <a:latin typeface="Arial MT"/>
                <a:cs typeface="Arial MT"/>
              </a:rPr>
              <a:t> </a:t>
            </a:r>
            <a:r>
              <a:rPr sz="2000" spc="-5" dirty="0">
                <a:latin typeface="Arial MT"/>
                <a:cs typeface="Arial MT"/>
              </a:rPr>
              <a:t>network.</a:t>
            </a:r>
            <a:endParaRPr sz="2000">
              <a:latin typeface="Arial MT"/>
              <a:cs typeface="Arial MT"/>
            </a:endParaRPr>
          </a:p>
          <a:p>
            <a:pPr marL="394335" marR="5080" indent="-382270" algn="just">
              <a:lnSpc>
                <a:spcPct val="115599"/>
              </a:lnSpc>
              <a:buChar char="●"/>
              <a:tabLst>
                <a:tab pos="394970" algn="l"/>
              </a:tabLst>
            </a:pPr>
            <a:r>
              <a:rPr sz="2000" spc="-5" dirty="0">
                <a:latin typeface="Arial MT"/>
                <a:cs typeface="Arial MT"/>
              </a:rPr>
              <a:t>It</a:t>
            </a:r>
            <a:r>
              <a:rPr sz="2000" dirty="0">
                <a:latin typeface="Arial MT"/>
                <a:cs typeface="Arial MT"/>
              </a:rPr>
              <a:t> compute</a:t>
            </a:r>
            <a:r>
              <a:rPr sz="2000" spc="5" dirty="0">
                <a:latin typeface="Arial MT"/>
                <a:cs typeface="Arial MT"/>
              </a:rPr>
              <a:t> </a:t>
            </a:r>
            <a:r>
              <a:rPr sz="2000" spc="-5" dirty="0">
                <a:latin typeface="Arial MT"/>
                <a:cs typeface="Arial MT"/>
              </a:rPr>
              <a:t>the</a:t>
            </a:r>
            <a:r>
              <a:rPr sz="2000" dirty="0">
                <a:latin typeface="Arial MT"/>
                <a:cs typeface="Arial MT"/>
              </a:rPr>
              <a:t> </a:t>
            </a:r>
            <a:r>
              <a:rPr sz="2000" spc="-5" dirty="0">
                <a:latin typeface="Arial MT"/>
                <a:cs typeface="Arial MT"/>
              </a:rPr>
              <a:t>gradient</a:t>
            </a:r>
            <a:r>
              <a:rPr sz="2000" dirty="0">
                <a:latin typeface="Arial MT"/>
                <a:cs typeface="Arial MT"/>
              </a:rPr>
              <a:t> </a:t>
            </a:r>
            <a:r>
              <a:rPr sz="2000" spc="-5" dirty="0">
                <a:latin typeface="Arial MT"/>
                <a:cs typeface="Arial MT"/>
              </a:rPr>
              <a:t>of</a:t>
            </a:r>
            <a:r>
              <a:rPr sz="2000" dirty="0">
                <a:latin typeface="Arial MT"/>
                <a:cs typeface="Arial MT"/>
              </a:rPr>
              <a:t> a</a:t>
            </a:r>
            <a:r>
              <a:rPr sz="2000" spc="5" dirty="0">
                <a:latin typeface="Arial MT"/>
                <a:cs typeface="Arial MT"/>
              </a:rPr>
              <a:t> </a:t>
            </a:r>
            <a:r>
              <a:rPr sz="2000" dirty="0">
                <a:latin typeface="Arial MT"/>
                <a:cs typeface="Arial MT"/>
              </a:rPr>
              <a:t>cost</a:t>
            </a:r>
            <a:r>
              <a:rPr sz="2000" spc="5" dirty="0">
                <a:latin typeface="Arial MT"/>
                <a:cs typeface="Arial MT"/>
              </a:rPr>
              <a:t> </a:t>
            </a:r>
            <a:r>
              <a:rPr sz="2000" spc="-5" dirty="0">
                <a:latin typeface="Arial MT"/>
                <a:cs typeface="Arial MT"/>
              </a:rPr>
              <a:t>function</a:t>
            </a:r>
            <a:r>
              <a:rPr sz="2000" dirty="0">
                <a:latin typeface="Arial MT"/>
                <a:cs typeface="Arial MT"/>
              </a:rPr>
              <a:t> </a:t>
            </a:r>
            <a:r>
              <a:rPr sz="2000" spc="-5" dirty="0">
                <a:latin typeface="Arial MT"/>
                <a:cs typeface="Arial MT"/>
              </a:rPr>
              <a:t>with</a:t>
            </a:r>
            <a:r>
              <a:rPr sz="2000" dirty="0">
                <a:latin typeface="Arial MT"/>
                <a:cs typeface="Arial MT"/>
              </a:rPr>
              <a:t> respect</a:t>
            </a:r>
            <a:r>
              <a:rPr sz="2000" spc="5" dirty="0">
                <a:latin typeface="Arial MT"/>
                <a:cs typeface="Arial MT"/>
              </a:rPr>
              <a:t> </a:t>
            </a:r>
            <a:r>
              <a:rPr sz="2000" spc="-5" dirty="0">
                <a:latin typeface="Arial MT"/>
                <a:cs typeface="Arial MT"/>
              </a:rPr>
              <a:t>to</a:t>
            </a:r>
            <a:r>
              <a:rPr sz="2000" spc="545" dirty="0">
                <a:latin typeface="Arial MT"/>
                <a:cs typeface="Arial MT"/>
              </a:rPr>
              <a:t> </a:t>
            </a:r>
            <a:r>
              <a:rPr sz="2000" spc="-5" dirty="0">
                <a:latin typeface="Arial MT"/>
                <a:cs typeface="Arial MT"/>
              </a:rPr>
              <a:t>all</a:t>
            </a:r>
            <a:r>
              <a:rPr sz="2000" spc="545" dirty="0">
                <a:latin typeface="Arial MT"/>
                <a:cs typeface="Arial MT"/>
              </a:rPr>
              <a:t> </a:t>
            </a:r>
            <a:r>
              <a:rPr sz="2000" spc="-5" dirty="0">
                <a:latin typeface="Arial MT"/>
                <a:cs typeface="Arial MT"/>
              </a:rPr>
              <a:t>the </a:t>
            </a:r>
            <a:r>
              <a:rPr sz="2000" dirty="0">
                <a:latin typeface="Arial MT"/>
                <a:cs typeface="Arial MT"/>
              </a:rPr>
              <a:t> </a:t>
            </a:r>
            <a:r>
              <a:rPr sz="2000" spc="-5" dirty="0">
                <a:latin typeface="Arial MT"/>
                <a:cs typeface="Arial MT"/>
              </a:rPr>
              <a:t>weights in the network, </a:t>
            </a:r>
            <a:r>
              <a:rPr sz="2000" dirty="0">
                <a:latin typeface="Arial MT"/>
                <a:cs typeface="Arial MT"/>
              </a:rPr>
              <a:t>so </a:t>
            </a:r>
            <a:r>
              <a:rPr sz="2000" spc="-5" dirty="0">
                <a:latin typeface="Arial MT"/>
                <a:cs typeface="Arial MT"/>
              </a:rPr>
              <a:t>that the gradient is fed to the gradient </a:t>
            </a:r>
            <a:r>
              <a:rPr sz="2000" dirty="0">
                <a:latin typeface="Arial MT"/>
                <a:cs typeface="Arial MT"/>
              </a:rPr>
              <a:t> </a:t>
            </a:r>
            <a:r>
              <a:rPr sz="2000" spc="-5" dirty="0">
                <a:latin typeface="Arial MT"/>
                <a:cs typeface="Arial MT"/>
              </a:rPr>
              <a:t>descent </a:t>
            </a:r>
            <a:r>
              <a:rPr sz="2000" dirty="0">
                <a:latin typeface="Arial MT"/>
                <a:cs typeface="Arial MT"/>
              </a:rPr>
              <a:t>method </a:t>
            </a:r>
            <a:r>
              <a:rPr sz="2000" spc="-5" dirty="0">
                <a:latin typeface="Arial MT"/>
                <a:cs typeface="Arial MT"/>
              </a:rPr>
              <a:t>which in turn uses it to update the weights in order to </a:t>
            </a:r>
            <a:r>
              <a:rPr sz="2000" dirty="0">
                <a:latin typeface="Arial MT"/>
                <a:cs typeface="Arial MT"/>
              </a:rPr>
              <a:t> minimize</a:t>
            </a:r>
            <a:r>
              <a:rPr sz="2000" spc="-10" dirty="0">
                <a:latin typeface="Arial MT"/>
                <a:cs typeface="Arial MT"/>
              </a:rPr>
              <a:t> </a:t>
            </a:r>
            <a:r>
              <a:rPr sz="2000" spc="-5" dirty="0">
                <a:latin typeface="Arial MT"/>
                <a:cs typeface="Arial MT"/>
              </a:rPr>
              <a:t>the </a:t>
            </a:r>
            <a:r>
              <a:rPr sz="2000" dirty="0">
                <a:latin typeface="Arial MT"/>
                <a:cs typeface="Arial MT"/>
              </a:rPr>
              <a:t>cost</a:t>
            </a:r>
            <a:r>
              <a:rPr sz="2000" spc="-5" dirty="0">
                <a:latin typeface="Arial MT"/>
                <a:cs typeface="Arial MT"/>
              </a:rPr>
              <a:t> function.</a:t>
            </a:r>
            <a:endParaRPr sz="200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92399" y="503825"/>
            <a:ext cx="3750310" cy="452120"/>
          </a:xfrm>
          <a:prstGeom prst="rect">
            <a:avLst/>
          </a:prstGeom>
        </p:spPr>
        <p:txBody>
          <a:bodyPr vert="horz" wrap="square" lIns="0" tIns="12700" rIns="0" bIns="0" rtlCol="0">
            <a:spAutoFit/>
          </a:bodyPr>
          <a:lstStyle/>
          <a:p>
            <a:pPr marL="12700">
              <a:lnSpc>
                <a:spcPct val="100000"/>
              </a:lnSpc>
              <a:spcBef>
                <a:spcPts val="100"/>
              </a:spcBef>
            </a:pPr>
            <a:r>
              <a:rPr spc="-5" dirty="0"/>
              <a:t>The</a:t>
            </a:r>
            <a:r>
              <a:rPr spc="-50" dirty="0"/>
              <a:t> </a:t>
            </a:r>
            <a:r>
              <a:rPr spc="-10" dirty="0"/>
              <a:t>Perceptron</a:t>
            </a:r>
            <a:r>
              <a:rPr spc="-50" dirty="0"/>
              <a:t> </a:t>
            </a:r>
            <a:r>
              <a:rPr dirty="0"/>
              <a:t>Model</a:t>
            </a:r>
          </a:p>
        </p:txBody>
      </p:sp>
      <p:sp>
        <p:nvSpPr>
          <p:cNvPr id="3" name="object 3"/>
          <p:cNvSpPr txBox="1"/>
          <p:nvPr/>
        </p:nvSpPr>
        <p:spPr>
          <a:xfrm>
            <a:off x="459967" y="1167715"/>
            <a:ext cx="2146935" cy="1082675"/>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 pos="1865630" algn="l"/>
              </a:tabLst>
            </a:pPr>
            <a:r>
              <a:rPr sz="2000" dirty="0">
                <a:latin typeface="Arial MT"/>
                <a:cs typeface="Arial MT"/>
              </a:rPr>
              <a:t>Motivated	</a:t>
            </a:r>
            <a:r>
              <a:rPr sz="2000" spc="-5" dirty="0">
                <a:latin typeface="Arial MT"/>
                <a:cs typeface="Arial MT"/>
              </a:rPr>
              <a:t>by  neuron.</a:t>
            </a:r>
            <a:endParaRPr sz="2000">
              <a:latin typeface="Arial MT"/>
              <a:cs typeface="Arial MT"/>
            </a:endParaRPr>
          </a:p>
          <a:p>
            <a:pPr marL="394335" indent="-382270">
              <a:lnSpc>
                <a:spcPct val="100000"/>
              </a:lnSpc>
              <a:spcBef>
                <a:spcPts val="375"/>
              </a:spcBef>
              <a:buChar char="●"/>
              <a:tabLst>
                <a:tab pos="394335" algn="l"/>
                <a:tab pos="394970" algn="l"/>
                <a:tab pos="802640" algn="l"/>
              </a:tabLst>
            </a:pPr>
            <a:r>
              <a:rPr sz="2000" dirty="0">
                <a:latin typeface="Arial MT"/>
                <a:cs typeface="Arial MT"/>
              </a:rPr>
              <a:t>A	</a:t>
            </a:r>
            <a:r>
              <a:rPr sz="2000" spc="-5" dirty="0">
                <a:latin typeface="Arial MT"/>
                <a:cs typeface="Arial MT"/>
              </a:rPr>
              <a:t>perceptron</a:t>
            </a:r>
            <a:endParaRPr sz="2000">
              <a:latin typeface="Arial MT"/>
              <a:cs typeface="Arial MT"/>
            </a:endParaRPr>
          </a:p>
        </p:txBody>
      </p:sp>
      <p:sp>
        <p:nvSpPr>
          <p:cNvPr id="4" name="object 4"/>
          <p:cNvSpPr txBox="1"/>
          <p:nvPr/>
        </p:nvSpPr>
        <p:spPr>
          <a:xfrm>
            <a:off x="2951357" y="1215340"/>
            <a:ext cx="1805939" cy="330200"/>
          </a:xfrm>
          <a:prstGeom prst="rect">
            <a:avLst/>
          </a:prstGeom>
        </p:spPr>
        <p:txBody>
          <a:bodyPr vert="horz" wrap="square" lIns="0" tIns="12700" rIns="0" bIns="0" rtlCol="0">
            <a:spAutoFit/>
          </a:bodyPr>
          <a:lstStyle/>
          <a:p>
            <a:pPr marL="12700">
              <a:lnSpc>
                <a:spcPct val="100000"/>
              </a:lnSpc>
              <a:spcBef>
                <a:spcPts val="100"/>
              </a:spcBef>
              <a:tabLst>
                <a:tab pos="734060" algn="l"/>
              </a:tabLst>
            </a:pPr>
            <a:r>
              <a:rPr sz="2000" spc="-5" dirty="0">
                <a:latin typeface="Arial MT"/>
                <a:cs typeface="Arial MT"/>
              </a:rPr>
              <a:t>the	biological</a:t>
            </a:r>
            <a:endParaRPr sz="2000">
              <a:latin typeface="Arial MT"/>
              <a:cs typeface="Arial MT"/>
            </a:endParaRPr>
          </a:p>
        </p:txBody>
      </p:sp>
      <p:sp>
        <p:nvSpPr>
          <p:cNvPr id="5" name="object 5"/>
          <p:cNvSpPr txBox="1"/>
          <p:nvPr/>
        </p:nvSpPr>
        <p:spPr>
          <a:xfrm>
            <a:off x="2716626" y="1920190"/>
            <a:ext cx="2028189" cy="330200"/>
          </a:xfrm>
          <a:prstGeom prst="rect">
            <a:avLst/>
          </a:prstGeom>
        </p:spPr>
        <p:txBody>
          <a:bodyPr vert="horz" wrap="square" lIns="0" tIns="12700" rIns="0" bIns="0" rtlCol="0">
            <a:spAutoFit/>
          </a:bodyPr>
          <a:lstStyle/>
          <a:p>
            <a:pPr marL="12700">
              <a:lnSpc>
                <a:spcPct val="100000"/>
              </a:lnSpc>
              <a:spcBef>
                <a:spcPts val="100"/>
              </a:spcBef>
              <a:tabLst>
                <a:tab pos="448309" algn="l"/>
                <a:tab pos="842644" algn="l"/>
              </a:tabLst>
            </a:pPr>
            <a:r>
              <a:rPr sz="2000" spc="-5" dirty="0">
                <a:latin typeface="Arial MT"/>
                <a:cs typeface="Arial MT"/>
              </a:rPr>
              <a:t>i</a:t>
            </a:r>
            <a:r>
              <a:rPr sz="2000" dirty="0">
                <a:latin typeface="Arial MT"/>
                <a:cs typeface="Arial MT"/>
              </a:rPr>
              <a:t>s	a	computing</a:t>
            </a:r>
            <a:endParaRPr sz="2000">
              <a:latin typeface="Arial MT"/>
              <a:cs typeface="Arial MT"/>
            </a:endParaRPr>
          </a:p>
        </p:txBody>
      </p:sp>
      <p:sp>
        <p:nvSpPr>
          <p:cNvPr id="6" name="object 6"/>
          <p:cNvSpPr txBox="1"/>
          <p:nvPr/>
        </p:nvSpPr>
        <p:spPr>
          <a:xfrm>
            <a:off x="841925" y="2224990"/>
            <a:ext cx="3916045" cy="1082675"/>
          </a:xfrm>
          <a:prstGeom prst="rect">
            <a:avLst/>
          </a:prstGeom>
        </p:spPr>
        <p:txBody>
          <a:bodyPr vert="horz" wrap="square" lIns="0" tIns="12700" rIns="0" bIns="0" rtlCol="0">
            <a:spAutoFit/>
          </a:bodyPr>
          <a:lstStyle/>
          <a:p>
            <a:pPr marL="12700" marR="5080" algn="just">
              <a:lnSpc>
                <a:spcPct val="115599"/>
              </a:lnSpc>
              <a:spcBef>
                <a:spcPts val="100"/>
              </a:spcBef>
            </a:pPr>
            <a:r>
              <a:rPr sz="2000" spc="-5" dirty="0">
                <a:latin typeface="Arial MT"/>
                <a:cs typeface="Arial MT"/>
              </a:rPr>
              <a:t>element</a:t>
            </a:r>
            <a:r>
              <a:rPr sz="2000" dirty="0">
                <a:latin typeface="Arial MT"/>
                <a:cs typeface="Arial MT"/>
              </a:rPr>
              <a:t> </a:t>
            </a:r>
            <a:r>
              <a:rPr sz="2000" spc="-5" dirty="0">
                <a:latin typeface="Arial MT"/>
                <a:cs typeface="Arial MT"/>
              </a:rPr>
              <a:t>where</a:t>
            </a:r>
            <a:r>
              <a:rPr sz="2000" dirty="0">
                <a:latin typeface="Arial MT"/>
                <a:cs typeface="Arial MT"/>
              </a:rPr>
              <a:t> </a:t>
            </a:r>
            <a:r>
              <a:rPr sz="2000" spc="-5" dirty="0">
                <a:latin typeface="Arial MT"/>
                <a:cs typeface="Arial MT"/>
              </a:rPr>
              <a:t>inputs</a:t>
            </a:r>
            <a:r>
              <a:rPr sz="2000" dirty="0">
                <a:latin typeface="Arial MT"/>
                <a:cs typeface="Arial MT"/>
              </a:rPr>
              <a:t> </a:t>
            </a:r>
            <a:r>
              <a:rPr sz="2000" spc="-5" dirty="0">
                <a:latin typeface="Arial MT"/>
                <a:cs typeface="Arial MT"/>
              </a:rPr>
              <a:t>are </a:t>
            </a:r>
            <a:r>
              <a:rPr sz="2000" dirty="0">
                <a:latin typeface="Arial MT"/>
                <a:cs typeface="Arial MT"/>
              </a:rPr>
              <a:t> </a:t>
            </a:r>
            <a:r>
              <a:rPr sz="2000" spc="-5" dirty="0">
                <a:latin typeface="Arial MT"/>
                <a:cs typeface="Arial MT"/>
              </a:rPr>
              <a:t>associated</a:t>
            </a:r>
            <a:r>
              <a:rPr sz="2000" dirty="0">
                <a:latin typeface="Arial MT"/>
                <a:cs typeface="Arial MT"/>
              </a:rPr>
              <a:t> </a:t>
            </a:r>
            <a:r>
              <a:rPr sz="2000" spc="-5" dirty="0">
                <a:latin typeface="Arial MT"/>
                <a:cs typeface="Arial MT"/>
              </a:rPr>
              <a:t>with</a:t>
            </a:r>
            <a:r>
              <a:rPr sz="2000" dirty="0">
                <a:latin typeface="Arial MT"/>
                <a:cs typeface="Arial MT"/>
              </a:rPr>
              <a:t> </a:t>
            </a:r>
            <a:r>
              <a:rPr sz="2000" spc="-5" dirty="0">
                <a:latin typeface="Arial MT"/>
                <a:cs typeface="Arial MT"/>
              </a:rPr>
              <a:t>the</a:t>
            </a:r>
            <a:r>
              <a:rPr sz="2000" dirty="0">
                <a:latin typeface="Arial MT"/>
                <a:cs typeface="Arial MT"/>
              </a:rPr>
              <a:t> </a:t>
            </a:r>
            <a:r>
              <a:rPr sz="2000" spc="-5" dirty="0">
                <a:latin typeface="Arial MT"/>
                <a:cs typeface="Arial MT"/>
              </a:rPr>
              <a:t>weights</a:t>
            </a:r>
            <a:r>
              <a:rPr sz="2000" dirty="0">
                <a:latin typeface="Arial MT"/>
                <a:cs typeface="Arial MT"/>
              </a:rPr>
              <a:t> </a:t>
            </a:r>
            <a:r>
              <a:rPr sz="2000" spc="-5" dirty="0">
                <a:latin typeface="Arial MT"/>
                <a:cs typeface="Arial MT"/>
              </a:rPr>
              <a:t>and </a:t>
            </a:r>
            <a:r>
              <a:rPr sz="2000" spc="-545" dirty="0">
                <a:latin typeface="Arial MT"/>
                <a:cs typeface="Arial MT"/>
              </a:rPr>
              <a:t> </a:t>
            </a:r>
            <a:r>
              <a:rPr sz="2000" spc="-5" dirty="0">
                <a:latin typeface="Arial MT"/>
                <a:cs typeface="Arial MT"/>
              </a:rPr>
              <a:t>the</a:t>
            </a:r>
            <a:r>
              <a:rPr sz="2000" spc="-20" dirty="0">
                <a:latin typeface="Arial MT"/>
                <a:cs typeface="Arial MT"/>
              </a:rPr>
              <a:t> </a:t>
            </a:r>
            <a:r>
              <a:rPr sz="2000" dirty="0">
                <a:latin typeface="Arial MT"/>
                <a:cs typeface="Arial MT"/>
              </a:rPr>
              <a:t>cell</a:t>
            </a:r>
            <a:r>
              <a:rPr sz="2000" spc="-15" dirty="0">
                <a:latin typeface="Arial MT"/>
                <a:cs typeface="Arial MT"/>
              </a:rPr>
              <a:t> </a:t>
            </a:r>
            <a:r>
              <a:rPr sz="2000" spc="-5" dirty="0">
                <a:latin typeface="Arial MT"/>
                <a:cs typeface="Arial MT"/>
              </a:rPr>
              <a:t>having</a:t>
            </a:r>
            <a:r>
              <a:rPr sz="2000" spc="-15" dirty="0">
                <a:latin typeface="Arial MT"/>
                <a:cs typeface="Arial MT"/>
              </a:rPr>
              <a:t> </a:t>
            </a:r>
            <a:r>
              <a:rPr sz="2000" dirty="0">
                <a:latin typeface="Arial MT"/>
                <a:cs typeface="Arial MT"/>
              </a:rPr>
              <a:t>a</a:t>
            </a:r>
            <a:r>
              <a:rPr sz="2000" spc="-15" dirty="0">
                <a:latin typeface="Arial MT"/>
                <a:cs typeface="Arial MT"/>
              </a:rPr>
              <a:t> </a:t>
            </a:r>
            <a:r>
              <a:rPr sz="2000" spc="-5" dirty="0">
                <a:latin typeface="Arial MT"/>
                <a:cs typeface="Arial MT"/>
              </a:rPr>
              <a:t>threshold</a:t>
            </a:r>
            <a:r>
              <a:rPr sz="2000" spc="-15" dirty="0">
                <a:latin typeface="Arial MT"/>
                <a:cs typeface="Arial MT"/>
              </a:rPr>
              <a:t> </a:t>
            </a:r>
            <a:r>
              <a:rPr sz="2000" dirty="0">
                <a:latin typeface="Arial MT"/>
                <a:cs typeface="Arial MT"/>
              </a:rPr>
              <a:t>value.</a:t>
            </a:r>
            <a:endParaRPr sz="2000">
              <a:latin typeface="Arial MT"/>
              <a:cs typeface="Arial MT"/>
            </a:endParaRPr>
          </a:p>
        </p:txBody>
      </p:sp>
      <p:grpSp>
        <p:nvGrpSpPr>
          <p:cNvPr id="7" name="object 7"/>
          <p:cNvGrpSpPr/>
          <p:nvPr/>
        </p:nvGrpSpPr>
        <p:grpSpPr>
          <a:xfrm>
            <a:off x="5281237" y="1580737"/>
            <a:ext cx="384175" cy="403225"/>
            <a:chOff x="5281237" y="1580737"/>
            <a:chExt cx="384175" cy="403225"/>
          </a:xfrm>
        </p:grpSpPr>
        <p:sp>
          <p:nvSpPr>
            <p:cNvPr id="8" name="object 8"/>
            <p:cNvSpPr/>
            <p:nvPr/>
          </p:nvSpPr>
          <p:spPr>
            <a:xfrm>
              <a:off x="5285999" y="1585500"/>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9" name="object 9"/>
            <p:cNvSpPr/>
            <p:nvPr/>
          </p:nvSpPr>
          <p:spPr>
            <a:xfrm>
              <a:off x="5285999" y="1585500"/>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0" name="object 10"/>
          <p:cNvSpPr txBox="1"/>
          <p:nvPr/>
        </p:nvSpPr>
        <p:spPr>
          <a:xfrm>
            <a:off x="5413854" y="1552938"/>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p:txBody>
      </p:sp>
      <p:sp>
        <p:nvSpPr>
          <p:cNvPr id="11" name="object 11"/>
          <p:cNvSpPr txBox="1"/>
          <p:nvPr/>
        </p:nvSpPr>
        <p:spPr>
          <a:xfrm>
            <a:off x="5413854" y="1888429"/>
            <a:ext cx="91440" cy="167640"/>
          </a:xfrm>
          <a:prstGeom prst="rect">
            <a:avLst/>
          </a:prstGeom>
        </p:spPr>
        <p:txBody>
          <a:bodyPr vert="horz" wrap="square" lIns="0" tIns="16510" rIns="0" bIns="0" rtlCol="0">
            <a:spAutoFit/>
          </a:bodyPr>
          <a:lstStyle/>
          <a:p>
            <a:pPr marL="12700">
              <a:lnSpc>
                <a:spcPct val="100000"/>
              </a:lnSpc>
              <a:spcBef>
                <a:spcPts val="130"/>
              </a:spcBef>
            </a:pPr>
            <a:r>
              <a:rPr sz="900" b="1" spc="15" dirty="0">
                <a:latin typeface="Arial"/>
                <a:cs typeface="Arial"/>
              </a:rPr>
              <a:t>1</a:t>
            </a:r>
            <a:endParaRPr sz="900">
              <a:latin typeface="Arial"/>
              <a:cs typeface="Arial"/>
            </a:endParaRPr>
          </a:p>
        </p:txBody>
      </p:sp>
      <p:grpSp>
        <p:nvGrpSpPr>
          <p:cNvPr id="12" name="object 12"/>
          <p:cNvGrpSpPr/>
          <p:nvPr/>
        </p:nvGrpSpPr>
        <p:grpSpPr>
          <a:xfrm>
            <a:off x="5281237" y="3475487"/>
            <a:ext cx="384175" cy="403225"/>
            <a:chOff x="5281237" y="3475487"/>
            <a:chExt cx="384175" cy="403225"/>
          </a:xfrm>
        </p:grpSpPr>
        <p:sp>
          <p:nvSpPr>
            <p:cNvPr id="13" name="object 13"/>
            <p:cNvSpPr/>
            <p:nvPr/>
          </p:nvSpPr>
          <p:spPr>
            <a:xfrm>
              <a:off x="5285999" y="3480249"/>
              <a:ext cx="374650" cy="393700"/>
            </a:xfrm>
            <a:custGeom>
              <a:avLst/>
              <a:gdLst/>
              <a:ahLst/>
              <a:cxnLst/>
              <a:rect l="l" t="t" r="r" b="b"/>
              <a:pathLst>
                <a:path w="374650" h="393700">
                  <a:moveTo>
                    <a:pt x="187199" y="393599"/>
                  </a:moveTo>
                  <a:lnTo>
                    <a:pt x="144276" y="388402"/>
                  </a:lnTo>
                  <a:lnTo>
                    <a:pt x="104874" y="373596"/>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3"/>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close/>
                </a:path>
              </a:pathLst>
            </a:custGeom>
            <a:solidFill>
              <a:srgbClr val="4A86E7"/>
            </a:solidFill>
          </p:spPr>
          <p:txBody>
            <a:bodyPr wrap="square" lIns="0" tIns="0" rIns="0" bIns="0" rtlCol="0"/>
            <a:lstStyle/>
            <a:p>
              <a:endParaRPr/>
            </a:p>
          </p:txBody>
        </p:sp>
        <p:sp>
          <p:nvSpPr>
            <p:cNvPr id="14" name="object 14"/>
            <p:cNvSpPr/>
            <p:nvPr/>
          </p:nvSpPr>
          <p:spPr>
            <a:xfrm>
              <a:off x="5285999" y="34802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3"/>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lnTo>
                    <a:pt x="144276" y="388402"/>
                  </a:lnTo>
                  <a:lnTo>
                    <a:pt x="104874" y="373596"/>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5" name="object 15"/>
          <p:cNvSpPr txBox="1"/>
          <p:nvPr/>
        </p:nvSpPr>
        <p:spPr>
          <a:xfrm>
            <a:off x="5413854" y="34476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20" dirty="0">
                <a:latin typeface="Arial"/>
                <a:cs typeface="Arial"/>
              </a:rPr>
              <a:t>n</a:t>
            </a:r>
            <a:endParaRPr sz="900">
              <a:latin typeface="Arial"/>
              <a:cs typeface="Arial"/>
            </a:endParaRPr>
          </a:p>
        </p:txBody>
      </p:sp>
      <p:grpSp>
        <p:nvGrpSpPr>
          <p:cNvPr id="16" name="object 16"/>
          <p:cNvGrpSpPr/>
          <p:nvPr/>
        </p:nvGrpSpPr>
        <p:grpSpPr>
          <a:xfrm>
            <a:off x="5281237" y="2425787"/>
            <a:ext cx="384175" cy="403225"/>
            <a:chOff x="5281237" y="2425787"/>
            <a:chExt cx="384175" cy="403225"/>
          </a:xfrm>
        </p:grpSpPr>
        <p:sp>
          <p:nvSpPr>
            <p:cNvPr id="17" name="object 17"/>
            <p:cNvSpPr/>
            <p:nvPr/>
          </p:nvSpPr>
          <p:spPr>
            <a:xfrm>
              <a:off x="5285999" y="2430549"/>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18" name="object 18"/>
            <p:cNvSpPr/>
            <p:nvPr/>
          </p:nvSpPr>
          <p:spPr>
            <a:xfrm>
              <a:off x="5285999" y="24305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9" name="object 19"/>
          <p:cNvSpPr txBox="1"/>
          <p:nvPr/>
        </p:nvSpPr>
        <p:spPr>
          <a:xfrm>
            <a:off x="5413854" y="23979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15" dirty="0">
                <a:latin typeface="Arial"/>
                <a:cs typeface="Arial"/>
              </a:rPr>
              <a:t>2</a:t>
            </a:r>
            <a:endParaRPr sz="900">
              <a:latin typeface="Arial"/>
              <a:cs typeface="Arial"/>
            </a:endParaRPr>
          </a:p>
        </p:txBody>
      </p:sp>
      <p:grpSp>
        <p:nvGrpSpPr>
          <p:cNvPr id="20" name="object 20"/>
          <p:cNvGrpSpPr/>
          <p:nvPr/>
        </p:nvGrpSpPr>
        <p:grpSpPr>
          <a:xfrm>
            <a:off x="5650729" y="1772745"/>
            <a:ext cx="2940685" cy="1913889"/>
            <a:chOff x="5650729" y="1772745"/>
            <a:chExt cx="2940685" cy="1913889"/>
          </a:xfrm>
        </p:grpSpPr>
        <p:sp>
          <p:nvSpPr>
            <p:cNvPr id="21" name="object 21"/>
            <p:cNvSpPr/>
            <p:nvPr/>
          </p:nvSpPr>
          <p:spPr>
            <a:xfrm>
              <a:off x="6860599" y="2341000"/>
              <a:ext cx="549275" cy="572770"/>
            </a:xfrm>
            <a:custGeom>
              <a:avLst/>
              <a:gdLst/>
              <a:ahLst/>
              <a:cxnLst/>
              <a:rect l="l" t="t" r="r" b="b"/>
              <a:pathLst>
                <a:path w="549275" h="572769">
                  <a:moveTo>
                    <a:pt x="274349" y="572699"/>
                  </a:move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close/>
                </a:path>
              </a:pathLst>
            </a:custGeom>
            <a:solidFill>
              <a:srgbClr val="980000"/>
            </a:solidFill>
          </p:spPr>
          <p:txBody>
            <a:bodyPr wrap="square" lIns="0" tIns="0" rIns="0" bIns="0" rtlCol="0"/>
            <a:lstStyle/>
            <a:p>
              <a:endParaRPr/>
            </a:p>
          </p:txBody>
        </p:sp>
        <p:sp>
          <p:nvSpPr>
            <p:cNvPr id="22" name="object 22"/>
            <p:cNvSpPr/>
            <p:nvPr/>
          </p:nvSpPr>
          <p:spPr>
            <a:xfrm>
              <a:off x="6860599" y="2341000"/>
              <a:ext cx="549275" cy="572770"/>
            </a:xfrm>
            <a:custGeom>
              <a:avLst/>
              <a:gdLst/>
              <a:ahLst/>
              <a:cxnLst/>
              <a:rect l="l" t="t" r="r" b="b"/>
              <a:pathLst>
                <a:path w="549275" h="572769">
                  <a:moveTo>
                    <a:pt x="0" y="286349"/>
                  </a:move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close/>
                </a:path>
              </a:pathLst>
            </a:custGeom>
            <a:ln w="9524">
              <a:solidFill>
                <a:srgbClr val="595959"/>
              </a:solidFill>
            </a:ln>
          </p:spPr>
          <p:txBody>
            <a:bodyPr wrap="square" lIns="0" tIns="0" rIns="0" bIns="0" rtlCol="0"/>
            <a:lstStyle/>
            <a:p>
              <a:endParaRPr/>
            </a:p>
          </p:txBody>
        </p:sp>
        <p:sp>
          <p:nvSpPr>
            <p:cNvPr id="23" name="object 23"/>
            <p:cNvSpPr/>
            <p:nvPr/>
          </p:nvSpPr>
          <p:spPr>
            <a:xfrm>
              <a:off x="5660254" y="1782270"/>
              <a:ext cx="1178560" cy="591820"/>
            </a:xfrm>
            <a:custGeom>
              <a:avLst/>
              <a:gdLst/>
              <a:ahLst/>
              <a:cxnLst/>
              <a:rect l="l" t="t" r="r" b="b"/>
              <a:pathLst>
                <a:path w="1178559" h="591819">
                  <a:moveTo>
                    <a:pt x="0" y="0"/>
                  </a:moveTo>
                  <a:lnTo>
                    <a:pt x="1178539" y="591339"/>
                  </a:lnTo>
                </a:path>
              </a:pathLst>
            </a:custGeom>
            <a:ln w="19049">
              <a:solidFill>
                <a:srgbClr val="595959"/>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6815157" y="2335961"/>
              <a:ext cx="110431" cy="85944"/>
            </a:xfrm>
            <a:prstGeom prst="rect">
              <a:avLst/>
            </a:prstGeom>
          </p:spPr>
        </p:pic>
        <p:sp>
          <p:nvSpPr>
            <p:cNvPr id="25" name="object 25"/>
            <p:cNvSpPr/>
            <p:nvPr/>
          </p:nvSpPr>
          <p:spPr>
            <a:xfrm>
              <a:off x="5660299" y="26273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26" name="object 26"/>
            <p:cNvPicPr/>
            <p:nvPr/>
          </p:nvPicPr>
          <p:blipFill>
            <a:blip r:embed="rId3" cstate="print"/>
            <a:stretch>
              <a:fillRect/>
            </a:stretch>
          </p:blipFill>
          <p:spPr>
            <a:xfrm>
              <a:off x="6736774" y="2586359"/>
              <a:ext cx="105500" cy="81980"/>
            </a:xfrm>
            <a:prstGeom prst="rect">
              <a:avLst/>
            </a:prstGeom>
          </p:spPr>
        </p:pic>
        <p:sp>
          <p:nvSpPr>
            <p:cNvPr id="27" name="object 27"/>
            <p:cNvSpPr/>
            <p:nvPr/>
          </p:nvSpPr>
          <p:spPr>
            <a:xfrm>
              <a:off x="5660399" y="2892911"/>
              <a:ext cx="1185545" cy="784225"/>
            </a:xfrm>
            <a:custGeom>
              <a:avLst/>
              <a:gdLst/>
              <a:ahLst/>
              <a:cxnLst/>
              <a:rect l="l" t="t" r="r" b="b"/>
              <a:pathLst>
                <a:path w="1185545" h="784225">
                  <a:moveTo>
                    <a:pt x="0" y="784138"/>
                  </a:moveTo>
                  <a:lnTo>
                    <a:pt x="1185369" y="0"/>
                  </a:lnTo>
                </a:path>
              </a:pathLst>
            </a:custGeom>
            <a:ln w="19049">
              <a:solidFill>
                <a:srgbClr val="595959"/>
              </a:solidFill>
            </a:ln>
          </p:spPr>
          <p:txBody>
            <a:bodyPr wrap="square" lIns="0" tIns="0" rIns="0" bIns="0" rtlCol="0"/>
            <a:lstStyle/>
            <a:p>
              <a:endParaRPr/>
            </a:p>
          </p:txBody>
        </p:sp>
        <p:pic>
          <p:nvPicPr>
            <p:cNvPr id="28" name="object 28"/>
            <p:cNvPicPr/>
            <p:nvPr/>
          </p:nvPicPr>
          <p:blipFill>
            <a:blip r:embed="rId4" cstate="print"/>
            <a:stretch>
              <a:fillRect/>
            </a:stretch>
          </p:blipFill>
          <p:spPr>
            <a:xfrm>
              <a:off x="6818884" y="2835690"/>
              <a:ext cx="108512" cy="92989"/>
            </a:xfrm>
            <a:prstGeom prst="rect">
              <a:avLst/>
            </a:prstGeom>
          </p:spPr>
        </p:pic>
        <p:sp>
          <p:nvSpPr>
            <p:cNvPr id="29" name="object 29"/>
            <p:cNvSpPr/>
            <p:nvPr/>
          </p:nvSpPr>
          <p:spPr>
            <a:xfrm>
              <a:off x="7409299" y="26273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30" name="object 30"/>
            <p:cNvPicPr/>
            <p:nvPr/>
          </p:nvPicPr>
          <p:blipFill>
            <a:blip r:embed="rId3" cstate="print"/>
            <a:stretch>
              <a:fillRect/>
            </a:stretch>
          </p:blipFill>
          <p:spPr>
            <a:xfrm>
              <a:off x="8485774" y="2586359"/>
              <a:ext cx="105500" cy="81980"/>
            </a:xfrm>
            <a:prstGeom prst="rect">
              <a:avLst/>
            </a:prstGeom>
          </p:spPr>
        </p:pic>
      </p:grpSp>
      <p:sp>
        <p:nvSpPr>
          <p:cNvPr id="31" name="object 31"/>
          <p:cNvSpPr txBox="1"/>
          <p:nvPr/>
        </p:nvSpPr>
        <p:spPr>
          <a:xfrm>
            <a:off x="6187300" y="1756600"/>
            <a:ext cx="28067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1</a:t>
            </a:r>
            <a:endParaRPr sz="1350" baseline="-33950">
              <a:latin typeface="Arial"/>
              <a:cs typeface="Arial"/>
            </a:endParaRPr>
          </a:p>
        </p:txBody>
      </p:sp>
      <p:sp>
        <p:nvSpPr>
          <p:cNvPr id="32" name="object 32"/>
          <p:cNvSpPr txBox="1"/>
          <p:nvPr/>
        </p:nvSpPr>
        <p:spPr>
          <a:xfrm>
            <a:off x="5921000" y="2326175"/>
            <a:ext cx="28067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2</a:t>
            </a:r>
            <a:endParaRPr sz="1350" baseline="-33950">
              <a:latin typeface="Arial"/>
              <a:cs typeface="Arial"/>
            </a:endParaRPr>
          </a:p>
        </p:txBody>
      </p:sp>
      <p:sp>
        <p:nvSpPr>
          <p:cNvPr id="33" name="object 33"/>
          <p:cNvSpPr txBox="1"/>
          <p:nvPr/>
        </p:nvSpPr>
        <p:spPr>
          <a:xfrm>
            <a:off x="6187300" y="3454650"/>
            <a:ext cx="28702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n</a:t>
            </a:r>
            <a:endParaRPr sz="1350" baseline="-33950">
              <a:latin typeface="Arial"/>
              <a:cs typeface="Arial"/>
            </a:endParaRPr>
          </a:p>
        </p:txBody>
      </p:sp>
      <p:sp>
        <p:nvSpPr>
          <p:cNvPr id="34" name="object 34"/>
          <p:cNvSpPr txBox="1"/>
          <p:nvPr/>
        </p:nvSpPr>
        <p:spPr>
          <a:xfrm>
            <a:off x="7846075" y="2326175"/>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y</a:t>
            </a:r>
            <a:endParaRPr sz="1400">
              <a:latin typeface="Arial"/>
              <a:cs typeface="Arial"/>
            </a:endParaRPr>
          </a:p>
        </p:txBody>
      </p:sp>
      <p:sp>
        <p:nvSpPr>
          <p:cNvPr id="35" name="object 35"/>
          <p:cNvSpPr/>
          <p:nvPr/>
        </p:nvSpPr>
        <p:spPr>
          <a:xfrm>
            <a:off x="5473274" y="2994924"/>
            <a:ext cx="5715" cy="355600"/>
          </a:xfrm>
          <a:custGeom>
            <a:avLst/>
            <a:gdLst/>
            <a:ahLst/>
            <a:cxnLst/>
            <a:rect l="l" t="t" r="r" b="b"/>
            <a:pathLst>
              <a:path w="5714" h="355600">
                <a:moveTo>
                  <a:pt x="0" y="0"/>
                </a:moveTo>
                <a:lnTo>
                  <a:pt x="5699" y="355499"/>
                </a:lnTo>
              </a:path>
            </a:pathLst>
          </a:custGeom>
          <a:ln w="19049">
            <a:solidFill>
              <a:srgbClr val="595959"/>
            </a:solidFill>
          </a:ln>
        </p:spPr>
        <p:txBody>
          <a:bodyPr wrap="square" lIns="0" tIns="0" rIns="0" bIns="0" rtlCol="0"/>
          <a:lstStyle/>
          <a:p>
            <a:endParaRPr/>
          </a:p>
        </p:txBody>
      </p:sp>
      <p:pic>
        <p:nvPicPr>
          <p:cNvPr id="36" name="object 36"/>
          <p:cNvPicPr/>
          <p:nvPr/>
        </p:nvPicPr>
        <p:blipFill>
          <a:blip r:embed="rId5" cstate="print"/>
          <a:stretch>
            <a:fillRect/>
          </a:stretch>
        </p:blipFill>
        <p:spPr>
          <a:xfrm>
            <a:off x="400350" y="3556437"/>
            <a:ext cx="4419599" cy="990599"/>
          </a:xfrm>
          <a:prstGeom prst="rect">
            <a:avLst/>
          </a:prstGeom>
        </p:spPr>
      </p:pic>
      <p:sp>
        <p:nvSpPr>
          <p:cNvPr id="37" name="object 3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a:t>
            </a:fld>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14" y="102725"/>
            <a:ext cx="6093460" cy="452120"/>
          </a:xfrm>
          <a:prstGeom prst="rect">
            <a:avLst/>
          </a:prstGeom>
        </p:spPr>
        <p:txBody>
          <a:bodyPr vert="horz" wrap="square" lIns="0" tIns="12700" rIns="0" bIns="0" rtlCol="0">
            <a:spAutoFit/>
          </a:bodyPr>
          <a:lstStyle/>
          <a:p>
            <a:pPr marL="12700">
              <a:lnSpc>
                <a:spcPct val="100000"/>
              </a:lnSpc>
              <a:spcBef>
                <a:spcPts val="100"/>
              </a:spcBef>
            </a:pPr>
            <a:r>
              <a:rPr spc="-5" dirty="0"/>
              <a:t>Backpropagation</a:t>
            </a:r>
            <a:r>
              <a:rPr spc="-150" dirty="0"/>
              <a:t> </a:t>
            </a:r>
            <a:r>
              <a:rPr spc="-5" dirty="0"/>
              <a:t>Algorithm</a:t>
            </a:r>
            <a:r>
              <a:rPr spc="-45" dirty="0"/>
              <a:t> </a:t>
            </a:r>
            <a:r>
              <a:rPr dirty="0"/>
              <a:t>(cont’d)</a:t>
            </a:r>
          </a:p>
        </p:txBody>
      </p:sp>
      <p:sp>
        <p:nvSpPr>
          <p:cNvPr id="3" name="object 3"/>
          <p:cNvSpPr txBox="1"/>
          <p:nvPr/>
        </p:nvSpPr>
        <p:spPr>
          <a:xfrm>
            <a:off x="459967" y="631914"/>
            <a:ext cx="2243455" cy="730250"/>
          </a:xfrm>
          <a:prstGeom prst="rect">
            <a:avLst/>
          </a:prstGeom>
        </p:spPr>
        <p:txBody>
          <a:bodyPr vert="horz" wrap="square" lIns="0" tIns="60325" rIns="0" bIns="0" rtlCol="0">
            <a:spAutoFit/>
          </a:bodyPr>
          <a:lstStyle/>
          <a:p>
            <a:pPr marL="394335" indent="-382270">
              <a:lnSpc>
                <a:spcPct val="100000"/>
              </a:lnSpc>
              <a:spcBef>
                <a:spcPts val="475"/>
              </a:spcBef>
              <a:buChar char="●"/>
              <a:tabLst>
                <a:tab pos="394335" algn="l"/>
                <a:tab pos="394970" algn="l"/>
              </a:tabLst>
            </a:pPr>
            <a:r>
              <a:rPr sz="2000" b="1" spc="-5" dirty="0">
                <a:latin typeface="Arial"/>
                <a:cs typeface="Arial"/>
              </a:rPr>
              <a:t>Chain</a:t>
            </a:r>
            <a:r>
              <a:rPr sz="2000" b="1" spc="-50" dirty="0">
                <a:latin typeface="Arial"/>
                <a:cs typeface="Arial"/>
              </a:rPr>
              <a:t> </a:t>
            </a:r>
            <a:r>
              <a:rPr sz="2000" b="1" spc="-5" dirty="0">
                <a:latin typeface="Arial"/>
                <a:cs typeface="Arial"/>
              </a:rPr>
              <a:t>Rule:</a:t>
            </a:r>
            <a:endParaRPr sz="2000">
              <a:latin typeface="Arial"/>
              <a:cs typeface="Arial"/>
            </a:endParaRPr>
          </a:p>
          <a:p>
            <a:pPr marL="851535" lvl="1" indent="-382270">
              <a:lnSpc>
                <a:spcPct val="100000"/>
              </a:lnSpc>
              <a:spcBef>
                <a:spcPts val="375"/>
              </a:spcBef>
              <a:buChar char="○"/>
              <a:tabLst>
                <a:tab pos="851535" algn="l"/>
                <a:tab pos="852169" algn="l"/>
              </a:tabLst>
            </a:pPr>
            <a:r>
              <a:rPr sz="2000" b="1" spc="-5" dirty="0">
                <a:latin typeface="Arial"/>
                <a:cs typeface="Arial"/>
              </a:rPr>
              <a:t>Single</a:t>
            </a:r>
            <a:r>
              <a:rPr sz="2000" b="1" spc="-90" dirty="0">
                <a:latin typeface="Arial"/>
                <a:cs typeface="Arial"/>
              </a:rPr>
              <a:t> </a:t>
            </a:r>
            <a:r>
              <a:rPr sz="2000" b="1" spc="-5" dirty="0">
                <a:latin typeface="Arial"/>
                <a:cs typeface="Arial"/>
              </a:rPr>
              <a:t>Path</a:t>
            </a:r>
            <a:endParaRPr sz="2000">
              <a:latin typeface="Arial"/>
              <a:cs typeface="Arial"/>
            </a:endParaRPr>
          </a:p>
        </p:txBody>
      </p:sp>
      <p:sp>
        <p:nvSpPr>
          <p:cNvPr id="4" name="object 4"/>
          <p:cNvSpPr txBox="1"/>
          <p:nvPr/>
        </p:nvSpPr>
        <p:spPr>
          <a:xfrm>
            <a:off x="917167" y="2136865"/>
            <a:ext cx="1986914" cy="330200"/>
          </a:xfrm>
          <a:prstGeom prst="rect">
            <a:avLst/>
          </a:prstGeom>
        </p:spPr>
        <p:txBody>
          <a:bodyPr vert="horz" wrap="square" lIns="0" tIns="12700" rIns="0" bIns="0" rtlCol="0">
            <a:spAutoFit/>
          </a:bodyPr>
          <a:lstStyle/>
          <a:p>
            <a:pPr marL="394335" indent="-382270">
              <a:lnSpc>
                <a:spcPct val="100000"/>
              </a:lnSpc>
              <a:spcBef>
                <a:spcPts val="100"/>
              </a:spcBef>
              <a:buChar char="○"/>
              <a:tabLst>
                <a:tab pos="394335" algn="l"/>
                <a:tab pos="394970" algn="l"/>
              </a:tabLst>
            </a:pPr>
            <a:r>
              <a:rPr sz="2000" b="1" dirty="0">
                <a:latin typeface="Arial"/>
                <a:cs typeface="Arial"/>
              </a:rPr>
              <a:t>Multiple</a:t>
            </a:r>
            <a:r>
              <a:rPr sz="2000" b="1" spc="-90" dirty="0">
                <a:latin typeface="Arial"/>
                <a:cs typeface="Arial"/>
              </a:rPr>
              <a:t> </a:t>
            </a:r>
            <a:r>
              <a:rPr sz="2000" b="1" spc="-5" dirty="0">
                <a:latin typeface="Arial"/>
                <a:cs typeface="Arial"/>
              </a:rPr>
              <a:t>Path</a:t>
            </a:r>
            <a:endParaRPr sz="2000">
              <a:latin typeface="Arial"/>
              <a:cs typeface="Arial"/>
            </a:endParaRPr>
          </a:p>
        </p:txBody>
      </p:sp>
      <p:sp>
        <p:nvSpPr>
          <p:cNvPr id="5" name="object 5"/>
          <p:cNvSpPr txBox="1"/>
          <p:nvPr/>
        </p:nvSpPr>
        <p:spPr>
          <a:xfrm>
            <a:off x="8781525" y="4766036"/>
            <a:ext cx="167005"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595959"/>
                </a:solidFill>
                <a:latin typeface="Arial MT"/>
                <a:cs typeface="Arial MT"/>
              </a:rPr>
              <a:t>35</a:t>
            </a:r>
            <a:endParaRPr sz="1000">
              <a:latin typeface="Arial MT"/>
              <a:cs typeface="Arial MT"/>
            </a:endParaRPr>
          </a:p>
        </p:txBody>
      </p:sp>
      <p:grpSp>
        <p:nvGrpSpPr>
          <p:cNvPr id="6" name="object 6"/>
          <p:cNvGrpSpPr/>
          <p:nvPr/>
        </p:nvGrpSpPr>
        <p:grpSpPr>
          <a:xfrm>
            <a:off x="5026574" y="611125"/>
            <a:ext cx="4019550" cy="4133215"/>
            <a:chOff x="5026574" y="611125"/>
            <a:chExt cx="4019550" cy="4133215"/>
          </a:xfrm>
        </p:grpSpPr>
        <p:sp>
          <p:nvSpPr>
            <p:cNvPr id="7" name="object 7"/>
            <p:cNvSpPr/>
            <p:nvPr/>
          </p:nvSpPr>
          <p:spPr>
            <a:xfrm>
              <a:off x="5036099" y="620650"/>
              <a:ext cx="4000500" cy="4114165"/>
            </a:xfrm>
            <a:custGeom>
              <a:avLst/>
              <a:gdLst/>
              <a:ahLst/>
              <a:cxnLst/>
              <a:rect l="l" t="t" r="r" b="b"/>
              <a:pathLst>
                <a:path w="4000500" h="4114165">
                  <a:moveTo>
                    <a:pt x="0" y="0"/>
                  </a:moveTo>
                  <a:lnTo>
                    <a:pt x="3999899" y="0"/>
                  </a:lnTo>
                  <a:lnTo>
                    <a:pt x="3999899" y="4113599"/>
                  </a:lnTo>
                  <a:lnTo>
                    <a:pt x="0" y="4113599"/>
                  </a:lnTo>
                  <a:lnTo>
                    <a:pt x="0" y="0"/>
                  </a:lnTo>
                  <a:close/>
                </a:path>
              </a:pathLst>
            </a:custGeom>
            <a:ln w="19049">
              <a:solidFill>
                <a:srgbClr val="000000"/>
              </a:solidFill>
            </a:ln>
          </p:spPr>
          <p:txBody>
            <a:bodyPr wrap="square" lIns="0" tIns="0" rIns="0" bIns="0" rtlCol="0"/>
            <a:lstStyle/>
            <a:p>
              <a:endParaRPr/>
            </a:p>
          </p:txBody>
        </p:sp>
        <p:sp>
          <p:nvSpPr>
            <p:cNvPr id="8" name="object 8"/>
            <p:cNvSpPr/>
            <p:nvPr/>
          </p:nvSpPr>
          <p:spPr>
            <a:xfrm>
              <a:off x="6621229" y="3127850"/>
              <a:ext cx="478155" cy="421005"/>
            </a:xfrm>
            <a:custGeom>
              <a:avLst/>
              <a:gdLst/>
              <a:ahLst/>
              <a:cxnLst/>
              <a:rect l="l" t="t" r="r" b="b"/>
              <a:pathLst>
                <a:path w="478154" h="421004">
                  <a:moveTo>
                    <a:pt x="238799" y="420599"/>
                  </a:moveTo>
                  <a:lnTo>
                    <a:pt x="190673" y="416327"/>
                  </a:lnTo>
                  <a:lnTo>
                    <a:pt x="145847" y="404073"/>
                  </a:lnTo>
                  <a:lnTo>
                    <a:pt x="105284" y="384683"/>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9" name="object 9"/>
            <p:cNvSpPr/>
            <p:nvPr/>
          </p:nvSpPr>
          <p:spPr>
            <a:xfrm>
              <a:off x="6621229" y="3127850"/>
              <a:ext cx="478155" cy="421005"/>
            </a:xfrm>
            <a:custGeom>
              <a:avLst/>
              <a:gdLst/>
              <a:ahLst/>
              <a:cxnLst/>
              <a:rect l="l" t="t" r="r" b="b"/>
              <a:pathLst>
                <a:path w="478154" h="421004">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0" name="object 10"/>
            <p:cNvSpPr/>
            <p:nvPr/>
          </p:nvSpPr>
          <p:spPr>
            <a:xfrm>
              <a:off x="6621229" y="3886309"/>
              <a:ext cx="478155" cy="421005"/>
            </a:xfrm>
            <a:custGeom>
              <a:avLst/>
              <a:gdLst/>
              <a:ahLst/>
              <a:cxnLst/>
              <a:rect l="l" t="t" r="r" b="b"/>
              <a:pathLst>
                <a:path w="478154" h="421004">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6"/>
                  </a:lnTo>
                  <a:lnTo>
                    <a:pt x="145847" y="16526"/>
                  </a:lnTo>
                  <a:lnTo>
                    <a:pt x="190673" y="4272"/>
                  </a:lnTo>
                  <a:lnTo>
                    <a:pt x="238799" y="0"/>
                  </a:lnTo>
                  <a:lnTo>
                    <a:pt x="286926" y="4272"/>
                  </a:lnTo>
                  <a:lnTo>
                    <a:pt x="331751" y="16526"/>
                  </a:lnTo>
                  <a:lnTo>
                    <a:pt x="372315" y="35916"/>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1" name="object 11"/>
            <p:cNvSpPr/>
            <p:nvPr/>
          </p:nvSpPr>
          <p:spPr>
            <a:xfrm>
              <a:off x="6621229" y="3886309"/>
              <a:ext cx="478155" cy="421005"/>
            </a:xfrm>
            <a:custGeom>
              <a:avLst/>
              <a:gdLst/>
              <a:ahLst/>
              <a:cxnLst/>
              <a:rect l="l" t="t" r="r" b="b"/>
              <a:pathLst>
                <a:path w="478154" h="421004">
                  <a:moveTo>
                    <a:pt x="0" y="210299"/>
                  </a:moveTo>
                  <a:lnTo>
                    <a:pt x="4851" y="167917"/>
                  </a:lnTo>
                  <a:lnTo>
                    <a:pt x="18765" y="128441"/>
                  </a:lnTo>
                  <a:lnTo>
                    <a:pt x="40783" y="92719"/>
                  </a:lnTo>
                  <a:lnTo>
                    <a:pt x="69942" y="61595"/>
                  </a:lnTo>
                  <a:lnTo>
                    <a:pt x="105284" y="35916"/>
                  </a:lnTo>
                  <a:lnTo>
                    <a:pt x="145847" y="16526"/>
                  </a:lnTo>
                  <a:lnTo>
                    <a:pt x="190673" y="4272"/>
                  </a:lnTo>
                  <a:lnTo>
                    <a:pt x="238799" y="0"/>
                  </a:lnTo>
                  <a:lnTo>
                    <a:pt x="286926" y="4272"/>
                  </a:lnTo>
                  <a:lnTo>
                    <a:pt x="331751" y="16526"/>
                  </a:lnTo>
                  <a:lnTo>
                    <a:pt x="372315" y="35916"/>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2" name="object 12"/>
            <p:cNvSpPr/>
            <p:nvPr/>
          </p:nvSpPr>
          <p:spPr>
            <a:xfrm>
              <a:off x="5243578" y="3499991"/>
              <a:ext cx="478155" cy="421005"/>
            </a:xfrm>
            <a:custGeom>
              <a:avLst/>
              <a:gdLst/>
              <a:ahLst/>
              <a:cxnLst/>
              <a:rect l="l" t="t" r="r" b="b"/>
              <a:pathLst>
                <a:path w="478154" h="421004">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3" name="object 13"/>
            <p:cNvSpPr/>
            <p:nvPr/>
          </p:nvSpPr>
          <p:spPr>
            <a:xfrm>
              <a:off x="5243578" y="3499991"/>
              <a:ext cx="478155" cy="421005"/>
            </a:xfrm>
            <a:custGeom>
              <a:avLst/>
              <a:gdLst/>
              <a:ahLst/>
              <a:cxnLst/>
              <a:rect l="l" t="t" r="r" b="b"/>
              <a:pathLst>
                <a:path w="478154" h="421004">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4" name="object 14"/>
            <p:cNvSpPr/>
            <p:nvPr/>
          </p:nvSpPr>
          <p:spPr>
            <a:xfrm>
              <a:off x="8178574" y="3505309"/>
              <a:ext cx="478155" cy="421005"/>
            </a:xfrm>
            <a:custGeom>
              <a:avLst/>
              <a:gdLst/>
              <a:ahLst/>
              <a:cxnLst/>
              <a:rect l="l" t="t" r="r" b="b"/>
              <a:pathLst>
                <a:path w="478154" h="421004">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6"/>
                  </a:lnTo>
                  <a:lnTo>
                    <a:pt x="145848" y="16526"/>
                  </a:lnTo>
                  <a:lnTo>
                    <a:pt x="190673" y="4272"/>
                  </a:lnTo>
                  <a:lnTo>
                    <a:pt x="238799" y="0"/>
                  </a:lnTo>
                  <a:lnTo>
                    <a:pt x="286926" y="4272"/>
                  </a:lnTo>
                  <a:lnTo>
                    <a:pt x="331751" y="16526"/>
                  </a:lnTo>
                  <a:lnTo>
                    <a:pt x="372315" y="35916"/>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15" name="object 15"/>
            <p:cNvSpPr/>
            <p:nvPr/>
          </p:nvSpPr>
          <p:spPr>
            <a:xfrm>
              <a:off x="8178574" y="3505309"/>
              <a:ext cx="478155" cy="421005"/>
            </a:xfrm>
            <a:custGeom>
              <a:avLst/>
              <a:gdLst/>
              <a:ahLst/>
              <a:cxnLst/>
              <a:rect l="l" t="t" r="r" b="b"/>
              <a:pathLst>
                <a:path w="478154" h="421004">
                  <a:moveTo>
                    <a:pt x="0" y="210299"/>
                  </a:moveTo>
                  <a:lnTo>
                    <a:pt x="4851" y="167917"/>
                  </a:lnTo>
                  <a:lnTo>
                    <a:pt x="18766" y="128441"/>
                  </a:lnTo>
                  <a:lnTo>
                    <a:pt x="40783" y="92719"/>
                  </a:lnTo>
                  <a:lnTo>
                    <a:pt x="69942" y="61595"/>
                  </a:lnTo>
                  <a:lnTo>
                    <a:pt x="105284" y="35916"/>
                  </a:lnTo>
                  <a:lnTo>
                    <a:pt x="145848" y="16526"/>
                  </a:lnTo>
                  <a:lnTo>
                    <a:pt x="190673" y="4272"/>
                  </a:lnTo>
                  <a:lnTo>
                    <a:pt x="238799" y="0"/>
                  </a:lnTo>
                  <a:lnTo>
                    <a:pt x="286926" y="4272"/>
                  </a:lnTo>
                  <a:lnTo>
                    <a:pt x="331751" y="16526"/>
                  </a:lnTo>
                  <a:lnTo>
                    <a:pt x="372315" y="35916"/>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6" name="object 16"/>
            <p:cNvSpPr/>
            <p:nvPr/>
          </p:nvSpPr>
          <p:spPr>
            <a:xfrm>
              <a:off x="5721178" y="3381952"/>
              <a:ext cx="794385" cy="328930"/>
            </a:xfrm>
            <a:custGeom>
              <a:avLst/>
              <a:gdLst/>
              <a:ahLst/>
              <a:cxnLst/>
              <a:rect l="l" t="t" r="r" b="b"/>
              <a:pathLst>
                <a:path w="794384" h="328929">
                  <a:moveTo>
                    <a:pt x="0" y="328338"/>
                  </a:moveTo>
                  <a:lnTo>
                    <a:pt x="794367" y="0"/>
                  </a:lnTo>
                </a:path>
              </a:pathLst>
            </a:custGeom>
            <a:ln w="19049">
              <a:solidFill>
                <a:srgbClr val="595959"/>
              </a:solidFill>
            </a:ln>
          </p:spPr>
          <p:txBody>
            <a:bodyPr wrap="square" lIns="0" tIns="0" rIns="0" bIns="0" rtlCol="0"/>
            <a:lstStyle/>
            <a:p>
              <a:endParaRPr/>
            </a:p>
          </p:txBody>
        </p:sp>
        <p:pic>
          <p:nvPicPr>
            <p:cNvPr id="17" name="object 17"/>
            <p:cNvPicPr/>
            <p:nvPr/>
          </p:nvPicPr>
          <p:blipFill>
            <a:blip r:embed="rId2" cstate="print"/>
            <a:stretch>
              <a:fillRect/>
            </a:stretch>
          </p:blipFill>
          <p:spPr>
            <a:xfrm>
              <a:off x="6494002" y="3339404"/>
              <a:ext cx="110963" cy="81152"/>
            </a:xfrm>
            <a:prstGeom prst="rect">
              <a:avLst/>
            </a:prstGeom>
          </p:spPr>
        </p:pic>
        <p:sp>
          <p:nvSpPr>
            <p:cNvPr id="18" name="object 18"/>
            <p:cNvSpPr/>
            <p:nvPr/>
          </p:nvSpPr>
          <p:spPr>
            <a:xfrm>
              <a:off x="5721178" y="3710291"/>
              <a:ext cx="795020" cy="341630"/>
            </a:xfrm>
            <a:custGeom>
              <a:avLst/>
              <a:gdLst/>
              <a:ahLst/>
              <a:cxnLst/>
              <a:rect l="l" t="t" r="r" b="b"/>
              <a:pathLst>
                <a:path w="795020" h="341629">
                  <a:moveTo>
                    <a:pt x="0" y="0"/>
                  </a:moveTo>
                  <a:lnTo>
                    <a:pt x="794970" y="341307"/>
                  </a:lnTo>
                </a:path>
              </a:pathLst>
            </a:custGeom>
            <a:ln w="19049">
              <a:solidFill>
                <a:srgbClr val="595959"/>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6494211" y="4013161"/>
              <a:ext cx="110901" cy="82068"/>
            </a:xfrm>
            <a:prstGeom prst="rect">
              <a:avLst/>
            </a:prstGeom>
          </p:spPr>
        </p:pic>
        <p:sp>
          <p:nvSpPr>
            <p:cNvPr id="20" name="object 20"/>
            <p:cNvSpPr/>
            <p:nvPr/>
          </p:nvSpPr>
          <p:spPr>
            <a:xfrm>
              <a:off x="7098829" y="3338150"/>
              <a:ext cx="948690" cy="281940"/>
            </a:xfrm>
            <a:custGeom>
              <a:avLst/>
              <a:gdLst/>
              <a:ahLst/>
              <a:cxnLst/>
              <a:rect l="l" t="t" r="r" b="b"/>
              <a:pathLst>
                <a:path w="948690" h="281939">
                  <a:moveTo>
                    <a:pt x="0" y="0"/>
                  </a:moveTo>
                  <a:lnTo>
                    <a:pt x="948228" y="281563"/>
                  </a:lnTo>
                </a:path>
              </a:pathLst>
            </a:custGeom>
            <a:ln w="19049">
              <a:solidFill>
                <a:srgbClr val="595959"/>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8028576" y="3580025"/>
              <a:ext cx="110880" cy="79377"/>
            </a:xfrm>
            <a:prstGeom prst="rect">
              <a:avLst/>
            </a:prstGeom>
          </p:spPr>
        </p:pic>
        <p:sp>
          <p:nvSpPr>
            <p:cNvPr id="22" name="object 22"/>
            <p:cNvSpPr/>
            <p:nvPr/>
          </p:nvSpPr>
          <p:spPr>
            <a:xfrm>
              <a:off x="7098829" y="3753645"/>
              <a:ext cx="972185" cy="343535"/>
            </a:xfrm>
            <a:custGeom>
              <a:avLst/>
              <a:gdLst/>
              <a:ahLst/>
              <a:cxnLst/>
              <a:rect l="l" t="t" r="r" b="b"/>
              <a:pathLst>
                <a:path w="972184" h="343535">
                  <a:moveTo>
                    <a:pt x="0" y="342964"/>
                  </a:moveTo>
                  <a:lnTo>
                    <a:pt x="971913" y="0"/>
                  </a:lnTo>
                </a:path>
              </a:pathLst>
            </a:custGeom>
            <a:ln w="19049">
              <a:solidFill>
                <a:srgbClr val="595959"/>
              </a:solidFill>
            </a:ln>
          </p:spPr>
          <p:txBody>
            <a:bodyPr wrap="square" lIns="0" tIns="0" rIns="0" bIns="0" rtlCol="0"/>
            <a:lstStyle/>
            <a:p>
              <a:endParaRPr/>
            </a:p>
          </p:txBody>
        </p:sp>
        <p:pic>
          <p:nvPicPr>
            <p:cNvPr id="23" name="object 23"/>
            <p:cNvPicPr/>
            <p:nvPr/>
          </p:nvPicPr>
          <p:blipFill>
            <a:blip r:embed="rId5" cstate="print"/>
            <a:stretch>
              <a:fillRect/>
            </a:stretch>
          </p:blipFill>
          <p:spPr>
            <a:xfrm>
              <a:off x="8050748" y="3714447"/>
              <a:ext cx="111044" cy="78394"/>
            </a:xfrm>
            <a:prstGeom prst="rect">
              <a:avLst/>
            </a:prstGeom>
          </p:spPr>
        </p:pic>
        <p:sp>
          <p:nvSpPr>
            <p:cNvPr id="24" name="object 24"/>
            <p:cNvSpPr/>
            <p:nvPr/>
          </p:nvSpPr>
          <p:spPr>
            <a:xfrm>
              <a:off x="6697429" y="121577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25" name="object 25"/>
            <p:cNvSpPr/>
            <p:nvPr/>
          </p:nvSpPr>
          <p:spPr>
            <a:xfrm>
              <a:off x="6697429" y="121577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6" name="object 26"/>
            <p:cNvSpPr/>
            <p:nvPr/>
          </p:nvSpPr>
          <p:spPr>
            <a:xfrm>
              <a:off x="5319778" y="121045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27" name="object 27"/>
            <p:cNvSpPr/>
            <p:nvPr/>
          </p:nvSpPr>
          <p:spPr>
            <a:xfrm>
              <a:off x="5319778" y="121045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8" name="object 28"/>
            <p:cNvSpPr/>
            <p:nvPr/>
          </p:nvSpPr>
          <p:spPr>
            <a:xfrm>
              <a:off x="8254774" y="1201594"/>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29" name="object 29"/>
            <p:cNvSpPr/>
            <p:nvPr/>
          </p:nvSpPr>
          <p:spPr>
            <a:xfrm>
              <a:off x="8254774" y="1201594"/>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30" name="object 30"/>
            <p:cNvSpPr/>
            <p:nvPr/>
          </p:nvSpPr>
          <p:spPr>
            <a:xfrm>
              <a:off x="5797378" y="1420752"/>
              <a:ext cx="786130" cy="5080"/>
            </a:xfrm>
            <a:custGeom>
              <a:avLst/>
              <a:gdLst/>
              <a:ahLst/>
              <a:cxnLst/>
              <a:rect l="l" t="t" r="r" b="b"/>
              <a:pathLst>
                <a:path w="786129" h="5080">
                  <a:moveTo>
                    <a:pt x="0" y="0"/>
                  </a:moveTo>
                  <a:lnTo>
                    <a:pt x="785702" y="4714"/>
                  </a:lnTo>
                </a:path>
              </a:pathLst>
            </a:custGeom>
            <a:ln w="19049">
              <a:solidFill>
                <a:srgbClr val="595959"/>
              </a:solidFill>
            </a:ln>
          </p:spPr>
          <p:txBody>
            <a:bodyPr wrap="square" lIns="0" tIns="0" rIns="0" bIns="0" rtlCol="0"/>
            <a:lstStyle/>
            <a:p>
              <a:endParaRPr/>
            </a:p>
          </p:txBody>
        </p:sp>
        <p:pic>
          <p:nvPicPr>
            <p:cNvPr id="31" name="object 31"/>
            <p:cNvPicPr/>
            <p:nvPr/>
          </p:nvPicPr>
          <p:blipFill>
            <a:blip r:embed="rId6" cstate="print"/>
            <a:stretch>
              <a:fillRect/>
            </a:stretch>
          </p:blipFill>
          <p:spPr>
            <a:xfrm>
              <a:off x="6573367" y="1384476"/>
              <a:ext cx="105687" cy="81979"/>
            </a:xfrm>
            <a:prstGeom prst="rect">
              <a:avLst/>
            </a:prstGeom>
          </p:spPr>
        </p:pic>
        <p:sp>
          <p:nvSpPr>
            <p:cNvPr id="32" name="object 32"/>
            <p:cNvSpPr/>
            <p:nvPr/>
          </p:nvSpPr>
          <p:spPr>
            <a:xfrm>
              <a:off x="7174774" y="1411894"/>
              <a:ext cx="965835" cy="0"/>
            </a:xfrm>
            <a:custGeom>
              <a:avLst/>
              <a:gdLst/>
              <a:ahLst/>
              <a:cxnLst/>
              <a:rect l="l" t="t" r="r" b="b"/>
              <a:pathLst>
                <a:path w="965834">
                  <a:moveTo>
                    <a:pt x="0" y="0"/>
                  </a:moveTo>
                  <a:lnTo>
                    <a:pt x="965699" y="0"/>
                  </a:lnTo>
                </a:path>
              </a:pathLst>
            </a:custGeom>
            <a:ln w="19049">
              <a:solidFill>
                <a:srgbClr val="595959"/>
              </a:solidFill>
            </a:ln>
          </p:spPr>
          <p:txBody>
            <a:bodyPr wrap="square" lIns="0" tIns="0" rIns="0" bIns="0" rtlCol="0"/>
            <a:lstStyle/>
            <a:p>
              <a:endParaRPr/>
            </a:p>
          </p:txBody>
        </p:sp>
        <p:pic>
          <p:nvPicPr>
            <p:cNvPr id="33" name="object 33"/>
            <p:cNvPicPr/>
            <p:nvPr/>
          </p:nvPicPr>
          <p:blipFill>
            <a:blip r:embed="rId7" cstate="print"/>
            <a:stretch>
              <a:fillRect/>
            </a:stretch>
          </p:blipFill>
          <p:spPr>
            <a:xfrm>
              <a:off x="8130949" y="1370903"/>
              <a:ext cx="105500" cy="81980"/>
            </a:xfrm>
            <a:prstGeom prst="rect">
              <a:avLst/>
            </a:prstGeom>
          </p:spPr>
        </p:pic>
      </p:grpSp>
      <p:sp>
        <p:nvSpPr>
          <p:cNvPr id="34" name="object 34"/>
          <p:cNvSpPr txBox="1"/>
          <p:nvPr/>
        </p:nvSpPr>
        <p:spPr>
          <a:xfrm>
            <a:off x="5487700" y="1657550"/>
            <a:ext cx="159385" cy="406400"/>
          </a:xfrm>
          <a:prstGeom prst="rect">
            <a:avLst/>
          </a:prstGeom>
        </p:spPr>
        <p:txBody>
          <a:bodyPr vert="horz" wrap="square" lIns="0" tIns="12700" rIns="0" bIns="0" rtlCol="0">
            <a:spAutoFit/>
          </a:bodyPr>
          <a:lstStyle/>
          <a:p>
            <a:pPr>
              <a:lnSpc>
                <a:spcPct val="100000"/>
              </a:lnSpc>
              <a:spcBef>
                <a:spcPts val="100"/>
              </a:spcBef>
            </a:pPr>
            <a:r>
              <a:rPr sz="2500" i="1" spc="70" dirty="0">
                <a:latin typeface="Calibri"/>
                <a:cs typeface="Calibri"/>
              </a:rPr>
              <a:t>x</a:t>
            </a:r>
            <a:endParaRPr sz="2500">
              <a:latin typeface="Calibri"/>
              <a:cs typeface="Calibri"/>
            </a:endParaRPr>
          </a:p>
        </p:txBody>
      </p:sp>
      <p:sp>
        <p:nvSpPr>
          <p:cNvPr id="35" name="object 35"/>
          <p:cNvSpPr txBox="1"/>
          <p:nvPr/>
        </p:nvSpPr>
        <p:spPr>
          <a:xfrm>
            <a:off x="6935500" y="1657550"/>
            <a:ext cx="151765" cy="406400"/>
          </a:xfrm>
          <a:prstGeom prst="rect">
            <a:avLst/>
          </a:prstGeom>
        </p:spPr>
        <p:txBody>
          <a:bodyPr vert="horz" wrap="square" lIns="0" tIns="12700" rIns="0" bIns="0" rtlCol="0">
            <a:spAutoFit/>
          </a:bodyPr>
          <a:lstStyle/>
          <a:p>
            <a:pPr>
              <a:lnSpc>
                <a:spcPct val="100000"/>
              </a:lnSpc>
              <a:spcBef>
                <a:spcPts val="100"/>
              </a:spcBef>
            </a:pPr>
            <a:r>
              <a:rPr sz="2500" i="1" spc="-25" dirty="0">
                <a:latin typeface="Calibri"/>
                <a:cs typeface="Calibri"/>
              </a:rPr>
              <a:t>y</a:t>
            </a:r>
            <a:endParaRPr sz="2500">
              <a:latin typeface="Calibri"/>
              <a:cs typeface="Calibri"/>
            </a:endParaRPr>
          </a:p>
        </p:txBody>
      </p:sp>
      <p:sp>
        <p:nvSpPr>
          <p:cNvPr id="36" name="object 36"/>
          <p:cNvSpPr txBox="1"/>
          <p:nvPr/>
        </p:nvSpPr>
        <p:spPr>
          <a:xfrm>
            <a:off x="8459500" y="1657550"/>
            <a:ext cx="139065" cy="406400"/>
          </a:xfrm>
          <a:prstGeom prst="rect">
            <a:avLst/>
          </a:prstGeom>
        </p:spPr>
        <p:txBody>
          <a:bodyPr vert="horz" wrap="square" lIns="0" tIns="12700" rIns="0" bIns="0" rtlCol="0">
            <a:spAutoFit/>
          </a:bodyPr>
          <a:lstStyle/>
          <a:p>
            <a:pPr>
              <a:lnSpc>
                <a:spcPct val="100000"/>
              </a:lnSpc>
              <a:spcBef>
                <a:spcPts val="100"/>
              </a:spcBef>
            </a:pPr>
            <a:r>
              <a:rPr sz="2500" i="1" spc="5" dirty="0">
                <a:latin typeface="Calibri"/>
                <a:cs typeface="Calibri"/>
              </a:rPr>
              <a:t>z</a:t>
            </a:r>
            <a:endParaRPr sz="2500">
              <a:latin typeface="Calibri"/>
              <a:cs typeface="Calibri"/>
            </a:endParaRPr>
          </a:p>
        </p:txBody>
      </p:sp>
      <p:sp>
        <p:nvSpPr>
          <p:cNvPr id="37" name="object 37"/>
          <p:cNvSpPr txBox="1"/>
          <p:nvPr/>
        </p:nvSpPr>
        <p:spPr>
          <a:xfrm>
            <a:off x="5411500" y="3791149"/>
            <a:ext cx="159385" cy="406400"/>
          </a:xfrm>
          <a:prstGeom prst="rect">
            <a:avLst/>
          </a:prstGeom>
        </p:spPr>
        <p:txBody>
          <a:bodyPr vert="horz" wrap="square" lIns="0" tIns="12700" rIns="0" bIns="0" rtlCol="0">
            <a:spAutoFit/>
          </a:bodyPr>
          <a:lstStyle/>
          <a:p>
            <a:pPr>
              <a:lnSpc>
                <a:spcPct val="100000"/>
              </a:lnSpc>
              <a:spcBef>
                <a:spcPts val="100"/>
              </a:spcBef>
            </a:pPr>
            <a:r>
              <a:rPr sz="2500" i="1" spc="70" dirty="0">
                <a:latin typeface="Calibri"/>
                <a:cs typeface="Calibri"/>
              </a:rPr>
              <a:t>x</a:t>
            </a:r>
            <a:endParaRPr sz="2500">
              <a:latin typeface="Calibri"/>
              <a:cs typeface="Calibri"/>
            </a:endParaRPr>
          </a:p>
        </p:txBody>
      </p:sp>
      <p:sp>
        <p:nvSpPr>
          <p:cNvPr id="38" name="object 38"/>
          <p:cNvSpPr txBox="1"/>
          <p:nvPr/>
        </p:nvSpPr>
        <p:spPr>
          <a:xfrm>
            <a:off x="6783100" y="2648149"/>
            <a:ext cx="151765" cy="885825"/>
          </a:xfrm>
          <a:prstGeom prst="rect">
            <a:avLst/>
          </a:prstGeom>
        </p:spPr>
        <p:txBody>
          <a:bodyPr vert="horz" wrap="square" lIns="0" tIns="12700" rIns="0" bIns="0" rtlCol="0">
            <a:spAutoFit/>
          </a:bodyPr>
          <a:lstStyle/>
          <a:p>
            <a:pPr>
              <a:lnSpc>
                <a:spcPct val="100000"/>
              </a:lnSpc>
              <a:spcBef>
                <a:spcPts val="100"/>
              </a:spcBef>
            </a:pPr>
            <a:r>
              <a:rPr sz="2500" i="1" spc="-25" dirty="0">
                <a:latin typeface="Calibri"/>
                <a:cs typeface="Calibri"/>
              </a:rPr>
              <a:t>y</a:t>
            </a:r>
            <a:endParaRPr sz="2500">
              <a:latin typeface="Calibri"/>
              <a:cs typeface="Calibri"/>
            </a:endParaRPr>
          </a:p>
          <a:p>
            <a:pPr>
              <a:lnSpc>
                <a:spcPct val="100000"/>
              </a:lnSpc>
              <a:spcBef>
                <a:spcPts val="1785"/>
              </a:spcBef>
            </a:pPr>
            <a:r>
              <a:rPr sz="1650" i="1" spc="-270" dirty="0">
                <a:latin typeface="Calibri"/>
                <a:cs typeface="Calibri"/>
              </a:rPr>
              <a:t>1</a:t>
            </a:r>
            <a:endParaRPr sz="1650">
              <a:latin typeface="Calibri"/>
              <a:cs typeface="Calibri"/>
            </a:endParaRPr>
          </a:p>
        </p:txBody>
      </p:sp>
      <p:sp>
        <p:nvSpPr>
          <p:cNvPr id="39" name="object 39"/>
          <p:cNvSpPr txBox="1"/>
          <p:nvPr/>
        </p:nvSpPr>
        <p:spPr>
          <a:xfrm>
            <a:off x="6783100" y="4172149"/>
            <a:ext cx="151765" cy="406400"/>
          </a:xfrm>
          <a:prstGeom prst="rect">
            <a:avLst/>
          </a:prstGeom>
        </p:spPr>
        <p:txBody>
          <a:bodyPr vert="horz" wrap="square" lIns="0" tIns="12700" rIns="0" bIns="0" rtlCol="0">
            <a:spAutoFit/>
          </a:bodyPr>
          <a:lstStyle/>
          <a:p>
            <a:pPr>
              <a:lnSpc>
                <a:spcPct val="100000"/>
              </a:lnSpc>
              <a:spcBef>
                <a:spcPts val="100"/>
              </a:spcBef>
            </a:pPr>
            <a:r>
              <a:rPr sz="2500" i="1" spc="-25" dirty="0">
                <a:latin typeface="Calibri"/>
                <a:cs typeface="Calibri"/>
              </a:rPr>
              <a:t>y</a:t>
            </a:r>
            <a:endParaRPr sz="2500">
              <a:latin typeface="Calibri"/>
              <a:cs typeface="Calibri"/>
            </a:endParaRPr>
          </a:p>
        </p:txBody>
      </p:sp>
      <p:sp>
        <p:nvSpPr>
          <p:cNvPr id="40" name="object 40"/>
          <p:cNvSpPr txBox="1"/>
          <p:nvPr/>
        </p:nvSpPr>
        <p:spPr>
          <a:xfrm>
            <a:off x="6770400" y="4778045"/>
            <a:ext cx="121920" cy="279400"/>
          </a:xfrm>
          <a:prstGeom prst="rect">
            <a:avLst/>
          </a:prstGeom>
        </p:spPr>
        <p:txBody>
          <a:bodyPr vert="horz" wrap="square" lIns="0" tIns="14604" rIns="0" bIns="0" rtlCol="0">
            <a:spAutoFit/>
          </a:bodyPr>
          <a:lstStyle/>
          <a:p>
            <a:pPr marL="12700">
              <a:lnSpc>
                <a:spcPct val="100000"/>
              </a:lnSpc>
              <a:spcBef>
                <a:spcPts val="114"/>
              </a:spcBef>
            </a:pPr>
            <a:r>
              <a:rPr sz="1650" i="1" spc="-80" dirty="0">
                <a:latin typeface="Calibri"/>
                <a:cs typeface="Calibri"/>
              </a:rPr>
              <a:t>2</a:t>
            </a:r>
            <a:endParaRPr sz="1650">
              <a:latin typeface="Calibri"/>
              <a:cs typeface="Calibri"/>
            </a:endParaRPr>
          </a:p>
        </p:txBody>
      </p:sp>
      <p:sp>
        <p:nvSpPr>
          <p:cNvPr id="41" name="object 41"/>
          <p:cNvSpPr txBox="1"/>
          <p:nvPr/>
        </p:nvSpPr>
        <p:spPr>
          <a:xfrm>
            <a:off x="8307100" y="3791149"/>
            <a:ext cx="139065" cy="406400"/>
          </a:xfrm>
          <a:prstGeom prst="rect">
            <a:avLst/>
          </a:prstGeom>
        </p:spPr>
        <p:txBody>
          <a:bodyPr vert="horz" wrap="square" lIns="0" tIns="12700" rIns="0" bIns="0" rtlCol="0">
            <a:spAutoFit/>
          </a:bodyPr>
          <a:lstStyle/>
          <a:p>
            <a:pPr>
              <a:lnSpc>
                <a:spcPct val="100000"/>
              </a:lnSpc>
              <a:spcBef>
                <a:spcPts val="100"/>
              </a:spcBef>
            </a:pPr>
            <a:r>
              <a:rPr sz="2500" i="1" spc="5" dirty="0">
                <a:latin typeface="Calibri"/>
                <a:cs typeface="Calibri"/>
              </a:rPr>
              <a:t>z</a:t>
            </a:r>
            <a:endParaRPr sz="2500">
              <a:latin typeface="Calibri"/>
              <a:cs typeface="Calibri"/>
            </a:endParaRPr>
          </a:p>
        </p:txBody>
      </p:sp>
      <p:grpSp>
        <p:nvGrpSpPr>
          <p:cNvPr id="42" name="object 42"/>
          <p:cNvGrpSpPr/>
          <p:nvPr/>
        </p:nvGrpSpPr>
        <p:grpSpPr>
          <a:xfrm>
            <a:off x="5730950" y="1452775"/>
            <a:ext cx="2291715" cy="3119120"/>
            <a:chOff x="5730950" y="1452775"/>
            <a:chExt cx="2291715" cy="3119120"/>
          </a:xfrm>
        </p:grpSpPr>
        <p:pic>
          <p:nvPicPr>
            <p:cNvPr id="43" name="object 43"/>
            <p:cNvPicPr/>
            <p:nvPr/>
          </p:nvPicPr>
          <p:blipFill>
            <a:blip r:embed="rId8" cstate="print"/>
            <a:stretch>
              <a:fillRect/>
            </a:stretch>
          </p:blipFill>
          <p:spPr>
            <a:xfrm>
              <a:off x="7417550" y="2817150"/>
              <a:ext cx="515211" cy="634998"/>
            </a:xfrm>
            <a:prstGeom prst="rect">
              <a:avLst/>
            </a:prstGeom>
          </p:spPr>
        </p:pic>
        <p:pic>
          <p:nvPicPr>
            <p:cNvPr id="44" name="object 44"/>
            <p:cNvPicPr/>
            <p:nvPr/>
          </p:nvPicPr>
          <p:blipFill>
            <a:blip r:embed="rId9" cstate="print"/>
            <a:stretch>
              <a:fillRect/>
            </a:stretch>
          </p:blipFill>
          <p:spPr>
            <a:xfrm>
              <a:off x="7507275" y="3936525"/>
              <a:ext cx="515211" cy="634998"/>
            </a:xfrm>
            <a:prstGeom prst="rect">
              <a:avLst/>
            </a:prstGeom>
          </p:spPr>
        </p:pic>
        <p:pic>
          <p:nvPicPr>
            <p:cNvPr id="45" name="object 45"/>
            <p:cNvPicPr/>
            <p:nvPr/>
          </p:nvPicPr>
          <p:blipFill>
            <a:blip r:embed="rId10" cstate="print"/>
            <a:stretch>
              <a:fillRect/>
            </a:stretch>
          </p:blipFill>
          <p:spPr>
            <a:xfrm>
              <a:off x="5730950" y="2872225"/>
              <a:ext cx="533053" cy="635000"/>
            </a:xfrm>
            <a:prstGeom prst="rect">
              <a:avLst/>
            </a:prstGeom>
          </p:spPr>
        </p:pic>
        <p:pic>
          <p:nvPicPr>
            <p:cNvPr id="46" name="object 46"/>
            <p:cNvPicPr/>
            <p:nvPr/>
          </p:nvPicPr>
          <p:blipFill>
            <a:blip r:embed="rId11" cstate="print"/>
            <a:stretch>
              <a:fillRect/>
            </a:stretch>
          </p:blipFill>
          <p:spPr>
            <a:xfrm>
              <a:off x="5730950" y="3920600"/>
              <a:ext cx="533053" cy="635000"/>
            </a:xfrm>
            <a:prstGeom prst="rect">
              <a:avLst/>
            </a:prstGeom>
          </p:spPr>
        </p:pic>
        <p:pic>
          <p:nvPicPr>
            <p:cNvPr id="47" name="object 47"/>
            <p:cNvPicPr/>
            <p:nvPr/>
          </p:nvPicPr>
          <p:blipFill>
            <a:blip r:embed="rId12" cstate="print"/>
            <a:stretch>
              <a:fillRect/>
            </a:stretch>
          </p:blipFill>
          <p:spPr>
            <a:xfrm>
              <a:off x="7431162" y="1452775"/>
              <a:ext cx="415031" cy="634998"/>
            </a:xfrm>
            <a:prstGeom prst="rect">
              <a:avLst/>
            </a:prstGeom>
          </p:spPr>
        </p:pic>
        <p:pic>
          <p:nvPicPr>
            <p:cNvPr id="48" name="object 48"/>
            <p:cNvPicPr/>
            <p:nvPr/>
          </p:nvPicPr>
          <p:blipFill>
            <a:blip r:embed="rId13" cstate="print"/>
            <a:stretch>
              <a:fillRect/>
            </a:stretch>
          </p:blipFill>
          <p:spPr>
            <a:xfrm>
              <a:off x="5963662" y="1516900"/>
              <a:ext cx="415023" cy="668011"/>
            </a:xfrm>
            <a:prstGeom prst="rect">
              <a:avLst/>
            </a:prstGeom>
          </p:spPr>
        </p:pic>
      </p:grpSp>
      <p:pic>
        <p:nvPicPr>
          <p:cNvPr id="49" name="object 49"/>
          <p:cNvPicPr/>
          <p:nvPr/>
        </p:nvPicPr>
        <p:blipFill>
          <a:blip r:embed="rId14" cstate="print"/>
          <a:stretch>
            <a:fillRect/>
          </a:stretch>
        </p:blipFill>
        <p:spPr>
          <a:xfrm>
            <a:off x="1436524" y="1355650"/>
            <a:ext cx="2175073" cy="829249"/>
          </a:xfrm>
          <a:prstGeom prst="rect">
            <a:avLst/>
          </a:prstGeom>
        </p:spPr>
      </p:pic>
      <p:pic>
        <p:nvPicPr>
          <p:cNvPr id="50" name="object 50"/>
          <p:cNvPicPr/>
          <p:nvPr/>
        </p:nvPicPr>
        <p:blipFill>
          <a:blip r:embed="rId15" cstate="print"/>
          <a:stretch>
            <a:fillRect/>
          </a:stretch>
        </p:blipFill>
        <p:spPr>
          <a:xfrm>
            <a:off x="1295400" y="2590800"/>
            <a:ext cx="3194967" cy="634999"/>
          </a:xfrm>
          <a:prstGeom prst="rect">
            <a:avLst/>
          </a:prstGeom>
        </p:spPr>
      </p:pic>
      <p:pic>
        <p:nvPicPr>
          <p:cNvPr id="51" name="object 51"/>
          <p:cNvPicPr/>
          <p:nvPr/>
        </p:nvPicPr>
        <p:blipFill>
          <a:blip r:embed="rId16" cstate="print"/>
          <a:stretch>
            <a:fillRect/>
          </a:stretch>
        </p:blipFill>
        <p:spPr>
          <a:xfrm>
            <a:off x="1295400" y="3429000"/>
            <a:ext cx="2605127" cy="63499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14" y="102725"/>
            <a:ext cx="6093460" cy="452120"/>
          </a:xfrm>
          <a:prstGeom prst="rect">
            <a:avLst/>
          </a:prstGeom>
        </p:spPr>
        <p:txBody>
          <a:bodyPr vert="horz" wrap="square" lIns="0" tIns="12700" rIns="0" bIns="0" rtlCol="0">
            <a:spAutoFit/>
          </a:bodyPr>
          <a:lstStyle/>
          <a:p>
            <a:pPr marL="12700">
              <a:lnSpc>
                <a:spcPct val="100000"/>
              </a:lnSpc>
              <a:spcBef>
                <a:spcPts val="100"/>
              </a:spcBef>
            </a:pPr>
            <a:r>
              <a:rPr spc="-5" dirty="0"/>
              <a:t>Backpropagation</a:t>
            </a:r>
            <a:r>
              <a:rPr spc="-150" dirty="0"/>
              <a:t> </a:t>
            </a:r>
            <a:r>
              <a:rPr spc="-5" dirty="0"/>
              <a:t>Algorithm</a:t>
            </a:r>
            <a:r>
              <a:rPr spc="-45" dirty="0"/>
              <a:t> </a:t>
            </a:r>
            <a:r>
              <a:rPr dirty="0"/>
              <a:t>(cont’d)</a:t>
            </a:r>
          </a:p>
        </p:txBody>
      </p:sp>
      <p:sp>
        <p:nvSpPr>
          <p:cNvPr id="3" name="object 3"/>
          <p:cNvSpPr txBox="1"/>
          <p:nvPr/>
        </p:nvSpPr>
        <p:spPr>
          <a:xfrm>
            <a:off x="459967" y="631914"/>
            <a:ext cx="4123690" cy="1082675"/>
          </a:xfrm>
          <a:prstGeom prst="rect">
            <a:avLst/>
          </a:prstGeom>
        </p:spPr>
        <p:txBody>
          <a:bodyPr vert="horz" wrap="square" lIns="0" tIns="12700" rIns="0" bIns="0" rtlCol="0">
            <a:spAutoFit/>
          </a:bodyPr>
          <a:lstStyle/>
          <a:p>
            <a:pPr marL="394335" marR="5080" indent="-382270" algn="just">
              <a:lnSpc>
                <a:spcPct val="115599"/>
              </a:lnSpc>
              <a:spcBef>
                <a:spcPts val="100"/>
              </a:spcBef>
              <a:buChar char="●"/>
              <a:tabLst>
                <a:tab pos="394970" algn="l"/>
              </a:tabLst>
            </a:pPr>
            <a:r>
              <a:rPr sz="2000" spc="-5" dirty="0">
                <a:latin typeface="Arial MT"/>
                <a:cs typeface="Arial MT"/>
              </a:rPr>
              <a:t>The total error in the network for </a:t>
            </a:r>
            <a:r>
              <a:rPr sz="2000" dirty="0">
                <a:latin typeface="Arial MT"/>
                <a:cs typeface="Arial MT"/>
              </a:rPr>
              <a:t> a</a:t>
            </a:r>
            <a:r>
              <a:rPr sz="2000" spc="5" dirty="0">
                <a:latin typeface="Arial MT"/>
                <a:cs typeface="Arial MT"/>
              </a:rPr>
              <a:t> </a:t>
            </a:r>
            <a:r>
              <a:rPr sz="2000" dirty="0">
                <a:latin typeface="Arial MT"/>
                <a:cs typeface="Arial MT"/>
              </a:rPr>
              <a:t>single</a:t>
            </a:r>
            <a:r>
              <a:rPr sz="2000" spc="5" dirty="0">
                <a:latin typeface="Arial MT"/>
                <a:cs typeface="Arial MT"/>
              </a:rPr>
              <a:t> </a:t>
            </a:r>
            <a:r>
              <a:rPr sz="2000" spc="-5" dirty="0">
                <a:latin typeface="Arial MT"/>
                <a:cs typeface="Arial MT"/>
              </a:rPr>
              <a:t>input</a:t>
            </a:r>
            <a:r>
              <a:rPr sz="2000" dirty="0">
                <a:latin typeface="Arial MT"/>
                <a:cs typeface="Arial MT"/>
              </a:rPr>
              <a:t> </a:t>
            </a:r>
            <a:r>
              <a:rPr sz="2000" spc="-5" dirty="0">
                <a:latin typeface="Arial MT"/>
                <a:cs typeface="Arial MT"/>
              </a:rPr>
              <a:t>is</a:t>
            </a:r>
            <a:r>
              <a:rPr sz="2000" dirty="0">
                <a:latin typeface="Arial MT"/>
                <a:cs typeface="Arial MT"/>
              </a:rPr>
              <a:t> </a:t>
            </a:r>
            <a:r>
              <a:rPr sz="2000" spc="-5" dirty="0">
                <a:latin typeface="Arial MT"/>
                <a:cs typeface="Arial MT"/>
              </a:rPr>
              <a:t>given</a:t>
            </a:r>
            <a:r>
              <a:rPr sz="2000" dirty="0">
                <a:latin typeface="Arial MT"/>
                <a:cs typeface="Arial MT"/>
              </a:rPr>
              <a:t> </a:t>
            </a:r>
            <a:r>
              <a:rPr sz="2000" spc="-5" dirty="0">
                <a:latin typeface="Arial MT"/>
                <a:cs typeface="Arial MT"/>
              </a:rPr>
              <a:t>by</a:t>
            </a:r>
            <a:r>
              <a:rPr sz="2000" dirty="0">
                <a:latin typeface="Arial MT"/>
                <a:cs typeface="Arial MT"/>
              </a:rPr>
              <a:t> </a:t>
            </a:r>
            <a:r>
              <a:rPr sz="2000" spc="-5" dirty="0">
                <a:latin typeface="Arial MT"/>
                <a:cs typeface="Arial MT"/>
              </a:rPr>
              <a:t>the </a:t>
            </a:r>
            <a:r>
              <a:rPr sz="2000" dirty="0">
                <a:latin typeface="Arial MT"/>
                <a:cs typeface="Arial MT"/>
              </a:rPr>
              <a:t> </a:t>
            </a:r>
            <a:r>
              <a:rPr sz="2000" spc="-5" dirty="0">
                <a:latin typeface="Arial MT"/>
                <a:cs typeface="Arial MT"/>
              </a:rPr>
              <a:t>following</a:t>
            </a:r>
            <a:r>
              <a:rPr sz="2000" spc="-10" dirty="0">
                <a:latin typeface="Arial MT"/>
                <a:cs typeface="Arial MT"/>
              </a:rPr>
              <a:t> </a:t>
            </a:r>
            <a:r>
              <a:rPr sz="2000" spc="-5" dirty="0">
                <a:latin typeface="Arial MT"/>
                <a:cs typeface="Arial MT"/>
              </a:rPr>
              <a:t>equation</a:t>
            </a:r>
            <a:endParaRPr sz="2000">
              <a:latin typeface="Arial MT"/>
              <a:cs typeface="Arial MT"/>
            </a:endParaRPr>
          </a:p>
        </p:txBody>
      </p:sp>
      <p:grpSp>
        <p:nvGrpSpPr>
          <p:cNvPr id="4" name="object 4"/>
          <p:cNvGrpSpPr/>
          <p:nvPr/>
        </p:nvGrpSpPr>
        <p:grpSpPr>
          <a:xfrm>
            <a:off x="4876562" y="654299"/>
            <a:ext cx="4019550" cy="3971290"/>
            <a:chOff x="4876562" y="654299"/>
            <a:chExt cx="4019550" cy="3971290"/>
          </a:xfrm>
        </p:grpSpPr>
        <p:sp>
          <p:nvSpPr>
            <p:cNvPr id="5" name="object 5"/>
            <p:cNvSpPr/>
            <p:nvPr/>
          </p:nvSpPr>
          <p:spPr>
            <a:xfrm>
              <a:off x="4886087" y="663824"/>
              <a:ext cx="4000500" cy="3952240"/>
            </a:xfrm>
            <a:custGeom>
              <a:avLst/>
              <a:gdLst/>
              <a:ahLst/>
              <a:cxnLst/>
              <a:rect l="l" t="t" r="r" b="b"/>
              <a:pathLst>
                <a:path w="4000500" h="3952240">
                  <a:moveTo>
                    <a:pt x="0" y="0"/>
                  </a:moveTo>
                  <a:lnTo>
                    <a:pt x="3999899" y="0"/>
                  </a:lnTo>
                  <a:lnTo>
                    <a:pt x="3999899" y="3952199"/>
                  </a:lnTo>
                  <a:lnTo>
                    <a:pt x="0" y="3952199"/>
                  </a:lnTo>
                  <a:lnTo>
                    <a:pt x="0" y="0"/>
                  </a:lnTo>
                  <a:close/>
                </a:path>
              </a:pathLst>
            </a:custGeom>
            <a:ln w="19049">
              <a:solidFill>
                <a:srgbClr val="000000"/>
              </a:solidFill>
            </a:ln>
          </p:spPr>
          <p:txBody>
            <a:bodyPr wrap="square" lIns="0" tIns="0" rIns="0" bIns="0" rtlCol="0"/>
            <a:lstStyle/>
            <a:p>
              <a:endParaRPr/>
            </a:p>
          </p:txBody>
        </p:sp>
        <p:sp>
          <p:nvSpPr>
            <p:cNvPr id="6" name="object 6"/>
            <p:cNvSpPr/>
            <p:nvPr/>
          </p:nvSpPr>
          <p:spPr>
            <a:xfrm>
              <a:off x="6621229" y="1299049"/>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7" name="object 7"/>
            <p:cNvSpPr/>
            <p:nvPr/>
          </p:nvSpPr>
          <p:spPr>
            <a:xfrm>
              <a:off x="6621229" y="1299049"/>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8" name="object 8"/>
            <p:cNvSpPr/>
            <p:nvPr/>
          </p:nvSpPr>
          <p:spPr>
            <a:xfrm>
              <a:off x="6621229" y="198131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9" name="object 9"/>
            <p:cNvSpPr/>
            <p:nvPr/>
          </p:nvSpPr>
          <p:spPr>
            <a:xfrm>
              <a:off x="6621229" y="198131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0" name="object 10"/>
            <p:cNvSpPr/>
            <p:nvPr/>
          </p:nvSpPr>
          <p:spPr>
            <a:xfrm>
              <a:off x="6621229" y="266357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1" name="object 11"/>
            <p:cNvSpPr/>
            <p:nvPr/>
          </p:nvSpPr>
          <p:spPr>
            <a:xfrm>
              <a:off x="6621229" y="266357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2" name="object 12"/>
            <p:cNvSpPr/>
            <p:nvPr/>
          </p:nvSpPr>
          <p:spPr>
            <a:xfrm>
              <a:off x="5243578" y="1671191"/>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3" name="object 13"/>
            <p:cNvSpPr/>
            <p:nvPr/>
          </p:nvSpPr>
          <p:spPr>
            <a:xfrm>
              <a:off x="5243578" y="1671191"/>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4" name="object 14"/>
            <p:cNvSpPr/>
            <p:nvPr/>
          </p:nvSpPr>
          <p:spPr>
            <a:xfrm>
              <a:off x="5243578" y="235345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5" name="object 15"/>
            <p:cNvSpPr/>
            <p:nvPr/>
          </p:nvSpPr>
          <p:spPr>
            <a:xfrm>
              <a:off x="5243578" y="235345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6" name="object 16"/>
            <p:cNvSpPr/>
            <p:nvPr/>
          </p:nvSpPr>
          <p:spPr>
            <a:xfrm>
              <a:off x="8178574" y="1981310"/>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17" name="object 17"/>
            <p:cNvSpPr/>
            <p:nvPr/>
          </p:nvSpPr>
          <p:spPr>
            <a:xfrm>
              <a:off x="8178574" y="1981310"/>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8" name="object 18"/>
            <p:cNvSpPr/>
            <p:nvPr/>
          </p:nvSpPr>
          <p:spPr>
            <a:xfrm>
              <a:off x="6621229" y="3407854"/>
              <a:ext cx="478155" cy="421005"/>
            </a:xfrm>
            <a:custGeom>
              <a:avLst/>
              <a:gdLst/>
              <a:ahLst/>
              <a:cxnLst/>
              <a:rect l="l" t="t" r="r" b="b"/>
              <a:pathLst>
                <a:path w="478154" h="421004">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9" name="object 19"/>
            <p:cNvSpPr/>
            <p:nvPr/>
          </p:nvSpPr>
          <p:spPr>
            <a:xfrm>
              <a:off x="6621229" y="3407854"/>
              <a:ext cx="478155" cy="421005"/>
            </a:xfrm>
            <a:custGeom>
              <a:avLst/>
              <a:gdLst/>
              <a:ahLst/>
              <a:cxnLst/>
              <a:rect l="l" t="t" r="r" b="b"/>
              <a:pathLst>
                <a:path w="478154" h="421004">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0" name="object 20"/>
            <p:cNvSpPr/>
            <p:nvPr/>
          </p:nvSpPr>
          <p:spPr>
            <a:xfrm>
              <a:off x="5243578" y="3035712"/>
              <a:ext cx="478155" cy="421005"/>
            </a:xfrm>
            <a:custGeom>
              <a:avLst/>
              <a:gdLst/>
              <a:ahLst/>
              <a:cxnLst/>
              <a:rect l="l" t="t" r="r" b="b"/>
              <a:pathLst>
                <a:path w="478154" h="421004">
                  <a:moveTo>
                    <a:pt x="238799" y="420599"/>
                  </a:moveTo>
                  <a:lnTo>
                    <a:pt x="190673" y="416327"/>
                  </a:lnTo>
                  <a:lnTo>
                    <a:pt x="145848" y="404073"/>
                  </a:lnTo>
                  <a:lnTo>
                    <a:pt x="105284" y="384683"/>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3"/>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21" name="object 21"/>
            <p:cNvSpPr/>
            <p:nvPr/>
          </p:nvSpPr>
          <p:spPr>
            <a:xfrm>
              <a:off x="5243578" y="3035712"/>
              <a:ext cx="478155" cy="421005"/>
            </a:xfrm>
            <a:custGeom>
              <a:avLst/>
              <a:gdLst/>
              <a:ahLst/>
              <a:cxnLst/>
              <a:rect l="l" t="t" r="r" b="b"/>
              <a:pathLst>
                <a:path w="478154" h="421004">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2" name="object 22"/>
            <p:cNvSpPr/>
            <p:nvPr/>
          </p:nvSpPr>
          <p:spPr>
            <a:xfrm>
              <a:off x="8178574" y="2725594"/>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23" name="object 23"/>
            <p:cNvSpPr/>
            <p:nvPr/>
          </p:nvSpPr>
          <p:spPr>
            <a:xfrm>
              <a:off x="8178574" y="2725594"/>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4" name="object 24"/>
            <p:cNvSpPr/>
            <p:nvPr/>
          </p:nvSpPr>
          <p:spPr>
            <a:xfrm>
              <a:off x="5651235" y="1399289"/>
              <a:ext cx="932180" cy="334010"/>
            </a:xfrm>
            <a:custGeom>
              <a:avLst/>
              <a:gdLst/>
              <a:ahLst/>
              <a:cxnLst/>
              <a:rect l="l" t="t" r="r" b="b"/>
              <a:pathLst>
                <a:path w="932179" h="334010">
                  <a:moveTo>
                    <a:pt x="0" y="333497"/>
                  </a:moveTo>
                  <a:lnTo>
                    <a:pt x="932179" y="0"/>
                  </a:lnTo>
                </a:path>
              </a:pathLst>
            </a:custGeom>
            <a:ln w="19049">
              <a:solidFill>
                <a:srgbClr val="595959"/>
              </a:solidFill>
            </a:ln>
          </p:spPr>
          <p:txBody>
            <a:bodyPr wrap="square" lIns="0" tIns="0" rIns="0" bIns="0" rtlCol="0"/>
            <a:lstStyle/>
            <a:p>
              <a:endParaRPr/>
            </a:p>
          </p:txBody>
        </p:sp>
        <p:pic>
          <p:nvPicPr>
            <p:cNvPr id="25" name="object 25"/>
            <p:cNvPicPr/>
            <p:nvPr/>
          </p:nvPicPr>
          <p:blipFill>
            <a:blip r:embed="rId2" cstate="print"/>
            <a:stretch>
              <a:fillRect/>
            </a:stretch>
          </p:blipFill>
          <p:spPr>
            <a:xfrm>
              <a:off x="6563291" y="1360138"/>
              <a:ext cx="111047" cy="78303"/>
            </a:xfrm>
            <a:prstGeom prst="rect">
              <a:avLst/>
            </a:prstGeom>
          </p:spPr>
        </p:pic>
        <p:sp>
          <p:nvSpPr>
            <p:cNvPr id="26" name="object 26"/>
            <p:cNvSpPr/>
            <p:nvPr/>
          </p:nvSpPr>
          <p:spPr>
            <a:xfrm>
              <a:off x="5721178" y="1881491"/>
              <a:ext cx="857250" cy="142875"/>
            </a:xfrm>
            <a:custGeom>
              <a:avLst/>
              <a:gdLst/>
              <a:ahLst/>
              <a:cxnLst/>
              <a:rect l="l" t="t" r="r" b="b"/>
              <a:pathLst>
                <a:path w="857250" h="142875">
                  <a:moveTo>
                    <a:pt x="0" y="0"/>
                  </a:moveTo>
                  <a:lnTo>
                    <a:pt x="857151" y="142637"/>
                  </a:lnTo>
                </a:path>
              </a:pathLst>
            </a:custGeom>
            <a:ln w="19049">
              <a:solidFill>
                <a:srgbClr val="595959"/>
              </a:solidFill>
            </a:ln>
          </p:spPr>
          <p:txBody>
            <a:bodyPr wrap="square" lIns="0" tIns="0" rIns="0" bIns="0" rtlCol="0"/>
            <a:lstStyle/>
            <a:p>
              <a:endParaRPr/>
            </a:p>
          </p:txBody>
        </p:sp>
        <p:pic>
          <p:nvPicPr>
            <p:cNvPr id="27" name="object 27"/>
            <p:cNvPicPr/>
            <p:nvPr/>
          </p:nvPicPr>
          <p:blipFill>
            <a:blip r:embed="rId3" cstate="print"/>
            <a:stretch>
              <a:fillRect/>
            </a:stretch>
          </p:blipFill>
          <p:spPr>
            <a:xfrm>
              <a:off x="6563638" y="1983565"/>
              <a:ext cx="109493" cy="81127"/>
            </a:xfrm>
            <a:prstGeom prst="rect">
              <a:avLst/>
            </a:prstGeom>
          </p:spPr>
        </p:pic>
        <p:sp>
          <p:nvSpPr>
            <p:cNvPr id="28" name="object 28"/>
            <p:cNvSpPr/>
            <p:nvPr/>
          </p:nvSpPr>
          <p:spPr>
            <a:xfrm>
              <a:off x="5651072" y="2030066"/>
              <a:ext cx="945515" cy="631825"/>
            </a:xfrm>
            <a:custGeom>
              <a:avLst/>
              <a:gdLst/>
              <a:ahLst/>
              <a:cxnLst/>
              <a:rect l="l" t="t" r="r" b="b"/>
              <a:pathLst>
                <a:path w="945515" h="631825">
                  <a:moveTo>
                    <a:pt x="0" y="0"/>
                  </a:moveTo>
                  <a:lnTo>
                    <a:pt x="945069" y="631590"/>
                  </a:lnTo>
                </a:path>
              </a:pathLst>
            </a:custGeom>
            <a:ln w="19049">
              <a:solidFill>
                <a:srgbClr val="595959"/>
              </a:solidFill>
            </a:ln>
          </p:spPr>
          <p:txBody>
            <a:bodyPr wrap="square" lIns="0" tIns="0" rIns="0" bIns="0" rtlCol="0"/>
            <a:lstStyle/>
            <a:p>
              <a:endParaRPr/>
            </a:p>
          </p:txBody>
        </p:sp>
        <p:pic>
          <p:nvPicPr>
            <p:cNvPr id="29" name="object 29"/>
            <p:cNvPicPr/>
            <p:nvPr/>
          </p:nvPicPr>
          <p:blipFill>
            <a:blip r:embed="rId4" cstate="print"/>
            <a:stretch>
              <a:fillRect/>
            </a:stretch>
          </p:blipFill>
          <p:spPr>
            <a:xfrm>
              <a:off x="6569132" y="2625970"/>
              <a:ext cx="108410" cy="93246"/>
            </a:xfrm>
            <a:prstGeom prst="rect">
              <a:avLst/>
            </a:prstGeom>
          </p:spPr>
        </p:pic>
        <p:sp>
          <p:nvSpPr>
            <p:cNvPr id="30" name="object 30"/>
            <p:cNvSpPr/>
            <p:nvPr/>
          </p:nvSpPr>
          <p:spPr>
            <a:xfrm>
              <a:off x="5482378" y="2091791"/>
              <a:ext cx="1133475" cy="1292225"/>
            </a:xfrm>
            <a:custGeom>
              <a:avLst/>
              <a:gdLst/>
              <a:ahLst/>
              <a:cxnLst/>
              <a:rect l="l" t="t" r="r" b="b"/>
              <a:pathLst>
                <a:path w="1133475" h="1292225">
                  <a:moveTo>
                    <a:pt x="0" y="0"/>
                  </a:moveTo>
                  <a:lnTo>
                    <a:pt x="1133316" y="1291682"/>
                  </a:lnTo>
                </a:path>
              </a:pathLst>
            </a:custGeom>
            <a:ln w="19049">
              <a:solidFill>
                <a:srgbClr val="595959"/>
              </a:solidFill>
            </a:ln>
          </p:spPr>
          <p:txBody>
            <a:bodyPr wrap="square" lIns="0" tIns="0" rIns="0" bIns="0" rtlCol="0"/>
            <a:lstStyle/>
            <a:p>
              <a:endParaRPr/>
            </a:p>
          </p:txBody>
        </p:sp>
        <p:pic>
          <p:nvPicPr>
            <p:cNvPr id="31" name="object 31"/>
            <p:cNvPicPr/>
            <p:nvPr/>
          </p:nvPicPr>
          <p:blipFill>
            <a:blip r:embed="rId5" cstate="print"/>
            <a:stretch>
              <a:fillRect/>
            </a:stretch>
          </p:blipFill>
          <p:spPr>
            <a:xfrm>
              <a:off x="6582517" y="3353197"/>
              <a:ext cx="99718" cy="104785"/>
            </a:xfrm>
            <a:prstGeom prst="rect">
              <a:avLst/>
            </a:prstGeom>
          </p:spPr>
        </p:pic>
        <p:sp>
          <p:nvSpPr>
            <p:cNvPr id="32" name="object 32"/>
            <p:cNvSpPr/>
            <p:nvPr/>
          </p:nvSpPr>
          <p:spPr>
            <a:xfrm>
              <a:off x="5651235" y="1587357"/>
              <a:ext cx="886460" cy="828040"/>
            </a:xfrm>
            <a:custGeom>
              <a:avLst/>
              <a:gdLst/>
              <a:ahLst/>
              <a:cxnLst/>
              <a:rect l="l" t="t" r="r" b="b"/>
              <a:pathLst>
                <a:path w="886459" h="828039">
                  <a:moveTo>
                    <a:pt x="0" y="827689"/>
                  </a:moveTo>
                  <a:lnTo>
                    <a:pt x="886360" y="0"/>
                  </a:lnTo>
                </a:path>
              </a:pathLst>
            </a:custGeom>
            <a:ln w="19049">
              <a:solidFill>
                <a:srgbClr val="595959"/>
              </a:solidFill>
            </a:ln>
          </p:spPr>
          <p:txBody>
            <a:bodyPr wrap="square" lIns="0" tIns="0" rIns="0" bIns="0" rtlCol="0"/>
            <a:lstStyle/>
            <a:p>
              <a:endParaRPr/>
            </a:p>
          </p:txBody>
        </p:sp>
        <p:pic>
          <p:nvPicPr>
            <p:cNvPr id="33" name="object 33"/>
            <p:cNvPicPr/>
            <p:nvPr/>
          </p:nvPicPr>
          <p:blipFill>
            <a:blip r:embed="rId6" cstate="print"/>
            <a:stretch>
              <a:fillRect/>
            </a:stretch>
          </p:blipFill>
          <p:spPr>
            <a:xfrm>
              <a:off x="6506595" y="1518829"/>
              <a:ext cx="103710" cy="101050"/>
            </a:xfrm>
            <a:prstGeom prst="rect">
              <a:avLst/>
            </a:prstGeom>
          </p:spPr>
        </p:pic>
        <p:sp>
          <p:nvSpPr>
            <p:cNvPr id="34" name="object 34"/>
            <p:cNvSpPr/>
            <p:nvPr/>
          </p:nvSpPr>
          <p:spPr>
            <a:xfrm>
              <a:off x="5721178" y="2235413"/>
              <a:ext cx="794385" cy="328930"/>
            </a:xfrm>
            <a:custGeom>
              <a:avLst/>
              <a:gdLst/>
              <a:ahLst/>
              <a:cxnLst/>
              <a:rect l="l" t="t" r="r" b="b"/>
              <a:pathLst>
                <a:path w="794384" h="328930">
                  <a:moveTo>
                    <a:pt x="0" y="328338"/>
                  </a:moveTo>
                  <a:lnTo>
                    <a:pt x="794367" y="0"/>
                  </a:lnTo>
                </a:path>
              </a:pathLst>
            </a:custGeom>
            <a:ln w="19049">
              <a:solidFill>
                <a:srgbClr val="595959"/>
              </a:solidFill>
            </a:ln>
          </p:spPr>
          <p:txBody>
            <a:bodyPr wrap="square" lIns="0" tIns="0" rIns="0" bIns="0" rtlCol="0"/>
            <a:lstStyle/>
            <a:p>
              <a:endParaRPr/>
            </a:p>
          </p:txBody>
        </p:sp>
        <p:pic>
          <p:nvPicPr>
            <p:cNvPr id="35" name="object 35"/>
            <p:cNvPicPr/>
            <p:nvPr/>
          </p:nvPicPr>
          <p:blipFill>
            <a:blip r:embed="rId7" cstate="print"/>
            <a:stretch>
              <a:fillRect/>
            </a:stretch>
          </p:blipFill>
          <p:spPr>
            <a:xfrm>
              <a:off x="6494002" y="2192865"/>
              <a:ext cx="110963" cy="81152"/>
            </a:xfrm>
            <a:prstGeom prst="rect">
              <a:avLst/>
            </a:prstGeom>
          </p:spPr>
        </p:pic>
        <p:sp>
          <p:nvSpPr>
            <p:cNvPr id="36" name="object 36"/>
            <p:cNvSpPr/>
            <p:nvPr/>
          </p:nvSpPr>
          <p:spPr>
            <a:xfrm>
              <a:off x="5710729" y="2650970"/>
              <a:ext cx="800100" cy="196215"/>
            </a:xfrm>
            <a:custGeom>
              <a:avLst/>
              <a:gdLst/>
              <a:ahLst/>
              <a:cxnLst/>
              <a:rect l="l" t="t" r="r" b="b"/>
              <a:pathLst>
                <a:path w="800100" h="196214">
                  <a:moveTo>
                    <a:pt x="0" y="0"/>
                  </a:moveTo>
                  <a:lnTo>
                    <a:pt x="799478" y="195720"/>
                  </a:lnTo>
                </a:path>
              </a:pathLst>
            </a:custGeom>
            <a:ln w="19049">
              <a:solidFill>
                <a:srgbClr val="595959"/>
              </a:solidFill>
            </a:ln>
          </p:spPr>
          <p:txBody>
            <a:bodyPr wrap="square" lIns="0" tIns="0" rIns="0" bIns="0" rtlCol="0"/>
            <a:lstStyle/>
            <a:p>
              <a:endParaRPr/>
            </a:p>
          </p:txBody>
        </p:sp>
        <p:pic>
          <p:nvPicPr>
            <p:cNvPr id="37" name="object 37"/>
            <p:cNvPicPr/>
            <p:nvPr/>
          </p:nvPicPr>
          <p:blipFill>
            <a:blip r:embed="rId8" cstate="print"/>
            <a:stretch>
              <a:fillRect/>
            </a:stretch>
          </p:blipFill>
          <p:spPr>
            <a:xfrm>
              <a:off x="6493201" y="2806603"/>
              <a:ext cx="110502" cy="80175"/>
            </a:xfrm>
            <a:prstGeom prst="rect">
              <a:avLst/>
            </a:prstGeom>
          </p:spPr>
        </p:pic>
        <p:sp>
          <p:nvSpPr>
            <p:cNvPr id="38" name="object 38"/>
            <p:cNvSpPr/>
            <p:nvPr/>
          </p:nvSpPr>
          <p:spPr>
            <a:xfrm>
              <a:off x="5651329" y="2725354"/>
              <a:ext cx="885825" cy="815975"/>
            </a:xfrm>
            <a:custGeom>
              <a:avLst/>
              <a:gdLst/>
              <a:ahLst/>
              <a:cxnLst/>
              <a:rect l="l" t="t" r="r" b="b"/>
              <a:pathLst>
                <a:path w="885825" h="815975">
                  <a:moveTo>
                    <a:pt x="0" y="0"/>
                  </a:moveTo>
                  <a:lnTo>
                    <a:pt x="885804" y="815389"/>
                  </a:lnTo>
                </a:path>
              </a:pathLst>
            </a:custGeom>
            <a:ln w="19049">
              <a:solidFill>
                <a:srgbClr val="595959"/>
              </a:solidFill>
            </a:ln>
          </p:spPr>
          <p:txBody>
            <a:bodyPr wrap="square" lIns="0" tIns="0" rIns="0" bIns="0" rtlCol="0"/>
            <a:lstStyle/>
            <a:p>
              <a:endParaRPr/>
            </a:p>
          </p:txBody>
        </p:sp>
        <p:pic>
          <p:nvPicPr>
            <p:cNvPr id="39" name="object 39"/>
            <p:cNvPicPr/>
            <p:nvPr/>
          </p:nvPicPr>
          <p:blipFill>
            <a:blip r:embed="rId9" cstate="print"/>
            <a:stretch>
              <a:fillRect/>
            </a:stretch>
          </p:blipFill>
          <p:spPr>
            <a:xfrm>
              <a:off x="6506298" y="3508068"/>
              <a:ext cx="103966" cy="100749"/>
            </a:xfrm>
            <a:prstGeom prst="rect">
              <a:avLst/>
            </a:prstGeom>
          </p:spPr>
        </p:pic>
        <p:sp>
          <p:nvSpPr>
            <p:cNvPr id="40" name="object 40"/>
            <p:cNvSpPr/>
            <p:nvPr/>
          </p:nvSpPr>
          <p:spPr>
            <a:xfrm>
              <a:off x="5566772" y="1747068"/>
              <a:ext cx="1052830" cy="1307465"/>
            </a:xfrm>
            <a:custGeom>
              <a:avLst/>
              <a:gdLst/>
              <a:ahLst/>
              <a:cxnLst/>
              <a:rect l="l" t="t" r="r" b="b"/>
              <a:pathLst>
                <a:path w="1052829" h="1307464">
                  <a:moveTo>
                    <a:pt x="0" y="1306886"/>
                  </a:moveTo>
                  <a:lnTo>
                    <a:pt x="1052699" y="0"/>
                  </a:lnTo>
                </a:path>
              </a:pathLst>
            </a:custGeom>
            <a:ln w="19049">
              <a:solidFill>
                <a:srgbClr val="595959"/>
              </a:solidFill>
            </a:ln>
          </p:spPr>
          <p:txBody>
            <a:bodyPr wrap="square" lIns="0" tIns="0" rIns="0" bIns="0" rtlCol="0"/>
            <a:lstStyle/>
            <a:p>
              <a:endParaRPr/>
            </a:p>
          </p:txBody>
        </p:sp>
        <p:pic>
          <p:nvPicPr>
            <p:cNvPr id="41" name="object 41"/>
            <p:cNvPicPr/>
            <p:nvPr/>
          </p:nvPicPr>
          <p:blipFill>
            <a:blip r:embed="rId10" cstate="print"/>
            <a:stretch>
              <a:fillRect/>
            </a:stretch>
          </p:blipFill>
          <p:spPr>
            <a:xfrm>
              <a:off x="6585442" y="1670217"/>
              <a:ext cx="97784" cy="106113"/>
            </a:xfrm>
            <a:prstGeom prst="rect">
              <a:avLst/>
            </a:prstGeom>
          </p:spPr>
        </p:pic>
        <p:sp>
          <p:nvSpPr>
            <p:cNvPr id="42" name="object 42"/>
            <p:cNvSpPr/>
            <p:nvPr/>
          </p:nvSpPr>
          <p:spPr>
            <a:xfrm>
              <a:off x="5651235" y="2407675"/>
              <a:ext cx="947419" cy="690245"/>
            </a:xfrm>
            <a:custGeom>
              <a:avLst/>
              <a:gdLst/>
              <a:ahLst/>
              <a:cxnLst/>
              <a:rect l="l" t="t" r="r" b="b"/>
              <a:pathLst>
                <a:path w="947420" h="690244">
                  <a:moveTo>
                    <a:pt x="0" y="689632"/>
                  </a:moveTo>
                  <a:lnTo>
                    <a:pt x="947390" y="0"/>
                  </a:lnTo>
                </a:path>
              </a:pathLst>
            </a:custGeom>
            <a:ln w="19049">
              <a:solidFill>
                <a:srgbClr val="595959"/>
              </a:solidFill>
            </a:ln>
          </p:spPr>
          <p:txBody>
            <a:bodyPr wrap="square" lIns="0" tIns="0" rIns="0" bIns="0" rtlCol="0"/>
            <a:lstStyle/>
            <a:p>
              <a:endParaRPr/>
            </a:p>
          </p:txBody>
        </p:sp>
        <p:pic>
          <p:nvPicPr>
            <p:cNvPr id="43" name="object 43"/>
            <p:cNvPicPr/>
            <p:nvPr/>
          </p:nvPicPr>
          <p:blipFill>
            <a:blip r:embed="rId11" cstate="print"/>
            <a:stretch>
              <a:fillRect/>
            </a:stretch>
          </p:blipFill>
          <p:spPr>
            <a:xfrm>
              <a:off x="6570583" y="2347272"/>
              <a:ext cx="107461" cy="95367"/>
            </a:xfrm>
            <a:prstGeom prst="rect">
              <a:avLst/>
            </a:prstGeom>
          </p:spPr>
        </p:pic>
        <p:sp>
          <p:nvSpPr>
            <p:cNvPr id="44" name="object 44"/>
            <p:cNvSpPr/>
            <p:nvPr/>
          </p:nvSpPr>
          <p:spPr>
            <a:xfrm>
              <a:off x="5721178" y="3048178"/>
              <a:ext cx="858519" cy="198120"/>
            </a:xfrm>
            <a:custGeom>
              <a:avLst/>
              <a:gdLst/>
              <a:ahLst/>
              <a:cxnLst/>
              <a:rect l="l" t="t" r="r" b="b"/>
              <a:pathLst>
                <a:path w="858520" h="198119">
                  <a:moveTo>
                    <a:pt x="0" y="197833"/>
                  </a:moveTo>
                  <a:lnTo>
                    <a:pt x="858518" y="0"/>
                  </a:lnTo>
                </a:path>
              </a:pathLst>
            </a:custGeom>
            <a:ln w="19049">
              <a:solidFill>
                <a:srgbClr val="595959"/>
              </a:solidFill>
            </a:ln>
          </p:spPr>
          <p:txBody>
            <a:bodyPr wrap="square" lIns="0" tIns="0" rIns="0" bIns="0" rtlCol="0"/>
            <a:lstStyle/>
            <a:p>
              <a:endParaRPr/>
            </a:p>
          </p:txBody>
        </p:sp>
        <p:pic>
          <p:nvPicPr>
            <p:cNvPr id="45" name="object 45"/>
            <p:cNvPicPr/>
            <p:nvPr/>
          </p:nvPicPr>
          <p:blipFill>
            <a:blip r:embed="rId12" cstate="print"/>
            <a:stretch>
              <a:fillRect/>
            </a:stretch>
          </p:blipFill>
          <p:spPr>
            <a:xfrm>
              <a:off x="6563106" y="3007991"/>
              <a:ext cx="110358" cy="80373"/>
            </a:xfrm>
            <a:prstGeom prst="rect">
              <a:avLst/>
            </a:prstGeom>
          </p:spPr>
        </p:pic>
        <p:sp>
          <p:nvSpPr>
            <p:cNvPr id="46" name="object 46"/>
            <p:cNvSpPr/>
            <p:nvPr/>
          </p:nvSpPr>
          <p:spPr>
            <a:xfrm>
              <a:off x="5601872" y="3435958"/>
              <a:ext cx="980440" cy="297815"/>
            </a:xfrm>
            <a:custGeom>
              <a:avLst/>
              <a:gdLst/>
              <a:ahLst/>
              <a:cxnLst/>
              <a:rect l="l" t="t" r="r" b="b"/>
              <a:pathLst>
                <a:path w="980440" h="297814">
                  <a:moveTo>
                    <a:pt x="0" y="0"/>
                  </a:moveTo>
                  <a:lnTo>
                    <a:pt x="979934" y="297677"/>
                  </a:lnTo>
                </a:path>
              </a:pathLst>
            </a:custGeom>
            <a:ln w="19049">
              <a:solidFill>
                <a:srgbClr val="595959"/>
              </a:solidFill>
            </a:ln>
          </p:spPr>
          <p:txBody>
            <a:bodyPr wrap="square" lIns="0" tIns="0" rIns="0" bIns="0" rtlCol="0"/>
            <a:lstStyle/>
            <a:p>
              <a:endParaRPr/>
            </a:p>
          </p:txBody>
        </p:sp>
        <p:pic>
          <p:nvPicPr>
            <p:cNvPr id="47" name="object 47"/>
            <p:cNvPicPr/>
            <p:nvPr/>
          </p:nvPicPr>
          <p:blipFill>
            <a:blip r:embed="rId13" cstate="print"/>
            <a:stretch>
              <a:fillRect/>
            </a:stretch>
          </p:blipFill>
          <p:spPr>
            <a:xfrm>
              <a:off x="6563136" y="3694004"/>
              <a:ext cx="110913" cy="79263"/>
            </a:xfrm>
            <a:prstGeom prst="rect">
              <a:avLst/>
            </a:prstGeom>
          </p:spPr>
        </p:pic>
        <p:sp>
          <p:nvSpPr>
            <p:cNvPr id="48" name="object 48"/>
            <p:cNvSpPr/>
            <p:nvPr/>
          </p:nvSpPr>
          <p:spPr>
            <a:xfrm>
              <a:off x="7028886" y="1360645"/>
              <a:ext cx="1284605" cy="574675"/>
            </a:xfrm>
            <a:custGeom>
              <a:avLst/>
              <a:gdLst/>
              <a:ahLst/>
              <a:cxnLst/>
              <a:rect l="l" t="t" r="r" b="b"/>
              <a:pathLst>
                <a:path w="1284604" h="574675">
                  <a:moveTo>
                    <a:pt x="0" y="0"/>
                  </a:moveTo>
                  <a:lnTo>
                    <a:pt x="1284053" y="574050"/>
                  </a:lnTo>
                </a:path>
              </a:pathLst>
            </a:custGeom>
            <a:ln w="19049">
              <a:solidFill>
                <a:srgbClr val="595959"/>
              </a:solidFill>
            </a:ln>
          </p:spPr>
          <p:txBody>
            <a:bodyPr wrap="square" lIns="0" tIns="0" rIns="0" bIns="0" rtlCol="0"/>
            <a:lstStyle/>
            <a:p>
              <a:endParaRPr/>
            </a:p>
          </p:txBody>
        </p:sp>
        <p:pic>
          <p:nvPicPr>
            <p:cNvPr id="49" name="object 49"/>
            <p:cNvPicPr/>
            <p:nvPr/>
          </p:nvPicPr>
          <p:blipFill>
            <a:blip r:embed="rId14" cstate="print"/>
            <a:stretch>
              <a:fillRect/>
            </a:stretch>
          </p:blipFill>
          <p:spPr>
            <a:xfrm>
              <a:off x="8290572" y="1896445"/>
              <a:ext cx="110814" cy="83058"/>
            </a:xfrm>
            <a:prstGeom prst="rect">
              <a:avLst/>
            </a:prstGeom>
          </p:spPr>
        </p:pic>
        <p:sp>
          <p:nvSpPr>
            <p:cNvPr id="50" name="object 50"/>
            <p:cNvSpPr/>
            <p:nvPr/>
          </p:nvSpPr>
          <p:spPr>
            <a:xfrm>
              <a:off x="7098829" y="1509350"/>
              <a:ext cx="1073150" cy="1193165"/>
            </a:xfrm>
            <a:custGeom>
              <a:avLst/>
              <a:gdLst/>
              <a:ahLst/>
              <a:cxnLst/>
              <a:rect l="l" t="t" r="r" b="b"/>
              <a:pathLst>
                <a:path w="1073150" h="1193164">
                  <a:moveTo>
                    <a:pt x="0" y="0"/>
                  </a:moveTo>
                  <a:lnTo>
                    <a:pt x="1073148" y="1192730"/>
                  </a:lnTo>
                </a:path>
              </a:pathLst>
            </a:custGeom>
            <a:ln w="19049">
              <a:solidFill>
                <a:srgbClr val="595959"/>
              </a:solidFill>
            </a:ln>
          </p:spPr>
          <p:txBody>
            <a:bodyPr wrap="square" lIns="0" tIns="0" rIns="0" bIns="0" rtlCol="0"/>
            <a:lstStyle/>
            <a:p>
              <a:endParaRPr/>
            </a:p>
          </p:txBody>
        </p:sp>
        <p:pic>
          <p:nvPicPr>
            <p:cNvPr id="51" name="object 51"/>
            <p:cNvPicPr/>
            <p:nvPr/>
          </p:nvPicPr>
          <p:blipFill>
            <a:blip r:embed="rId15" cstate="print"/>
            <a:stretch>
              <a:fillRect/>
            </a:stretch>
          </p:blipFill>
          <p:spPr>
            <a:xfrm>
              <a:off x="8139063" y="2671509"/>
              <a:ext cx="100264" cy="104362"/>
            </a:xfrm>
            <a:prstGeom prst="rect">
              <a:avLst/>
            </a:prstGeom>
          </p:spPr>
        </p:pic>
        <p:sp>
          <p:nvSpPr>
            <p:cNvPr id="52" name="object 52"/>
            <p:cNvSpPr/>
            <p:nvPr/>
          </p:nvSpPr>
          <p:spPr>
            <a:xfrm>
              <a:off x="7098829" y="2191610"/>
              <a:ext cx="965835" cy="0"/>
            </a:xfrm>
            <a:custGeom>
              <a:avLst/>
              <a:gdLst/>
              <a:ahLst/>
              <a:cxnLst/>
              <a:rect l="l" t="t" r="r" b="b"/>
              <a:pathLst>
                <a:path w="965834">
                  <a:moveTo>
                    <a:pt x="0" y="0"/>
                  </a:moveTo>
                  <a:lnTo>
                    <a:pt x="965399" y="0"/>
                  </a:lnTo>
                </a:path>
              </a:pathLst>
            </a:custGeom>
            <a:ln w="19049">
              <a:solidFill>
                <a:srgbClr val="595959"/>
              </a:solidFill>
            </a:ln>
          </p:spPr>
          <p:txBody>
            <a:bodyPr wrap="square" lIns="0" tIns="0" rIns="0" bIns="0" rtlCol="0"/>
            <a:lstStyle/>
            <a:p>
              <a:endParaRPr/>
            </a:p>
          </p:txBody>
        </p:sp>
        <p:pic>
          <p:nvPicPr>
            <p:cNvPr id="53" name="object 53"/>
            <p:cNvPicPr/>
            <p:nvPr/>
          </p:nvPicPr>
          <p:blipFill>
            <a:blip r:embed="rId16" cstate="print"/>
            <a:stretch>
              <a:fillRect/>
            </a:stretch>
          </p:blipFill>
          <p:spPr>
            <a:xfrm>
              <a:off x="8054704" y="2150619"/>
              <a:ext cx="105500" cy="81980"/>
            </a:xfrm>
            <a:prstGeom prst="rect">
              <a:avLst/>
            </a:prstGeom>
          </p:spPr>
        </p:pic>
        <p:sp>
          <p:nvSpPr>
            <p:cNvPr id="54" name="object 54"/>
            <p:cNvSpPr/>
            <p:nvPr/>
          </p:nvSpPr>
          <p:spPr>
            <a:xfrm>
              <a:off x="7098617" y="2935798"/>
              <a:ext cx="1036955" cy="134620"/>
            </a:xfrm>
            <a:custGeom>
              <a:avLst/>
              <a:gdLst/>
              <a:ahLst/>
              <a:cxnLst/>
              <a:rect l="l" t="t" r="r" b="b"/>
              <a:pathLst>
                <a:path w="1036954" h="134619">
                  <a:moveTo>
                    <a:pt x="0" y="0"/>
                  </a:moveTo>
                  <a:lnTo>
                    <a:pt x="1036544" y="134131"/>
                  </a:lnTo>
                </a:path>
              </a:pathLst>
            </a:custGeom>
            <a:ln w="19049">
              <a:solidFill>
                <a:srgbClr val="595959"/>
              </a:solidFill>
            </a:ln>
          </p:spPr>
          <p:txBody>
            <a:bodyPr wrap="square" lIns="0" tIns="0" rIns="0" bIns="0" rtlCol="0"/>
            <a:lstStyle/>
            <a:p>
              <a:endParaRPr/>
            </a:p>
          </p:txBody>
        </p:sp>
        <p:pic>
          <p:nvPicPr>
            <p:cNvPr id="55" name="object 55"/>
            <p:cNvPicPr/>
            <p:nvPr/>
          </p:nvPicPr>
          <p:blipFill>
            <a:blip r:embed="rId17" cstate="print"/>
            <a:stretch>
              <a:fillRect/>
            </a:stretch>
          </p:blipFill>
          <p:spPr>
            <a:xfrm>
              <a:off x="8121599" y="3029199"/>
              <a:ext cx="108824" cy="81460"/>
            </a:xfrm>
            <a:prstGeom prst="rect">
              <a:avLst/>
            </a:prstGeom>
          </p:spPr>
        </p:pic>
        <p:sp>
          <p:nvSpPr>
            <p:cNvPr id="56" name="object 56"/>
            <p:cNvSpPr/>
            <p:nvPr/>
          </p:nvSpPr>
          <p:spPr>
            <a:xfrm>
              <a:off x="7098574" y="3183479"/>
              <a:ext cx="1210945" cy="417830"/>
            </a:xfrm>
            <a:custGeom>
              <a:avLst/>
              <a:gdLst/>
              <a:ahLst/>
              <a:cxnLst/>
              <a:rect l="l" t="t" r="r" b="b"/>
              <a:pathLst>
                <a:path w="1210945" h="417829">
                  <a:moveTo>
                    <a:pt x="0" y="417814"/>
                  </a:moveTo>
                  <a:lnTo>
                    <a:pt x="1210752" y="0"/>
                  </a:lnTo>
                </a:path>
              </a:pathLst>
            </a:custGeom>
            <a:ln w="19049">
              <a:solidFill>
                <a:srgbClr val="595959"/>
              </a:solidFill>
            </a:ln>
          </p:spPr>
          <p:txBody>
            <a:bodyPr wrap="square" lIns="0" tIns="0" rIns="0" bIns="0" rtlCol="0"/>
            <a:lstStyle/>
            <a:p>
              <a:endParaRPr/>
            </a:p>
          </p:txBody>
        </p:sp>
        <p:pic>
          <p:nvPicPr>
            <p:cNvPr id="57" name="object 57"/>
            <p:cNvPicPr/>
            <p:nvPr/>
          </p:nvPicPr>
          <p:blipFill>
            <a:blip r:embed="rId18" cstate="print"/>
            <a:stretch>
              <a:fillRect/>
            </a:stretch>
          </p:blipFill>
          <p:spPr>
            <a:xfrm>
              <a:off x="8289537" y="3144210"/>
              <a:ext cx="111035" cy="78538"/>
            </a:xfrm>
            <a:prstGeom prst="rect">
              <a:avLst/>
            </a:prstGeom>
          </p:spPr>
        </p:pic>
        <p:sp>
          <p:nvSpPr>
            <p:cNvPr id="58" name="object 58"/>
            <p:cNvSpPr/>
            <p:nvPr/>
          </p:nvSpPr>
          <p:spPr>
            <a:xfrm>
              <a:off x="7063774" y="2297194"/>
              <a:ext cx="1016000" cy="582295"/>
            </a:xfrm>
            <a:custGeom>
              <a:avLst/>
              <a:gdLst/>
              <a:ahLst/>
              <a:cxnLst/>
              <a:rect l="l" t="t" r="r" b="b"/>
              <a:pathLst>
                <a:path w="1016000" h="582294">
                  <a:moveTo>
                    <a:pt x="0" y="0"/>
                  </a:moveTo>
                  <a:lnTo>
                    <a:pt x="1015624" y="581879"/>
                  </a:lnTo>
                </a:path>
              </a:pathLst>
            </a:custGeom>
            <a:ln w="19049">
              <a:solidFill>
                <a:srgbClr val="595959"/>
              </a:solidFill>
            </a:ln>
          </p:spPr>
          <p:txBody>
            <a:bodyPr wrap="square" lIns="0" tIns="0" rIns="0" bIns="0" rtlCol="0"/>
            <a:lstStyle/>
            <a:p>
              <a:endParaRPr/>
            </a:p>
          </p:txBody>
        </p:sp>
        <p:pic>
          <p:nvPicPr>
            <p:cNvPr id="59" name="object 59"/>
            <p:cNvPicPr/>
            <p:nvPr/>
          </p:nvPicPr>
          <p:blipFill>
            <a:blip r:embed="rId19" cstate="print"/>
            <a:stretch>
              <a:fillRect/>
            </a:stretch>
          </p:blipFill>
          <p:spPr>
            <a:xfrm>
              <a:off x="8054231" y="2842246"/>
              <a:ext cx="109703" cy="89328"/>
            </a:xfrm>
            <a:prstGeom prst="rect">
              <a:avLst/>
            </a:prstGeom>
          </p:spPr>
        </p:pic>
        <p:sp>
          <p:nvSpPr>
            <p:cNvPr id="60" name="object 60"/>
            <p:cNvSpPr/>
            <p:nvPr/>
          </p:nvSpPr>
          <p:spPr>
            <a:xfrm>
              <a:off x="7063817" y="2379615"/>
              <a:ext cx="1077595" cy="394970"/>
            </a:xfrm>
            <a:custGeom>
              <a:avLst/>
              <a:gdLst/>
              <a:ahLst/>
              <a:cxnLst/>
              <a:rect l="l" t="t" r="r" b="b"/>
              <a:pathLst>
                <a:path w="1077595" h="394969">
                  <a:moveTo>
                    <a:pt x="0" y="394498"/>
                  </a:moveTo>
                  <a:lnTo>
                    <a:pt x="1077369" y="0"/>
                  </a:lnTo>
                </a:path>
              </a:pathLst>
            </a:custGeom>
            <a:ln w="19049">
              <a:solidFill>
                <a:srgbClr val="595959"/>
              </a:solidFill>
            </a:ln>
          </p:spPr>
          <p:txBody>
            <a:bodyPr wrap="square" lIns="0" tIns="0" rIns="0" bIns="0" rtlCol="0"/>
            <a:lstStyle/>
            <a:p>
              <a:endParaRPr/>
            </a:p>
          </p:txBody>
        </p:sp>
        <p:pic>
          <p:nvPicPr>
            <p:cNvPr id="61" name="object 61"/>
            <p:cNvPicPr/>
            <p:nvPr/>
          </p:nvPicPr>
          <p:blipFill>
            <a:blip r:embed="rId20" cstate="print"/>
            <a:stretch>
              <a:fillRect/>
            </a:stretch>
          </p:blipFill>
          <p:spPr>
            <a:xfrm>
              <a:off x="8120842" y="2340365"/>
              <a:ext cx="111047" cy="78322"/>
            </a:xfrm>
            <a:prstGeom prst="rect">
              <a:avLst/>
            </a:prstGeom>
          </p:spPr>
        </p:pic>
        <p:sp>
          <p:nvSpPr>
            <p:cNvPr id="62" name="object 62"/>
            <p:cNvSpPr/>
            <p:nvPr/>
          </p:nvSpPr>
          <p:spPr>
            <a:xfrm>
              <a:off x="6949774" y="2467746"/>
              <a:ext cx="1374775" cy="968375"/>
            </a:xfrm>
            <a:custGeom>
              <a:avLst/>
              <a:gdLst/>
              <a:ahLst/>
              <a:cxnLst/>
              <a:rect l="l" t="t" r="r" b="b"/>
              <a:pathLst>
                <a:path w="1374775" h="968375">
                  <a:moveTo>
                    <a:pt x="0" y="968263"/>
                  </a:moveTo>
                  <a:lnTo>
                    <a:pt x="1374164" y="0"/>
                  </a:lnTo>
                </a:path>
              </a:pathLst>
            </a:custGeom>
            <a:ln w="19049">
              <a:solidFill>
                <a:srgbClr val="595959"/>
              </a:solidFill>
            </a:ln>
          </p:spPr>
          <p:txBody>
            <a:bodyPr wrap="square" lIns="0" tIns="0" rIns="0" bIns="0" rtlCol="0"/>
            <a:lstStyle/>
            <a:p>
              <a:endParaRPr/>
            </a:p>
          </p:txBody>
        </p:sp>
        <p:pic>
          <p:nvPicPr>
            <p:cNvPr id="63" name="object 63"/>
            <p:cNvPicPr/>
            <p:nvPr/>
          </p:nvPicPr>
          <p:blipFill>
            <a:blip r:embed="rId21" cstate="print"/>
            <a:stretch>
              <a:fillRect/>
            </a:stretch>
          </p:blipFill>
          <p:spPr>
            <a:xfrm>
              <a:off x="8296290" y="2408426"/>
              <a:ext cx="107842" cy="94566"/>
            </a:xfrm>
            <a:prstGeom prst="rect">
              <a:avLst/>
            </a:prstGeom>
          </p:spPr>
        </p:pic>
      </p:grpSp>
      <p:sp>
        <p:nvSpPr>
          <p:cNvPr id="64" name="object 64"/>
          <p:cNvSpPr txBox="1"/>
          <p:nvPr/>
        </p:nvSpPr>
        <p:spPr>
          <a:xfrm>
            <a:off x="5076150" y="4019890"/>
            <a:ext cx="831850" cy="330200"/>
          </a:xfrm>
          <a:prstGeom prst="rect">
            <a:avLst/>
          </a:prstGeom>
        </p:spPr>
        <p:txBody>
          <a:bodyPr vert="horz" wrap="square" lIns="0" tIns="12700" rIns="0" bIns="0" rtlCol="0">
            <a:spAutoFit/>
          </a:bodyPr>
          <a:lstStyle/>
          <a:p>
            <a:pPr>
              <a:lnSpc>
                <a:spcPct val="100000"/>
              </a:lnSpc>
              <a:spcBef>
                <a:spcPts val="100"/>
              </a:spcBef>
            </a:pPr>
            <a:r>
              <a:rPr sz="2000" b="1" i="1" spc="155" dirty="0">
                <a:solidFill>
                  <a:srgbClr val="0000FF"/>
                </a:solidFill>
                <a:latin typeface="Calibri"/>
                <a:cs typeface="Calibri"/>
              </a:rPr>
              <a:t>I</a:t>
            </a:r>
            <a:r>
              <a:rPr sz="2000" b="1" i="1" spc="-45" dirty="0">
                <a:solidFill>
                  <a:srgbClr val="0000FF"/>
                </a:solidFill>
                <a:latin typeface="Calibri"/>
                <a:cs typeface="Calibri"/>
              </a:rPr>
              <a:t>nput</a:t>
            </a:r>
            <a:r>
              <a:rPr sz="2000" b="1" i="1" spc="-155" dirty="0">
                <a:solidFill>
                  <a:srgbClr val="0000FF"/>
                </a:solidFill>
                <a:latin typeface="Calibri"/>
                <a:cs typeface="Calibri"/>
              </a:rPr>
              <a:t> </a:t>
            </a:r>
            <a:r>
              <a:rPr sz="2000" b="1" i="1" spc="5" dirty="0">
                <a:solidFill>
                  <a:srgbClr val="0000FF"/>
                </a:solidFill>
                <a:latin typeface="Calibri"/>
                <a:cs typeface="Calibri"/>
              </a:rPr>
              <a:t>(i)</a:t>
            </a:r>
            <a:endParaRPr sz="2000">
              <a:latin typeface="Calibri"/>
              <a:cs typeface="Calibri"/>
            </a:endParaRPr>
          </a:p>
        </p:txBody>
      </p:sp>
      <p:sp>
        <p:nvSpPr>
          <p:cNvPr id="65" name="object 65"/>
          <p:cNvSpPr txBox="1"/>
          <p:nvPr/>
        </p:nvSpPr>
        <p:spPr>
          <a:xfrm>
            <a:off x="6419150" y="4019890"/>
            <a:ext cx="1006475" cy="330200"/>
          </a:xfrm>
          <a:prstGeom prst="rect">
            <a:avLst/>
          </a:prstGeom>
        </p:spPr>
        <p:txBody>
          <a:bodyPr vert="horz" wrap="square" lIns="0" tIns="12700" rIns="0" bIns="0" rtlCol="0">
            <a:spAutoFit/>
          </a:bodyPr>
          <a:lstStyle/>
          <a:p>
            <a:pPr>
              <a:lnSpc>
                <a:spcPct val="100000"/>
              </a:lnSpc>
              <a:spcBef>
                <a:spcPts val="100"/>
              </a:spcBef>
            </a:pPr>
            <a:r>
              <a:rPr sz="2000" b="1" i="1" spc="160" dirty="0">
                <a:solidFill>
                  <a:srgbClr val="0000FF"/>
                </a:solidFill>
                <a:latin typeface="Calibri"/>
                <a:cs typeface="Calibri"/>
              </a:rPr>
              <a:t>H</a:t>
            </a:r>
            <a:r>
              <a:rPr sz="2000" b="1" i="1" spc="-60" dirty="0">
                <a:solidFill>
                  <a:srgbClr val="0000FF"/>
                </a:solidFill>
                <a:latin typeface="Calibri"/>
                <a:cs typeface="Calibri"/>
              </a:rPr>
              <a:t>idden</a:t>
            </a:r>
            <a:r>
              <a:rPr sz="2000" b="1" i="1" spc="-155" dirty="0">
                <a:solidFill>
                  <a:srgbClr val="0000FF"/>
                </a:solidFill>
                <a:latin typeface="Calibri"/>
                <a:cs typeface="Calibri"/>
              </a:rPr>
              <a:t> </a:t>
            </a:r>
            <a:r>
              <a:rPr sz="2000" b="1" i="1" spc="-10" dirty="0">
                <a:solidFill>
                  <a:srgbClr val="0000FF"/>
                </a:solidFill>
                <a:latin typeface="Calibri"/>
                <a:cs typeface="Calibri"/>
              </a:rPr>
              <a:t>(j)</a:t>
            </a:r>
            <a:endParaRPr sz="2000">
              <a:latin typeface="Calibri"/>
              <a:cs typeface="Calibri"/>
            </a:endParaRPr>
          </a:p>
        </p:txBody>
      </p:sp>
      <p:sp>
        <p:nvSpPr>
          <p:cNvPr id="66" name="object 66"/>
          <p:cNvSpPr txBox="1"/>
          <p:nvPr/>
        </p:nvSpPr>
        <p:spPr>
          <a:xfrm>
            <a:off x="7808900" y="4029777"/>
            <a:ext cx="1032510" cy="330200"/>
          </a:xfrm>
          <a:prstGeom prst="rect">
            <a:avLst/>
          </a:prstGeom>
        </p:spPr>
        <p:txBody>
          <a:bodyPr vert="horz" wrap="square" lIns="0" tIns="12700" rIns="0" bIns="0" rtlCol="0">
            <a:spAutoFit/>
          </a:bodyPr>
          <a:lstStyle/>
          <a:p>
            <a:pPr>
              <a:lnSpc>
                <a:spcPct val="100000"/>
              </a:lnSpc>
              <a:spcBef>
                <a:spcPts val="100"/>
              </a:spcBef>
            </a:pPr>
            <a:r>
              <a:rPr sz="2000" b="1" i="1" spc="-55" dirty="0">
                <a:solidFill>
                  <a:srgbClr val="0000FF"/>
                </a:solidFill>
                <a:latin typeface="Calibri"/>
                <a:cs typeface="Calibri"/>
              </a:rPr>
              <a:t>Output</a:t>
            </a:r>
            <a:r>
              <a:rPr sz="2000" b="1" i="1" spc="-155" dirty="0">
                <a:solidFill>
                  <a:srgbClr val="0000FF"/>
                </a:solidFill>
                <a:latin typeface="Calibri"/>
                <a:cs typeface="Calibri"/>
              </a:rPr>
              <a:t> </a:t>
            </a:r>
            <a:r>
              <a:rPr sz="2000" b="1" i="1" spc="-20" dirty="0">
                <a:solidFill>
                  <a:srgbClr val="0000FF"/>
                </a:solidFill>
                <a:latin typeface="Calibri"/>
                <a:cs typeface="Calibri"/>
              </a:rPr>
              <a:t>(k)</a:t>
            </a:r>
            <a:endParaRPr sz="2000">
              <a:latin typeface="Calibri"/>
              <a:cs typeface="Calibri"/>
            </a:endParaRPr>
          </a:p>
        </p:txBody>
      </p:sp>
      <p:sp>
        <p:nvSpPr>
          <p:cNvPr id="67" name="object 67"/>
          <p:cNvSpPr txBox="1"/>
          <p:nvPr/>
        </p:nvSpPr>
        <p:spPr>
          <a:xfrm>
            <a:off x="5614400" y="1142725"/>
            <a:ext cx="396240" cy="406400"/>
          </a:xfrm>
          <a:prstGeom prst="rect">
            <a:avLst/>
          </a:prstGeom>
        </p:spPr>
        <p:txBody>
          <a:bodyPr vert="horz" wrap="square" lIns="0" tIns="12700" rIns="0" bIns="0" rtlCol="0">
            <a:spAutoFit/>
          </a:bodyPr>
          <a:lstStyle/>
          <a:p>
            <a:pPr marL="25400">
              <a:lnSpc>
                <a:spcPct val="100000"/>
              </a:lnSpc>
              <a:spcBef>
                <a:spcPts val="100"/>
              </a:spcBef>
            </a:pPr>
            <a:r>
              <a:rPr sz="3750" b="1" i="1" spc="-37" baseline="21111" dirty="0">
                <a:solidFill>
                  <a:srgbClr val="0000FF"/>
                </a:solidFill>
                <a:latin typeface="Calibri"/>
                <a:cs typeface="Calibri"/>
              </a:rPr>
              <a:t>w</a:t>
            </a:r>
            <a:r>
              <a:rPr sz="1650" b="1" i="1" spc="-25" dirty="0">
                <a:solidFill>
                  <a:srgbClr val="0000FF"/>
                </a:solidFill>
                <a:latin typeface="Calibri"/>
                <a:cs typeface="Calibri"/>
              </a:rPr>
              <a:t>ij</a:t>
            </a:r>
            <a:endParaRPr sz="1650">
              <a:latin typeface="Calibri"/>
              <a:cs typeface="Calibri"/>
            </a:endParaRPr>
          </a:p>
        </p:txBody>
      </p:sp>
      <p:sp>
        <p:nvSpPr>
          <p:cNvPr id="68" name="object 68"/>
          <p:cNvSpPr txBox="1"/>
          <p:nvPr/>
        </p:nvSpPr>
        <p:spPr>
          <a:xfrm>
            <a:off x="7503024" y="1095512"/>
            <a:ext cx="436880" cy="406400"/>
          </a:xfrm>
          <a:prstGeom prst="rect">
            <a:avLst/>
          </a:prstGeom>
        </p:spPr>
        <p:txBody>
          <a:bodyPr vert="horz" wrap="square" lIns="0" tIns="12700" rIns="0" bIns="0" rtlCol="0">
            <a:spAutoFit/>
          </a:bodyPr>
          <a:lstStyle/>
          <a:p>
            <a:pPr marL="25400">
              <a:lnSpc>
                <a:spcPct val="100000"/>
              </a:lnSpc>
              <a:spcBef>
                <a:spcPts val="100"/>
              </a:spcBef>
            </a:pPr>
            <a:r>
              <a:rPr sz="3750" b="1" i="1" spc="-75" baseline="21111" dirty="0">
                <a:solidFill>
                  <a:srgbClr val="0000FF"/>
                </a:solidFill>
                <a:latin typeface="Calibri"/>
                <a:cs typeface="Calibri"/>
              </a:rPr>
              <a:t>w</a:t>
            </a:r>
            <a:r>
              <a:rPr sz="1650" b="1" i="1" spc="-50" dirty="0">
                <a:solidFill>
                  <a:srgbClr val="0000FF"/>
                </a:solidFill>
                <a:latin typeface="Calibri"/>
                <a:cs typeface="Calibri"/>
              </a:rPr>
              <a:t>jk</a:t>
            </a:r>
            <a:endParaRPr sz="1650">
              <a:latin typeface="Calibri"/>
              <a:cs typeface="Calibri"/>
            </a:endParaRPr>
          </a:p>
        </p:txBody>
      </p:sp>
      <p:grpSp>
        <p:nvGrpSpPr>
          <p:cNvPr id="69" name="object 69"/>
          <p:cNvGrpSpPr/>
          <p:nvPr/>
        </p:nvGrpSpPr>
        <p:grpSpPr>
          <a:xfrm>
            <a:off x="507624" y="1986862"/>
            <a:ext cx="4089400" cy="1587500"/>
            <a:chOff x="507624" y="1986862"/>
            <a:chExt cx="4089400" cy="1587500"/>
          </a:xfrm>
        </p:grpSpPr>
        <p:pic>
          <p:nvPicPr>
            <p:cNvPr id="70" name="object 70"/>
            <p:cNvPicPr/>
            <p:nvPr/>
          </p:nvPicPr>
          <p:blipFill>
            <a:blip r:embed="rId22" cstate="print"/>
            <a:stretch>
              <a:fillRect/>
            </a:stretch>
          </p:blipFill>
          <p:spPr>
            <a:xfrm>
              <a:off x="526674" y="2005912"/>
              <a:ext cx="4050718" cy="1549399"/>
            </a:xfrm>
            <a:prstGeom prst="rect">
              <a:avLst/>
            </a:prstGeom>
          </p:spPr>
        </p:pic>
        <p:sp>
          <p:nvSpPr>
            <p:cNvPr id="71" name="object 71"/>
            <p:cNvSpPr/>
            <p:nvPr/>
          </p:nvSpPr>
          <p:spPr>
            <a:xfrm>
              <a:off x="517149" y="1996387"/>
              <a:ext cx="4070350" cy="1568450"/>
            </a:xfrm>
            <a:custGeom>
              <a:avLst/>
              <a:gdLst/>
              <a:ahLst/>
              <a:cxnLst/>
              <a:rect l="l" t="t" r="r" b="b"/>
              <a:pathLst>
                <a:path w="4070350" h="1568450">
                  <a:moveTo>
                    <a:pt x="0" y="0"/>
                  </a:moveTo>
                  <a:lnTo>
                    <a:pt x="4069768" y="0"/>
                  </a:lnTo>
                  <a:lnTo>
                    <a:pt x="4069768" y="1568449"/>
                  </a:lnTo>
                  <a:lnTo>
                    <a:pt x="0" y="1568449"/>
                  </a:lnTo>
                  <a:lnTo>
                    <a:pt x="0" y="0"/>
                  </a:lnTo>
                  <a:close/>
                </a:path>
              </a:pathLst>
            </a:custGeom>
            <a:ln w="19049">
              <a:solidFill>
                <a:srgbClr val="595959"/>
              </a:solidFill>
            </a:ln>
          </p:spPr>
          <p:txBody>
            <a:bodyPr wrap="square" lIns="0" tIns="0" rIns="0" bIns="0" rtlCol="0"/>
            <a:lstStyle/>
            <a:p>
              <a:endParaRPr/>
            </a:p>
          </p:txBody>
        </p:sp>
      </p:grpSp>
      <p:sp>
        <p:nvSpPr>
          <p:cNvPr id="72" name="object 72"/>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71</a:t>
            </a:fld>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14" y="102725"/>
            <a:ext cx="6093460" cy="452120"/>
          </a:xfrm>
          <a:prstGeom prst="rect">
            <a:avLst/>
          </a:prstGeom>
        </p:spPr>
        <p:txBody>
          <a:bodyPr vert="horz" wrap="square" lIns="0" tIns="12700" rIns="0" bIns="0" rtlCol="0">
            <a:spAutoFit/>
          </a:bodyPr>
          <a:lstStyle/>
          <a:p>
            <a:pPr marL="12700">
              <a:lnSpc>
                <a:spcPct val="100000"/>
              </a:lnSpc>
              <a:spcBef>
                <a:spcPts val="100"/>
              </a:spcBef>
            </a:pPr>
            <a:r>
              <a:rPr spc="-5" dirty="0"/>
              <a:t>Backpropagation</a:t>
            </a:r>
            <a:r>
              <a:rPr spc="-150" dirty="0"/>
              <a:t> </a:t>
            </a:r>
            <a:r>
              <a:rPr spc="-5" dirty="0"/>
              <a:t>Algorithm</a:t>
            </a:r>
            <a:r>
              <a:rPr spc="-45" dirty="0"/>
              <a:t> </a:t>
            </a:r>
            <a:r>
              <a:rPr dirty="0"/>
              <a:t>(cont’d)</a:t>
            </a:r>
          </a:p>
        </p:txBody>
      </p:sp>
      <p:sp>
        <p:nvSpPr>
          <p:cNvPr id="3" name="object 3"/>
          <p:cNvSpPr txBox="1"/>
          <p:nvPr/>
        </p:nvSpPr>
        <p:spPr>
          <a:xfrm>
            <a:off x="459967" y="631914"/>
            <a:ext cx="4123054" cy="730250"/>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Lst>
            </a:pPr>
            <a:r>
              <a:rPr sz="2000" spc="-5" dirty="0">
                <a:latin typeface="Arial MT"/>
                <a:cs typeface="Arial MT"/>
              </a:rPr>
              <a:t>There</a:t>
            </a:r>
            <a:r>
              <a:rPr sz="2000" spc="155" dirty="0">
                <a:latin typeface="Arial MT"/>
                <a:cs typeface="Arial MT"/>
              </a:rPr>
              <a:t> </a:t>
            </a:r>
            <a:r>
              <a:rPr sz="2000" spc="-5" dirty="0">
                <a:latin typeface="Arial MT"/>
                <a:cs typeface="Arial MT"/>
              </a:rPr>
              <a:t>are</a:t>
            </a:r>
            <a:r>
              <a:rPr sz="2000" spc="165" dirty="0">
                <a:latin typeface="Arial MT"/>
                <a:cs typeface="Arial MT"/>
              </a:rPr>
              <a:t> </a:t>
            </a:r>
            <a:r>
              <a:rPr sz="2000" spc="-5" dirty="0">
                <a:latin typeface="Arial MT"/>
                <a:cs typeface="Arial MT"/>
              </a:rPr>
              <a:t>two</a:t>
            </a:r>
            <a:r>
              <a:rPr sz="2000" spc="155" dirty="0">
                <a:latin typeface="Arial MT"/>
                <a:cs typeface="Arial MT"/>
              </a:rPr>
              <a:t> </a:t>
            </a:r>
            <a:r>
              <a:rPr sz="2000" dirty="0">
                <a:latin typeface="Arial MT"/>
                <a:cs typeface="Arial MT"/>
              </a:rPr>
              <a:t>sets</a:t>
            </a:r>
            <a:r>
              <a:rPr sz="2000" spc="165" dirty="0">
                <a:latin typeface="Arial MT"/>
                <a:cs typeface="Arial MT"/>
              </a:rPr>
              <a:t> </a:t>
            </a:r>
            <a:r>
              <a:rPr sz="2000" spc="-5" dirty="0">
                <a:latin typeface="Arial MT"/>
                <a:cs typeface="Arial MT"/>
              </a:rPr>
              <a:t>of</a:t>
            </a:r>
            <a:r>
              <a:rPr sz="2000" spc="160" dirty="0">
                <a:latin typeface="Arial MT"/>
                <a:cs typeface="Arial MT"/>
              </a:rPr>
              <a:t> </a:t>
            </a:r>
            <a:r>
              <a:rPr sz="2000" spc="-5" dirty="0">
                <a:latin typeface="Arial MT"/>
                <a:cs typeface="Arial MT"/>
              </a:rPr>
              <a:t>weights</a:t>
            </a:r>
            <a:r>
              <a:rPr sz="2000" spc="165" dirty="0">
                <a:latin typeface="Arial MT"/>
                <a:cs typeface="Arial MT"/>
              </a:rPr>
              <a:t> </a:t>
            </a:r>
            <a:r>
              <a:rPr sz="2000" spc="-5" dirty="0">
                <a:latin typeface="Arial MT"/>
                <a:cs typeface="Arial MT"/>
              </a:rPr>
              <a:t>in </a:t>
            </a:r>
            <a:r>
              <a:rPr sz="2000" spc="-540" dirty="0">
                <a:latin typeface="Arial MT"/>
                <a:cs typeface="Arial MT"/>
              </a:rPr>
              <a:t> </a:t>
            </a:r>
            <a:r>
              <a:rPr sz="2000" spc="-5" dirty="0">
                <a:latin typeface="Arial MT"/>
                <a:cs typeface="Arial MT"/>
              </a:rPr>
              <a:t>our</a:t>
            </a:r>
            <a:r>
              <a:rPr sz="2000" spc="-10" dirty="0">
                <a:latin typeface="Arial MT"/>
                <a:cs typeface="Arial MT"/>
              </a:rPr>
              <a:t> </a:t>
            </a:r>
            <a:r>
              <a:rPr sz="2000" spc="-5" dirty="0">
                <a:latin typeface="Arial MT"/>
                <a:cs typeface="Arial MT"/>
              </a:rPr>
              <a:t>network:</a:t>
            </a:r>
            <a:endParaRPr sz="2000">
              <a:latin typeface="Arial MT"/>
              <a:cs typeface="Arial MT"/>
            </a:endParaRPr>
          </a:p>
        </p:txBody>
      </p:sp>
      <p:sp>
        <p:nvSpPr>
          <p:cNvPr id="4" name="object 4"/>
          <p:cNvSpPr txBox="1"/>
          <p:nvPr/>
        </p:nvSpPr>
        <p:spPr>
          <a:xfrm>
            <a:off x="891767" y="1381850"/>
            <a:ext cx="3544570" cy="406400"/>
          </a:xfrm>
          <a:prstGeom prst="rect">
            <a:avLst/>
          </a:prstGeom>
        </p:spPr>
        <p:txBody>
          <a:bodyPr vert="horz" wrap="square" lIns="0" tIns="12700" rIns="0" bIns="0" rtlCol="0">
            <a:spAutoFit/>
          </a:bodyPr>
          <a:lstStyle/>
          <a:p>
            <a:pPr marL="419734" indent="-382270">
              <a:lnSpc>
                <a:spcPct val="100000"/>
              </a:lnSpc>
              <a:spcBef>
                <a:spcPts val="100"/>
              </a:spcBef>
              <a:buClr>
                <a:srgbClr val="000000"/>
              </a:buClr>
              <a:buSzPct val="80000"/>
              <a:buFont typeface="Arial MT"/>
              <a:buChar char="○"/>
              <a:tabLst>
                <a:tab pos="419734" algn="l"/>
                <a:tab pos="420370" algn="l"/>
              </a:tabLst>
            </a:pPr>
            <a:r>
              <a:rPr sz="2500" b="1" i="1" spc="-25" dirty="0">
                <a:solidFill>
                  <a:srgbClr val="0000FF"/>
                </a:solidFill>
                <a:latin typeface="Calibri"/>
                <a:cs typeface="Calibri"/>
              </a:rPr>
              <a:t>w</a:t>
            </a:r>
            <a:r>
              <a:rPr sz="2475" b="1" i="1" spc="-37" baseline="-31986" dirty="0">
                <a:solidFill>
                  <a:srgbClr val="0000FF"/>
                </a:solidFill>
                <a:latin typeface="Calibri"/>
                <a:cs typeface="Calibri"/>
              </a:rPr>
              <a:t>ij</a:t>
            </a:r>
            <a:r>
              <a:rPr sz="2475" b="1" i="1" spc="405" baseline="-31986" dirty="0">
                <a:solidFill>
                  <a:srgbClr val="0000FF"/>
                </a:solidFill>
                <a:latin typeface="Calibri"/>
                <a:cs typeface="Calibri"/>
              </a:rPr>
              <a:t> </a:t>
            </a:r>
            <a:r>
              <a:rPr sz="2500" spc="-10" dirty="0">
                <a:latin typeface="Microsoft YaHei"/>
                <a:cs typeface="Microsoft YaHei"/>
              </a:rPr>
              <a:t>:</a:t>
            </a:r>
            <a:r>
              <a:rPr sz="2500" spc="235" dirty="0">
                <a:latin typeface="Microsoft YaHei"/>
                <a:cs typeface="Microsoft YaHei"/>
              </a:rPr>
              <a:t> </a:t>
            </a:r>
            <a:r>
              <a:rPr sz="1600" spc="-5" dirty="0">
                <a:latin typeface="Arial MT"/>
                <a:cs typeface="Arial MT"/>
              </a:rPr>
              <a:t>from</a:t>
            </a:r>
            <a:r>
              <a:rPr sz="1600" spc="-15" dirty="0">
                <a:latin typeface="Arial MT"/>
                <a:cs typeface="Arial MT"/>
              </a:rPr>
              <a:t> </a:t>
            </a:r>
            <a:r>
              <a:rPr sz="1600" spc="-5" dirty="0">
                <a:latin typeface="Arial MT"/>
                <a:cs typeface="Arial MT"/>
              </a:rPr>
              <a:t>the</a:t>
            </a:r>
            <a:r>
              <a:rPr sz="1600" spc="-10" dirty="0">
                <a:latin typeface="Arial MT"/>
                <a:cs typeface="Arial MT"/>
              </a:rPr>
              <a:t> </a:t>
            </a:r>
            <a:r>
              <a:rPr sz="1600" spc="-5" dirty="0">
                <a:latin typeface="Arial MT"/>
                <a:cs typeface="Arial MT"/>
              </a:rPr>
              <a:t>input</a:t>
            </a:r>
            <a:r>
              <a:rPr sz="1600" spc="-15" dirty="0">
                <a:latin typeface="Arial MT"/>
                <a:cs typeface="Arial MT"/>
              </a:rPr>
              <a:t> </a:t>
            </a:r>
            <a:r>
              <a:rPr sz="1600" spc="-5" dirty="0">
                <a:latin typeface="Arial MT"/>
                <a:cs typeface="Arial MT"/>
              </a:rPr>
              <a:t>to</a:t>
            </a:r>
            <a:r>
              <a:rPr sz="1600" spc="-10" dirty="0">
                <a:latin typeface="Arial MT"/>
                <a:cs typeface="Arial MT"/>
              </a:rPr>
              <a:t> </a:t>
            </a:r>
            <a:r>
              <a:rPr sz="1600" spc="-5" dirty="0">
                <a:latin typeface="Arial MT"/>
                <a:cs typeface="Arial MT"/>
              </a:rPr>
              <a:t>the</a:t>
            </a:r>
            <a:r>
              <a:rPr sz="1600" spc="-15" dirty="0">
                <a:latin typeface="Arial MT"/>
                <a:cs typeface="Arial MT"/>
              </a:rPr>
              <a:t> </a:t>
            </a:r>
            <a:r>
              <a:rPr sz="1600" spc="-5" dirty="0">
                <a:latin typeface="Arial MT"/>
                <a:cs typeface="Arial MT"/>
              </a:rPr>
              <a:t>hidden</a:t>
            </a:r>
            <a:endParaRPr sz="1600">
              <a:latin typeface="Arial MT"/>
              <a:cs typeface="Arial MT"/>
            </a:endParaRPr>
          </a:p>
        </p:txBody>
      </p:sp>
      <p:sp>
        <p:nvSpPr>
          <p:cNvPr id="5" name="object 5"/>
          <p:cNvSpPr txBox="1"/>
          <p:nvPr/>
        </p:nvSpPr>
        <p:spPr>
          <a:xfrm>
            <a:off x="434567" y="1767421"/>
            <a:ext cx="4174490" cy="2261870"/>
          </a:xfrm>
          <a:prstGeom prst="rect">
            <a:avLst/>
          </a:prstGeom>
        </p:spPr>
        <p:txBody>
          <a:bodyPr vert="horz" wrap="square" lIns="0" tIns="12700" rIns="0" bIns="0" rtlCol="0">
            <a:spAutoFit/>
          </a:bodyPr>
          <a:lstStyle/>
          <a:p>
            <a:pPr marL="876935">
              <a:lnSpc>
                <a:spcPts val="1914"/>
              </a:lnSpc>
              <a:spcBef>
                <a:spcPts val="100"/>
              </a:spcBef>
            </a:pPr>
            <a:r>
              <a:rPr sz="1600" spc="-20" dirty="0">
                <a:latin typeface="Arial MT"/>
                <a:cs typeface="Arial MT"/>
              </a:rPr>
              <a:t>layer.</a:t>
            </a:r>
            <a:endParaRPr sz="1600">
              <a:latin typeface="Arial MT"/>
              <a:cs typeface="Arial MT"/>
            </a:endParaRPr>
          </a:p>
          <a:p>
            <a:pPr marL="876935" indent="-382270">
              <a:lnSpc>
                <a:spcPts val="2995"/>
              </a:lnSpc>
              <a:buClr>
                <a:srgbClr val="000000"/>
              </a:buClr>
              <a:buSzPct val="80000"/>
              <a:buFont typeface="Arial MT"/>
              <a:buChar char="○"/>
              <a:tabLst>
                <a:tab pos="876935" algn="l"/>
                <a:tab pos="877569" algn="l"/>
              </a:tabLst>
            </a:pPr>
            <a:r>
              <a:rPr sz="2500" b="1" i="1" spc="-50" dirty="0">
                <a:solidFill>
                  <a:srgbClr val="0000FF"/>
                </a:solidFill>
                <a:latin typeface="Calibri"/>
                <a:cs typeface="Calibri"/>
              </a:rPr>
              <a:t>w</a:t>
            </a:r>
            <a:r>
              <a:rPr sz="2475" b="1" i="1" spc="-75" baseline="-31986" dirty="0">
                <a:solidFill>
                  <a:srgbClr val="0000FF"/>
                </a:solidFill>
                <a:latin typeface="Calibri"/>
                <a:cs typeface="Calibri"/>
              </a:rPr>
              <a:t>jk</a:t>
            </a:r>
            <a:r>
              <a:rPr sz="2475" b="1" i="1" spc="165" baseline="-31986" dirty="0">
                <a:solidFill>
                  <a:srgbClr val="0000FF"/>
                </a:solidFill>
                <a:latin typeface="Calibri"/>
                <a:cs typeface="Calibri"/>
              </a:rPr>
              <a:t> </a:t>
            </a:r>
            <a:r>
              <a:rPr sz="2500" dirty="0">
                <a:latin typeface="Arial MT"/>
                <a:cs typeface="Arial MT"/>
              </a:rPr>
              <a:t>:</a:t>
            </a:r>
            <a:r>
              <a:rPr sz="2500" spc="-15" dirty="0">
                <a:latin typeface="Arial MT"/>
                <a:cs typeface="Arial MT"/>
              </a:rPr>
              <a:t> </a:t>
            </a:r>
            <a:r>
              <a:rPr sz="1600" spc="-5" dirty="0">
                <a:latin typeface="Arial MT"/>
                <a:cs typeface="Arial MT"/>
              </a:rPr>
              <a:t>from</a:t>
            </a:r>
            <a:r>
              <a:rPr sz="1600" spc="-15" dirty="0">
                <a:latin typeface="Arial MT"/>
                <a:cs typeface="Arial MT"/>
              </a:rPr>
              <a:t> </a:t>
            </a:r>
            <a:r>
              <a:rPr sz="1600" spc="-5" dirty="0">
                <a:latin typeface="Arial MT"/>
                <a:cs typeface="Arial MT"/>
              </a:rPr>
              <a:t>the</a:t>
            </a:r>
            <a:r>
              <a:rPr sz="1600" spc="-10" dirty="0">
                <a:latin typeface="Arial MT"/>
                <a:cs typeface="Arial MT"/>
              </a:rPr>
              <a:t> </a:t>
            </a:r>
            <a:r>
              <a:rPr sz="1600" spc="-5" dirty="0">
                <a:latin typeface="Arial MT"/>
                <a:cs typeface="Arial MT"/>
              </a:rPr>
              <a:t>hidden</a:t>
            </a:r>
            <a:r>
              <a:rPr sz="1600" spc="-15" dirty="0">
                <a:latin typeface="Arial MT"/>
                <a:cs typeface="Arial MT"/>
              </a:rPr>
              <a:t> </a:t>
            </a:r>
            <a:r>
              <a:rPr sz="1600" spc="-5" dirty="0">
                <a:latin typeface="Arial MT"/>
                <a:cs typeface="Arial MT"/>
              </a:rPr>
              <a:t>to</a:t>
            </a:r>
            <a:r>
              <a:rPr sz="1600" spc="-10" dirty="0">
                <a:latin typeface="Arial MT"/>
                <a:cs typeface="Arial MT"/>
              </a:rPr>
              <a:t> </a:t>
            </a:r>
            <a:r>
              <a:rPr sz="1600" spc="-5" dirty="0">
                <a:latin typeface="Arial MT"/>
                <a:cs typeface="Arial MT"/>
              </a:rPr>
              <a:t>the</a:t>
            </a:r>
            <a:r>
              <a:rPr sz="1600" spc="-10" dirty="0">
                <a:latin typeface="Arial MT"/>
                <a:cs typeface="Arial MT"/>
              </a:rPr>
              <a:t> </a:t>
            </a:r>
            <a:r>
              <a:rPr sz="1600" spc="-5" dirty="0">
                <a:latin typeface="Arial MT"/>
                <a:cs typeface="Arial MT"/>
              </a:rPr>
              <a:t>output</a:t>
            </a:r>
            <a:endParaRPr sz="1600">
              <a:latin typeface="Arial MT"/>
              <a:cs typeface="Arial MT"/>
            </a:endParaRPr>
          </a:p>
          <a:p>
            <a:pPr marL="876935">
              <a:lnSpc>
                <a:spcPct val="100000"/>
              </a:lnSpc>
              <a:spcBef>
                <a:spcPts val="35"/>
              </a:spcBef>
            </a:pPr>
            <a:r>
              <a:rPr sz="1600" spc="-20" dirty="0">
                <a:latin typeface="Arial MT"/>
                <a:cs typeface="Arial MT"/>
              </a:rPr>
              <a:t>layer.</a:t>
            </a:r>
            <a:endParaRPr sz="1600">
              <a:latin typeface="Arial MT"/>
              <a:cs typeface="Arial MT"/>
            </a:endParaRPr>
          </a:p>
          <a:p>
            <a:pPr marL="419734" indent="-382270">
              <a:lnSpc>
                <a:spcPct val="100000"/>
              </a:lnSpc>
              <a:spcBef>
                <a:spcPts val="15"/>
              </a:spcBef>
              <a:buChar char="●"/>
              <a:tabLst>
                <a:tab pos="419734" algn="l"/>
                <a:tab pos="420370" algn="l"/>
              </a:tabLst>
            </a:pPr>
            <a:r>
              <a:rPr sz="2000" spc="-20" dirty="0">
                <a:latin typeface="Arial MT"/>
                <a:cs typeface="Arial MT"/>
              </a:rPr>
              <a:t>We</a:t>
            </a:r>
            <a:r>
              <a:rPr sz="2000" spc="190" dirty="0">
                <a:latin typeface="Arial MT"/>
                <a:cs typeface="Arial MT"/>
              </a:rPr>
              <a:t> </a:t>
            </a:r>
            <a:r>
              <a:rPr sz="2000" spc="-5" dirty="0">
                <a:latin typeface="Arial MT"/>
                <a:cs typeface="Arial MT"/>
              </a:rPr>
              <a:t>want</a:t>
            </a:r>
            <a:r>
              <a:rPr sz="2000" spc="195" dirty="0">
                <a:latin typeface="Arial MT"/>
                <a:cs typeface="Arial MT"/>
              </a:rPr>
              <a:t> </a:t>
            </a:r>
            <a:r>
              <a:rPr sz="2000" spc="-5" dirty="0">
                <a:latin typeface="Arial MT"/>
                <a:cs typeface="Arial MT"/>
              </a:rPr>
              <a:t>to</a:t>
            </a:r>
            <a:r>
              <a:rPr sz="2000" spc="195" dirty="0">
                <a:latin typeface="Arial MT"/>
                <a:cs typeface="Arial MT"/>
              </a:rPr>
              <a:t> </a:t>
            </a:r>
            <a:r>
              <a:rPr sz="2000" spc="-5" dirty="0">
                <a:latin typeface="Arial MT"/>
                <a:cs typeface="Arial MT"/>
              </a:rPr>
              <a:t>adjust</a:t>
            </a:r>
            <a:r>
              <a:rPr sz="2000" spc="190" dirty="0">
                <a:latin typeface="Arial MT"/>
                <a:cs typeface="Arial MT"/>
              </a:rPr>
              <a:t> </a:t>
            </a:r>
            <a:r>
              <a:rPr sz="2000" spc="-5" dirty="0">
                <a:latin typeface="Arial MT"/>
                <a:cs typeface="Arial MT"/>
              </a:rPr>
              <a:t>the</a:t>
            </a:r>
            <a:r>
              <a:rPr sz="2000" spc="195" dirty="0">
                <a:latin typeface="Arial MT"/>
                <a:cs typeface="Arial MT"/>
              </a:rPr>
              <a:t> </a:t>
            </a:r>
            <a:r>
              <a:rPr sz="2000" spc="-10" dirty="0">
                <a:latin typeface="Arial MT"/>
                <a:cs typeface="Arial MT"/>
              </a:rPr>
              <a:t>network’s</a:t>
            </a:r>
            <a:endParaRPr sz="2000">
              <a:latin typeface="Arial MT"/>
              <a:cs typeface="Arial MT"/>
            </a:endParaRPr>
          </a:p>
          <a:p>
            <a:pPr marL="419734" marR="30480">
              <a:lnSpc>
                <a:spcPct val="115599"/>
              </a:lnSpc>
              <a:tabLst>
                <a:tab pos="1461770" algn="l"/>
                <a:tab pos="1854200" algn="l"/>
                <a:tab pos="2812415" algn="l"/>
                <a:tab pos="3387725" algn="l"/>
              </a:tabLst>
            </a:pPr>
            <a:r>
              <a:rPr sz="2000" spc="-5" dirty="0">
                <a:latin typeface="Arial MT"/>
                <a:cs typeface="Arial MT"/>
              </a:rPr>
              <a:t>weight</a:t>
            </a:r>
            <a:r>
              <a:rPr sz="2000" dirty="0">
                <a:latin typeface="Arial MT"/>
                <a:cs typeface="Arial MT"/>
              </a:rPr>
              <a:t>s	</a:t>
            </a:r>
            <a:r>
              <a:rPr sz="2000" spc="-5" dirty="0">
                <a:latin typeface="Arial MT"/>
                <a:cs typeface="Arial MT"/>
              </a:rPr>
              <a:t>t</a:t>
            </a:r>
            <a:r>
              <a:rPr sz="2000" dirty="0">
                <a:latin typeface="Arial MT"/>
                <a:cs typeface="Arial MT"/>
              </a:rPr>
              <a:t>o	reduce	</a:t>
            </a:r>
            <a:r>
              <a:rPr sz="2000" spc="-5" dirty="0">
                <a:latin typeface="Arial MT"/>
                <a:cs typeface="Arial MT"/>
              </a:rPr>
              <a:t>thi</a:t>
            </a:r>
            <a:r>
              <a:rPr sz="2000" dirty="0">
                <a:latin typeface="Arial MT"/>
                <a:cs typeface="Arial MT"/>
              </a:rPr>
              <a:t>s	</a:t>
            </a:r>
            <a:r>
              <a:rPr sz="2000" spc="-5" dirty="0">
                <a:latin typeface="Arial MT"/>
                <a:cs typeface="Arial MT"/>
              </a:rPr>
              <a:t>overall  </a:t>
            </a:r>
            <a:r>
              <a:rPr sz="2000" spc="-25" dirty="0">
                <a:latin typeface="Arial MT"/>
                <a:cs typeface="Arial MT"/>
              </a:rPr>
              <a:t>error.</a:t>
            </a:r>
            <a:endParaRPr sz="2000">
              <a:latin typeface="Arial MT"/>
              <a:cs typeface="Arial MT"/>
            </a:endParaRPr>
          </a:p>
          <a:p>
            <a:pPr marL="495300">
              <a:lnSpc>
                <a:spcPct val="100000"/>
              </a:lnSpc>
              <a:spcBef>
                <a:spcPts val="375"/>
              </a:spcBef>
            </a:pPr>
            <a:r>
              <a:rPr sz="2000" spc="-795" dirty="0">
                <a:latin typeface="Arial MT"/>
                <a:cs typeface="Arial MT"/>
              </a:rPr>
              <a:t>○</a:t>
            </a:r>
            <a:endParaRPr sz="2000">
              <a:latin typeface="Arial MT"/>
              <a:cs typeface="Arial MT"/>
            </a:endParaRPr>
          </a:p>
        </p:txBody>
      </p:sp>
      <p:grpSp>
        <p:nvGrpSpPr>
          <p:cNvPr id="6" name="object 6"/>
          <p:cNvGrpSpPr/>
          <p:nvPr/>
        </p:nvGrpSpPr>
        <p:grpSpPr>
          <a:xfrm>
            <a:off x="4822874" y="607100"/>
            <a:ext cx="4019550" cy="3971290"/>
            <a:chOff x="4822874" y="607100"/>
            <a:chExt cx="4019550" cy="3971290"/>
          </a:xfrm>
        </p:grpSpPr>
        <p:sp>
          <p:nvSpPr>
            <p:cNvPr id="7" name="object 7"/>
            <p:cNvSpPr/>
            <p:nvPr/>
          </p:nvSpPr>
          <p:spPr>
            <a:xfrm>
              <a:off x="4832399" y="616625"/>
              <a:ext cx="4000500" cy="3952240"/>
            </a:xfrm>
            <a:custGeom>
              <a:avLst/>
              <a:gdLst/>
              <a:ahLst/>
              <a:cxnLst/>
              <a:rect l="l" t="t" r="r" b="b"/>
              <a:pathLst>
                <a:path w="4000500" h="3952240">
                  <a:moveTo>
                    <a:pt x="0" y="0"/>
                  </a:moveTo>
                  <a:lnTo>
                    <a:pt x="3999899" y="0"/>
                  </a:lnTo>
                  <a:lnTo>
                    <a:pt x="3999899" y="3952199"/>
                  </a:lnTo>
                  <a:lnTo>
                    <a:pt x="0" y="3952199"/>
                  </a:lnTo>
                  <a:lnTo>
                    <a:pt x="0" y="0"/>
                  </a:lnTo>
                  <a:close/>
                </a:path>
              </a:pathLst>
            </a:custGeom>
            <a:ln w="19049">
              <a:solidFill>
                <a:srgbClr val="000000"/>
              </a:solidFill>
            </a:ln>
          </p:spPr>
          <p:txBody>
            <a:bodyPr wrap="square" lIns="0" tIns="0" rIns="0" bIns="0" rtlCol="0"/>
            <a:lstStyle/>
            <a:p>
              <a:endParaRPr/>
            </a:p>
          </p:txBody>
        </p:sp>
        <p:sp>
          <p:nvSpPr>
            <p:cNvPr id="8" name="object 8"/>
            <p:cNvSpPr/>
            <p:nvPr/>
          </p:nvSpPr>
          <p:spPr>
            <a:xfrm>
              <a:off x="6621229" y="129905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9" name="object 9"/>
            <p:cNvSpPr/>
            <p:nvPr/>
          </p:nvSpPr>
          <p:spPr>
            <a:xfrm>
              <a:off x="6621229" y="129905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0" name="object 10"/>
            <p:cNvSpPr/>
            <p:nvPr/>
          </p:nvSpPr>
          <p:spPr>
            <a:xfrm>
              <a:off x="6621229" y="198131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1" name="object 11"/>
            <p:cNvSpPr/>
            <p:nvPr/>
          </p:nvSpPr>
          <p:spPr>
            <a:xfrm>
              <a:off x="6621229" y="198131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2" name="object 12"/>
            <p:cNvSpPr/>
            <p:nvPr/>
          </p:nvSpPr>
          <p:spPr>
            <a:xfrm>
              <a:off x="6621229" y="266357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3" name="object 13"/>
            <p:cNvSpPr/>
            <p:nvPr/>
          </p:nvSpPr>
          <p:spPr>
            <a:xfrm>
              <a:off x="6621229" y="266357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4" name="object 14"/>
            <p:cNvSpPr/>
            <p:nvPr/>
          </p:nvSpPr>
          <p:spPr>
            <a:xfrm>
              <a:off x="5243578" y="167119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5" name="object 15"/>
            <p:cNvSpPr/>
            <p:nvPr/>
          </p:nvSpPr>
          <p:spPr>
            <a:xfrm>
              <a:off x="5243578" y="167119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6" name="object 16"/>
            <p:cNvSpPr/>
            <p:nvPr/>
          </p:nvSpPr>
          <p:spPr>
            <a:xfrm>
              <a:off x="5243578" y="235345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7" name="object 17"/>
            <p:cNvSpPr/>
            <p:nvPr/>
          </p:nvSpPr>
          <p:spPr>
            <a:xfrm>
              <a:off x="5243578" y="235345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8" name="object 18"/>
            <p:cNvSpPr/>
            <p:nvPr/>
          </p:nvSpPr>
          <p:spPr>
            <a:xfrm>
              <a:off x="8178574" y="1981310"/>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19" name="object 19"/>
            <p:cNvSpPr/>
            <p:nvPr/>
          </p:nvSpPr>
          <p:spPr>
            <a:xfrm>
              <a:off x="8178574" y="1981310"/>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0" name="object 20"/>
            <p:cNvSpPr/>
            <p:nvPr/>
          </p:nvSpPr>
          <p:spPr>
            <a:xfrm>
              <a:off x="6621229" y="3407854"/>
              <a:ext cx="478155" cy="421005"/>
            </a:xfrm>
            <a:custGeom>
              <a:avLst/>
              <a:gdLst/>
              <a:ahLst/>
              <a:cxnLst/>
              <a:rect l="l" t="t" r="r" b="b"/>
              <a:pathLst>
                <a:path w="478154" h="421004">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21" name="object 21"/>
            <p:cNvSpPr/>
            <p:nvPr/>
          </p:nvSpPr>
          <p:spPr>
            <a:xfrm>
              <a:off x="6621229" y="3407854"/>
              <a:ext cx="478155" cy="421005"/>
            </a:xfrm>
            <a:custGeom>
              <a:avLst/>
              <a:gdLst/>
              <a:ahLst/>
              <a:cxnLst/>
              <a:rect l="l" t="t" r="r" b="b"/>
              <a:pathLst>
                <a:path w="478154" h="421004">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2" name="object 22"/>
            <p:cNvSpPr/>
            <p:nvPr/>
          </p:nvSpPr>
          <p:spPr>
            <a:xfrm>
              <a:off x="5243578" y="3035712"/>
              <a:ext cx="478155" cy="421005"/>
            </a:xfrm>
            <a:custGeom>
              <a:avLst/>
              <a:gdLst/>
              <a:ahLst/>
              <a:cxnLst/>
              <a:rect l="l" t="t" r="r" b="b"/>
              <a:pathLst>
                <a:path w="478154" h="421004">
                  <a:moveTo>
                    <a:pt x="238799" y="420599"/>
                  </a:moveTo>
                  <a:lnTo>
                    <a:pt x="190673" y="416327"/>
                  </a:lnTo>
                  <a:lnTo>
                    <a:pt x="145848" y="404073"/>
                  </a:lnTo>
                  <a:lnTo>
                    <a:pt x="105284" y="384683"/>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3"/>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23" name="object 23"/>
            <p:cNvSpPr/>
            <p:nvPr/>
          </p:nvSpPr>
          <p:spPr>
            <a:xfrm>
              <a:off x="5243578" y="3035712"/>
              <a:ext cx="478155" cy="421005"/>
            </a:xfrm>
            <a:custGeom>
              <a:avLst/>
              <a:gdLst/>
              <a:ahLst/>
              <a:cxnLst/>
              <a:rect l="l" t="t" r="r" b="b"/>
              <a:pathLst>
                <a:path w="478154" h="421004">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4" name="object 24"/>
            <p:cNvSpPr/>
            <p:nvPr/>
          </p:nvSpPr>
          <p:spPr>
            <a:xfrm>
              <a:off x="8178574" y="2725594"/>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25" name="object 25"/>
            <p:cNvSpPr/>
            <p:nvPr/>
          </p:nvSpPr>
          <p:spPr>
            <a:xfrm>
              <a:off x="8178574" y="2725594"/>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6" name="object 26"/>
            <p:cNvSpPr/>
            <p:nvPr/>
          </p:nvSpPr>
          <p:spPr>
            <a:xfrm>
              <a:off x="5651235" y="1399289"/>
              <a:ext cx="932180" cy="334010"/>
            </a:xfrm>
            <a:custGeom>
              <a:avLst/>
              <a:gdLst/>
              <a:ahLst/>
              <a:cxnLst/>
              <a:rect l="l" t="t" r="r" b="b"/>
              <a:pathLst>
                <a:path w="932179" h="334010">
                  <a:moveTo>
                    <a:pt x="0" y="333497"/>
                  </a:moveTo>
                  <a:lnTo>
                    <a:pt x="932179" y="0"/>
                  </a:lnTo>
                </a:path>
              </a:pathLst>
            </a:custGeom>
            <a:ln w="19049">
              <a:solidFill>
                <a:srgbClr val="595959"/>
              </a:solidFill>
            </a:ln>
          </p:spPr>
          <p:txBody>
            <a:bodyPr wrap="square" lIns="0" tIns="0" rIns="0" bIns="0" rtlCol="0"/>
            <a:lstStyle/>
            <a:p>
              <a:endParaRPr/>
            </a:p>
          </p:txBody>
        </p:sp>
        <p:pic>
          <p:nvPicPr>
            <p:cNvPr id="27" name="object 27"/>
            <p:cNvPicPr/>
            <p:nvPr/>
          </p:nvPicPr>
          <p:blipFill>
            <a:blip r:embed="rId2" cstate="print"/>
            <a:stretch>
              <a:fillRect/>
            </a:stretch>
          </p:blipFill>
          <p:spPr>
            <a:xfrm>
              <a:off x="6563291" y="1360138"/>
              <a:ext cx="111047" cy="78303"/>
            </a:xfrm>
            <a:prstGeom prst="rect">
              <a:avLst/>
            </a:prstGeom>
          </p:spPr>
        </p:pic>
        <p:sp>
          <p:nvSpPr>
            <p:cNvPr id="28" name="object 28"/>
            <p:cNvSpPr/>
            <p:nvPr/>
          </p:nvSpPr>
          <p:spPr>
            <a:xfrm>
              <a:off x="5721178" y="1881491"/>
              <a:ext cx="857250" cy="142875"/>
            </a:xfrm>
            <a:custGeom>
              <a:avLst/>
              <a:gdLst/>
              <a:ahLst/>
              <a:cxnLst/>
              <a:rect l="l" t="t" r="r" b="b"/>
              <a:pathLst>
                <a:path w="857250" h="142875">
                  <a:moveTo>
                    <a:pt x="0" y="0"/>
                  </a:moveTo>
                  <a:lnTo>
                    <a:pt x="857151" y="142637"/>
                  </a:lnTo>
                </a:path>
              </a:pathLst>
            </a:custGeom>
            <a:ln w="19049">
              <a:solidFill>
                <a:srgbClr val="595959"/>
              </a:solidFill>
            </a:ln>
          </p:spPr>
          <p:txBody>
            <a:bodyPr wrap="square" lIns="0" tIns="0" rIns="0" bIns="0" rtlCol="0"/>
            <a:lstStyle/>
            <a:p>
              <a:endParaRPr/>
            </a:p>
          </p:txBody>
        </p:sp>
        <p:pic>
          <p:nvPicPr>
            <p:cNvPr id="29" name="object 29"/>
            <p:cNvPicPr/>
            <p:nvPr/>
          </p:nvPicPr>
          <p:blipFill>
            <a:blip r:embed="rId3" cstate="print"/>
            <a:stretch>
              <a:fillRect/>
            </a:stretch>
          </p:blipFill>
          <p:spPr>
            <a:xfrm>
              <a:off x="6563638" y="1983565"/>
              <a:ext cx="109493" cy="81127"/>
            </a:xfrm>
            <a:prstGeom prst="rect">
              <a:avLst/>
            </a:prstGeom>
          </p:spPr>
        </p:pic>
        <p:sp>
          <p:nvSpPr>
            <p:cNvPr id="30" name="object 30"/>
            <p:cNvSpPr/>
            <p:nvPr/>
          </p:nvSpPr>
          <p:spPr>
            <a:xfrm>
              <a:off x="5651072" y="2030065"/>
              <a:ext cx="945515" cy="631825"/>
            </a:xfrm>
            <a:custGeom>
              <a:avLst/>
              <a:gdLst/>
              <a:ahLst/>
              <a:cxnLst/>
              <a:rect l="l" t="t" r="r" b="b"/>
              <a:pathLst>
                <a:path w="945515" h="631825">
                  <a:moveTo>
                    <a:pt x="0" y="0"/>
                  </a:moveTo>
                  <a:lnTo>
                    <a:pt x="945069" y="631590"/>
                  </a:lnTo>
                </a:path>
              </a:pathLst>
            </a:custGeom>
            <a:ln w="19049">
              <a:solidFill>
                <a:srgbClr val="595959"/>
              </a:solidFill>
            </a:ln>
          </p:spPr>
          <p:txBody>
            <a:bodyPr wrap="square" lIns="0" tIns="0" rIns="0" bIns="0" rtlCol="0"/>
            <a:lstStyle/>
            <a:p>
              <a:endParaRPr/>
            </a:p>
          </p:txBody>
        </p:sp>
        <p:pic>
          <p:nvPicPr>
            <p:cNvPr id="31" name="object 31"/>
            <p:cNvPicPr/>
            <p:nvPr/>
          </p:nvPicPr>
          <p:blipFill>
            <a:blip r:embed="rId4" cstate="print"/>
            <a:stretch>
              <a:fillRect/>
            </a:stretch>
          </p:blipFill>
          <p:spPr>
            <a:xfrm>
              <a:off x="6569132" y="2625970"/>
              <a:ext cx="108410" cy="93246"/>
            </a:xfrm>
            <a:prstGeom prst="rect">
              <a:avLst/>
            </a:prstGeom>
          </p:spPr>
        </p:pic>
        <p:sp>
          <p:nvSpPr>
            <p:cNvPr id="32" name="object 32"/>
            <p:cNvSpPr/>
            <p:nvPr/>
          </p:nvSpPr>
          <p:spPr>
            <a:xfrm>
              <a:off x="5482378" y="2091792"/>
              <a:ext cx="1133475" cy="1292225"/>
            </a:xfrm>
            <a:custGeom>
              <a:avLst/>
              <a:gdLst/>
              <a:ahLst/>
              <a:cxnLst/>
              <a:rect l="l" t="t" r="r" b="b"/>
              <a:pathLst>
                <a:path w="1133475" h="1292225">
                  <a:moveTo>
                    <a:pt x="0" y="0"/>
                  </a:moveTo>
                  <a:lnTo>
                    <a:pt x="1133316" y="1291682"/>
                  </a:lnTo>
                </a:path>
              </a:pathLst>
            </a:custGeom>
            <a:ln w="19049">
              <a:solidFill>
                <a:srgbClr val="595959"/>
              </a:solidFill>
            </a:ln>
          </p:spPr>
          <p:txBody>
            <a:bodyPr wrap="square" lIns="0" tIns="0" rIns="0" bIns="0" rtlCol="0"/>
            <a:lstStyle/>
            <a:p>
              <a:endParaRPr/>
            </a:p>
          </p:txBody>
        </p:sp>
        <p:pic>
          <p:nvPicPr>
            <p:cNvPr id="33" name="object 33"/>
            <p:cNvPicPr/>
            <p:nvPr/>
          </p:nvPicPr>
          <p:blipFill>
            <a:blip r:embed="rId5" cstate="print"/>
            <a:stretch>
              <a:fillRect/>
            </a:stretch>
          </p:blipFill>
          <p:spPr>
            <a:xfrm>
              <a:off x="6582517" y="3353197"/>
              <a:ext cx="99718" cy="104785"/>
            </a:xfrm>
            <a:prstGeom prst="rect">
              <a:avLst/>
            </a:prstGeom>
          </p:spPr>
        </p:pic>
        <p:sp>
          <p:nvSpPr>
            <p:cNvPr id="34" name="object 34"/>
            <p:cNvSpPr/>
            <p:nvPr/>
          </p:nvSpPr>
          <p:spPr>
            <a:xfrm>
              <a:off x="5651235" y="1587357"/>
              <a:ext cx="886460" cy="828040"/>
            </a:xfrm>
            <a:custGeom>
              <a:avLst/>
              <a:gdLst/>
              <a:ahLst/>
              <a:cxnLst/>
              <a:rect l="l" t="t" r="r" b="b"/>
              <a:pathLst>
                <a:path w="886459" h="828039">
                  <a:moveTo>
                    <a:pt x="0" y="827689"/>
                  </a:moveTo>
                  <a:lnTo>
                    <a:pt x="886360" y="0"/>
                  </a:lnTo>
                </a:path>
              </a:pathLst>
            </a:custGeom>
            <a:ln w="19049">
              <a:solidFill>
                <a:srgbClr val="595959"/>
              </a:solidFill>
            </a:ln>
          </p:spPr>
          <p:txBody>
            <a:bodyPr wrap="square" lIns="0" tIns="0" rIns="0" bIns="0" rtlCol="0"/>
            <a:lstStyle/>
            <a:p>
              <a:endParaRPr/>
            </a:p>
          </p:txBody>
        </p:sp>
        <p:pic>
          <p:nvPicPr>
            <p:cNvPr id="35" name="object 35"/>
            <p:cNvPicPr/>
            <p:nvPr/>
          </p:nvPicPr>
          <p:blipFill>
            <a:blip r:embed="rId6" cstate="print"/>
            <a:stretch>
              <a:fillRect/>
            </a:stretch>
          </p:blipFill>
          <p:spPr>
            <a:xfrm>
              <a:off x="6506595" y="1518829"/>
              <a:ext cx="103710" cy="101050"/>
            </a:xfrm>
            <a:prstGeom prst="rect">
              <a:avLst/>
            </a:prstGeom>
          </p:spPr>
        </p:pic>
        <p:sp>
          <p:nvSpPr>
            <p:cNvPr id="36" name="object 36"/>
            <p:cNvSpPr/>
            <p:nvPr/>
          </p:nvSpPr>
          <p:spPr>
            <a:xfrm>
              <a:off x="5721178" y="2235413"/>
              <a:ext cx="794385" cy="328930"/>
            </a:xfrm>
            <a:custGeom>
              <a:avLst/>
              <a:gdLst/>
              <a:ahLst/>
              <a:cxnLst/>
              <a:rect l="l" t="t" r="r" b="b"/>
              <a:pathLst>
                <a:path w="794384" h="328930">
                  <a:moveTo>
                    <a:pt x="0" y="328338"/>
                  </a:moveTo>
                  <a:lnTo>
                    <a:pt x="794367" y="0"/>
                  </a:lnTo>
                </a:path>
              </a:pathLst>
            </a:custGeom>
            <a:ln w="19049">
              <a:solidFill>
                <a:srgbClr val="595959"/>
              </a:solidFill>
            </a:ln>
          </p:spPr>
          <p:txBody>
            <a:bodyPr wrap="square" lIns="0" tIns="0" rIns="0" bIns="0" rtlCol="0"/>
            <a:lstStyle/>
            <a:p>
              <a:endParaRPr/>
            </a:p>
          </p:txBody>
        </p:sp>
        <p:pic>
          <p:nvPicPr>
            <p:cNvPr id="37" name="object 37"/>
            <p:cNvPicPr/>
            <p:nvPr/>
          </p:nvPicPr>
          <p:blipFill>
            <a:blip r:embed="rId7" cstate="print"/>
            <a:stretch>
              <a:fillRect/>
            </a:stretch>
          </p:blipFill>
          <p:spPr>
            <a:xfrm>
              <a:off x="6494002" y="2192865"/>
              <a:ext cx="110963" cy="81152"/>
            </a:xfrm>
            <a:prstGeom prst="rect">
              <a:avLst/>
            </a:prstGeom>
          </p:spPr>
        </p:pic>
        <p:sp>
          <p:nvSpPr>
            <p:cNvPr id="38" name="object 38"/>
            <p:cNvSpPr/>
            <p:nvPr/>
          </p:nvSpPr>
          <p:spPr>
            <a:xfrm>
              <a:off x="5710729" y="2650970"/>
              <a:ext cx="800100" cy="196215"/>
            </a:xfrm>
            <a:custGeom>
              <a:avLst/>
              <a:gdLst/>
              <a:ahLst/>
              <a:cxnLst/>
              <a:rect l="l" t="t" r="r" b="b"/>
              <a:pathLst>
                <a:path w="800100" h="196214">
                  <a:moveTo>
                    <a:pt x="0" y="0"/>
                  </a:moveTo>
                  <a:lnTo>
                    <a:pt x="799478" y="195720"/>
                  </a:lnTo>
                </a:path>
              </a:pathLst>
            </a:custGeom>
            <a:ln w="19049">
              <a:solidFill>
                <a:srgbClr val="595959"/>
              </a:solidFill>
            </a:ln>
          </p:spPr>
          <p:txBody>
            <a:bodyPr wrap="square" lIns="0" tIns="0" rIns="0" bIns="0" rtlCol="0"/>
            <a:lstStyle/>
            <a:p>
              <a:endParaRPr/>
            </a:p>
          </p:txBody>
        </p:sp>
        <p:pic>
          <p:nvPicPr>
            <p:cNvPr id="39" name="object 39"/>
            <p:cNvPicPr/>
            <p:nvPr/>
          </p:nvPicPr>
          <p:blipFill>
            <a:blip r:embed="rId8" cstate="print"/>
            <a:stretch>
              <a:fillRect/>
            </a:stretch>
          </p:blipFill>
          <p:spPr>
            <a:xfrm>
              <a:off x="6493201" y="2806603"/>
              <a:ext cx="110502" cy="80175"/>
            </a:xfrm>
            <a:prstGeom prst="rect">
              <a:avLst/>
            </a:prstGeom>
          </p:spPr>
        </p:pic>
        <p:sp>
          <p:nvSpPr>
            <p:cNvPr id="40" name="object 40"/>
            <p:cNvSpPr/>
            <p:nvPr/>
          </p:nvSpPr>
          <p:spPr>
            <a:xfrm>
              <a:off x="5651329" y="2725354"/>
              <a:ext cx="885825" cy="815975"/>
            </a:xfrm>
            <a:custGeom>
              <a:avLst/>
              <a:gdLst/>
              <a:ahLst/>
              <a:cxnLst/>
              <a:rect l="l" t="t" r="r" b="b"/>
              <a:pathLst>
                <a:path w="885825" h="815975">
                  <a:moveTo>
                    <a:pt x="0" y="0"/>
                  </a:moveTo>
                  <a:lnTo>
                    <a:pt x="885804" y="815389"/>
                  </a:lnTo>
                </a:path>
              </a:pathLst>
            </a:custGeom>
            <a:ln w="19049">
              <a:solidFill>
                <a:srgbClr val="595959"/>
              </a:solidFill>
            </a:ln>
          </p:spPr>
          <p:txBody>
            <a:bodyPr wrap="square" lIns="0" tIns="0" rIns="0" bIns="0" rtlCol="0"/>
            <a:lstStyle/>
            <a:p>
              <a:endParaRPr/>
            </a:p>
          </p:txBody>
        </p:sp>
        <p:pic>
          <p:nvPicPr>
            <p:cNvPr id="41" name="object 41"/>
            <p:cNvPicPr/>
            <p:nvPr/>
          </p:nvPicPr>
          <p:blipFill>
            <a:blip r:embed="rId9" cstate="print"/>
            <a:stretch>
              <a:fillRect/>
            </a:stretch>
          </p:blipFill>
          <p:spPr>
            <a:xfrm>
              <a:off x="6506298" y="3508068"/>
              <a:ext cx="103966" cy="100749"/>
            </a:xfrm>
            <a:prstGeom prst="rect">
              <a:avLst/>
            </a:prstGeom>
          </p:spPr>
        </p:pic>
        <p:sp>
          <p:nvSpPr>
            <p:cNvPr id="42" name="object 42"/>
            <p:cNvSpPr/>
            <p:nvPr/>
          </p:nvSpPr>
          <p:spPr>
            <a:xfrm>
              <a:off x="5566772" y="1747068"/>
              <a:ext cx="1052830" cy="1307465"/>
            </a:xfrm>
            <a:custGeom>
              <a:avLst/>
              <a:gdLst/>
              <a:ahLst/>
              <a:cxnLst/>
              <a:rect l="l" t="t" r="r" b="b"/>
              <a:pathLst>
                <a:path w="1052829" h="1307464">
                  <a:moveTo>
                    <a:pt x="0" y="1306886"/>
                  </a:moveTo>
                  <a:lnTo>
                    <a:pt x="1052699" y="0"/>
                  </a:lnTo>
                </a:path>
              </a:pathLst>
            </a:custGeom>
            <a:ln w="19049">
              <a:solidFill>
                <a:srgbClr val="595959"/>
              </a:solidFill>
            </a:ln>
          </p:spPr>
          <p:txBody>
            <a:bodyPr wrap="square" lIns="0" tIns="0" rIns="0" bIns="0" rtlCol="0"/>
            <a:lstStyle/>
            <a:p>
              <a:endParaRPr/>
            </a:p>
          </p:txBody>
        </p:sp>
        <p:pic>
          <p:nvPicPr>
            <p:cNvPr id="43" name="object 43"/>
            <p:cNvPicPr/>
            <p:nvPr/>
          </p:nvPicPr>
          <p:blipFill>
            <a:blip r:embed="rId10" cstate="print"/>
            <a:stretch>
              <a:fillRect/>
            </a:stretch>
          </p:blipFill>
          <p:spPr>
            <a:xfrm>
              <a:off x="6585442" y="1670217"/>
              <a:ext cx="97784" cy="106113"/>
            </a:xfrm>
            <a:prstGeom prst="rect">
              <a:avLst/>
            </a:prstGeom>
          </p:spPr>
        </p:pic>
        <p:sp>
          <p:nvSpPr>
            <p:cNvPr id="44" name="object 44"/>
            <p:cNvSpPr/>
            <p:nvPr/>
          </p:nvSpPr>
          <p:spPr>
            <a:xfrm>
              <a:off x="5651235" y="2407675"/>
              <a:ext cx="947419" cy="690245"/>
            </a:xfrm>
            <a:custGeom>
              <a:avLst/>
              <a:gdLst/>
              <a:ahLst/>
              <a:cxnLst/>
              <a:rect l="l" t="t" r="r" b="b"/>
              <a:pathLst>
                <a:path w="947420" h="690244">
                  <a:moveTo>
                    <a:pt x="0" y="689632"/>
                  </a:moveTo>
                  <a:lnTo>
                    <a:pt x="947390" y="0"/>
                  </a:lnTo>
                </a:path>
              </a:pathLst>
            </a:custGeom>
            <a:ln w="19049">
              <a:solidFill>
                <a:srgbClr val="595959"/>
              </a:solidFill>
            </a:ln>
          </p:spPr>
          <p:txBody>
            <a:bodyPr wrap="square" lIns="0" tIns="0" rIns="0" bIns="0" rtlCol="0"/>
            <a:lstStyle/>
            <a:p>
              <a:endParaRPr/>
            </a:p>
          </p:txBody>
        </p:sp>
        <p:pic>
          <p:nvPicPr>
            <p:cNvPr id="45" name="object 45"/>
            <p:cNvPicPr/>
            <p:nvPr/>
          </p:nvPicPr>
          <p:blipFill>
            <a:blip r:embed="rId11" cstate="print"/>
            <a:stretch>
              <a:fillRect/>
            </a:stretch>
          </p:blipFill>
          <p:spPr>
            <a:xfrm>
              <a:off x="6570583" y="2347272"/>
              <a:ext cx="107461" cy="95367"/>
            </a:xfrm>
            <a:prstGeom prst="rect">
              <a:avLst/>
            </a:prstGeom>
          </p:spPr>
        </p:pic>
        <p:sp>
          <p:nvSpPr>
            <p:cNvPr id="46" name="object 46"/>
            <p:cNvSpPr/>
            <p:nvPr/>
          </p:nvSpPr>
          <p:spPr>
            <a:xfrm>
              <a:off x="5721178" y="3048178"/>
              <a:ext cx="858519" cy="198120"/>
            </a:xfrm>
            <a:custGeom>
              <a:avLst/>
              <a:gdLst/>
              <a:ahLst/>
              <a:cxnLst/>
              <a:rect l="l" t="t" r="r" b="b"/>
              <a:pathLst>
                <a:path w="858520" h="198119">
                  <a:moveTo>
                    <a:pt x="0" y="197833"/>
                  </a:moveTo>
                  <a:lnTo>
                    <a:pt x="858518" y="0"/>
                  </a:lnTo>
                </a:path>
              </a:pathLst>
            </a:custGeom>
            <a:ln w="19049">
              <a:solidFill>
                <a:srgbClr val="595959"/>
              </a:solidFill>
            </a:ln>
          </p:spPr>
          <p:txBody>
            <a:bodyPr wrap="square" lIns="0" tIns="0" rIns="0" bIns="0" rtlCol="0"/>
            <a:lstStyle/>
            <a:p>
              <a:endParaRPr/>
            </a:p>
          </p:txBody>
        </p:sp>
        <p:pic>
          <p:nvPicPr>
            <p:cNvPr id="47" name="object 47"/>
            <p:cNvPicPr/>
            <p:nvPr/>
          </p:nvPicPr>
          <p:blipFill>
            <a:blip r:embed="rId12" cstate="print"/>
            <a:stretch>
              <a:fillRect/>
            </a:stretch>
          </p:blipFill>
          <p:spPr>
            <a:xfrm>
              <a:off x="6563106" y="3007991"/>
              <a:ext cx="110358" cy="80373"/>
            </a:xfrm>
            <a:prstGeom prst="rect">
              <a:avLst/>
            </a:prstGeom>
          </p:spPr>
        </p:pic>
        <p:sp>
          <p:nvSpPr>
            <p:cNvPr id="48" name="object 48"/>
            <p:cNvSpPr/>
            <p:nvPr/>
          </p:nvSpPr>
          <p:spPr>
            <a:xfrm>
              <a:off x="5601872" y="3435958"/>
              <a:ext cx="980440" cy="297815"/>
            </a:xfrm>
            <a:custGeom>
              <a:avLst/>
              <a:gdLst/>
              <a:ahLst/>
              <a:cxnLst/>
              <a:rect l="l" t="t" r="r" b="b"/>
              <a:pathLst>
                <a:path w="980440" h="297814">
                  <a:moveTo>
                    <a:pt x="0" y="0"/>
                  </a:moveTo>
                  <a:lnTo>
                    <a:pt x="979934" y="297677"/>
                  </a:lnTo>
                </a:path>
              </a:pathLst>
            </a:custGeom>
            <a:ln w="19049">
              <a:solidFill>
                <a:srgbClr val="595959"/>
              </a:solidFill>
            </a:ln>
          </p:spPr>
          <p:txBody>
            <a:bodyPr wrap="square" lIns="0" tIns="0" rIns="0" bIns="0" rtlCol="0"/>
            <a:lstStyle/>
            <a:p>
              <a:endParaRPr/>
            </a:p>
          </p:txBody>
        </p:sp>
        <p:pic>
          <p:nvPicPr>
            <p:cNvPr id="49" name="object 49"/>
            <p:cNvPicPr/>
            <p:nvPr/>
          </p:nvPicPr>
          <p:blipFill>
            <a:blip r:embed="rId13" cstate="print"/>
            <a:stretch>
              <a:fillRect/>
            </a:stretch>
          </p:blipFill>
          <p:spPr>
            <a:xfrm>
              <a:off x="6563136" y="3694004"/>
              <a:ext cx="110913" cy="79263"/>
            </a:xfrm>
            <a:prstGeom prst="rect">
              <a:avLst/>
            </a:prstGeom>
          </p:spPr>
        </p:pic>
        <p:sp>
          <p:nvSpPr>
            <p:cNvPr id="50" name="object 50"/>
            <p:cNvSpPr/>
            <p:nvPr/>
          </p:nvSpPr>
          <p:spPr>
            <a:xfrm>
              <a:off x="7028886" y="1360645"/>
              <a:ext cx="1284605" cy="574675"/>
            </a:xfrm>
            <a:custGeom>
              <a:avLst/>
              <a:gdLst/>
              <a:ahLst/>
              <a:cxnLst/>
              <a:rect l="l" t="t" r="r" b="b"/>
              <a:pathLst>
                <a:path w="1284604" h="574675">
                  <a:moveTo>
                    <a:pt x="0" y="0"/>
                  </a:moveTo>
                  <a:lnTo>
                    <a:pt x="1284053" y="574050"/>
                  </a:lnTo>
                </a:path>
              </a:pathLst>
            </a:custGeom>
            <a:ln w="19049">
              <a:solidFill>
                <a:srgbClr val="595959"/>
              </a:solidFill>
            </a:ln>
          </p:spPr>
          <p:txBody>
            <a:bodyPr wrap="square" lIns="0" tIns="0" rIns="0" bIns="0" rtlCol="0"/>
            <a:lstStyle/>
            <a:p>
              <a:endParaRPr/>
            </a:p>
          </p:txBody>
        </p:sp>
        <p:pic>
          <p:nvPicPr>
            <p:cNvPr id="51" name="object 51"/>
            <p:cNvPicPr/>
            <p:nvPr/>
          </p:nvPicPr>
          <p:blipFill>
            <a:blip r:embed="rId14" cstate="print"/>
            <a:stretch>
              <a:fillRect/>
            </a:stretch>
          </p:blipFill>
          <p:spPr>
            <a:xfrm>
              <a:off x="8290572" y="1896445"/>
              <a:ext cx="110814" cy="83058"/>
            </a:xfrm>
            <a:prstGeom prst="rect">
              <a:avLst/>
            </a:prstGeom>
          </p:spPr>
        </p:pic>
        <p:sp>
          <p:nvSpPr>
            <p:cNvPr id="52" name="object 52"/>
            <p:cNvSpPr/>
            <p:nvPr/>
          </p:nvSpPr>
          <p:spPr>
            <a:xfrm>
              <a:off x="7098830" y="1509349"/>
              <a:ext cx="1073150" cy="1193165"/>
            </a:xfrm>
            <a:custGeom>
              <a:avLst/>
              <a:gdLst/>
              <a:ahLst/>
              <a:cxnLst/>
              <a:rect l="l" t="t" r="r" b="b"/>
              <a:pathLst>
                <a:path w="1073150" h="1193164">
                  <a:moveTo>
                    <a:pt x="0" y="0"/>
                  </a:moveTo>
                  <a:lnTo>
                    <a:pt x="1073148" y="1192730"/>
                  </a:lnTo>
                </a:path>
              </a:pathLst>
            </a:custGeom>
            <a:ln w="19049">
              <a:solidFill>
                <a:srgbClr val="595959"/>
              </a:solidFill>
            </a:ln>
          </p:spPr>
          <p:txBody>
            <a:bodyPr wrap="square" lIns="0" tIns="0" rIns="0" bIns="0" rtlCol="0"/>
            <a:lstStyle/>
            <a:p>
              <a:endParaRPr/>
            </a:p>
          </p:txBody>
        </p:sp>
        <p:pic>
          <p:nvPicPr>
            <p:cNvPr id="53" name="object 53"/>
            <p:cNvPicPr/>
            <p:nvPr/>
          </p:nvPicPr>
          <p:blipFill>
            <a:blip r:embed="rId15" cstate="print"/>
            <a:stretch>
              <a:fillRect/>
            </a:stretch>
          </p:blipFill>
          <p:spPr>
            <a:xfrm>
              <a:off x="8139063" y="2671509"/>
              <a:ext cx="100264" cy="104362"/>
            </a:xfrm>
            <a:prstGeom prst="rect">
              <a:avLst/>
            </a:prstGeom>
          </p:spPr>
        </p:pic>
        <p:sp>
          <p:nvSpPr>
            <p:cNvPr id="54" name="object 54"/>
            <p:cNvSpPr/>
            <p:nvPr/>
          </p:nvSpPr>
          <p:spPr>
            <a:xfrm>
              <a:off x="7098830" y="2191610"/>
              <a:ext cx="965835" cy="0"/>
            </a:xfrm>
            <a:custGeom>
              <a:avLst/>
              <a:gdLst/>
              <a:ahLst/>
              <a:cxnLst/>
              <a:rect l="l" t="t" r="r" b="b"/>
              <a:pathLst>
                <a:path w="965834">
                  <a:moveTo>
                    <a:pt x="0" y="0"/>
                  </a:moveTo>
                  <a:lnTo>
                    <a:pt x="965399" y="0"/>
                  </a:lnTo>
                </a:path>
              </a:pathLst>
            </a:custGeom>
            <a:ln w="19049">
              <a:solidFill>
                <a:srgbClr val="595959"/>
              </a:solidFill>
            </a:ln>
          </p:spPr>
          <p:txBody>
            <a:bodyPr wrap="square" lIns="0" tIns="0" rIns="0" bIns="0" rtlCol="0"/>
            <a:lstStyle/>
            <a:p>
              <a:endParaRPr/>
            </a:p>
          </p:txBody>
        </p:sp>
        <p:pic>
          <p:nvPicPr>
            <p:cNvPr id="55" name="object 55"/>
            <p:cNvPicPr/>
            <p:nvPr/>
          </p:nvPicPr>
          <p:blipFill>
            <a:blip r:embed="rId16" cstate="print"/>
            <a:stretch>
              <a:fillRect/>
            </a:stretch>
          </p:blipFill>
          <p:spPr>
            <a:xfrm>
              <a:off x="8054705" y="2150620"/>
              <a:ext cx="105500" cy="81980"/>
            </a:xfrm>
            <a:prstGeom prst="rect">
              <a:avLst/>
            </a:prstGeom>
          </p:spPr>
        </p:pic>
        <p:sp>
          <p:nvSpPr>
            <p:cNvPr id="56" name="object 56"/>
            <p:cNvSpPr/>
            <p:nvPr/>
          </p:nvSpPr>
          <p:spPr>
            <a:xfrm>
              <a:off x="7098617" y="2935798"/>
              <a:ext cx="1036955" cy="134620"/>
            </a:xfrm>
            <a:custGeom>
              <a:avLst/>
              <a:gdLst/>
              <a:ahLst/>
              <a:cxnLst/>
              <a:rect l="l" t="t" r="r" b="b"/>
              <a:pathLst>
                <a:path w="1036954" h="134619">
                  <a:moveTo>
                    <a:pt x="0" y="0"/>
                  </a:moveTo>
                  <a:lnTo>
                    <a:pt x="1036544" y="134131"/>
                  </a:lnTo>
                </a:path>
              </a:pathLst>
            </a:custGeom>
            <a:ln w="19049">
              <a:solidFill>
                <a:srgbClr val="595959"/>
              </a:solidFill>
            </a:ln>
          </p:spPr>
          <p:txBody>
            <a:bodyPr wrap="square" lIns="0" tIns="0" rIns="0" bIns="0" rtlCol="0"/>
            <a:lstStyle/>
            <a:p>
              <a:endParaRPr/>
            </a:p>
          </p:txBody>
        </p:sp>
        <p:pic>
          <p:nvPicPr>
            <p:cNvPr id="57" name="object 57"/>
            <p:cNvPicPr/>
            <p:nvPr/>
          </p:nvPicPr>
          <p:blipFill>
            <a:blip r:embed="rId17" cstate="print"/>
            <a:stretch>
              <a:fillRect/>
            </a:stretch>
          </p:blipFill>
          <p:spPr>
            <a:xfrm>
              <a:off x="8121599" y="3029200"/>
              <a:ext cx="108824" cy="81460"/>
            </a:xfrm>
            <a:prstGeom prst="rect">
              <a:avLst/>
            </a:prstGeom>
          </p:spPr>
        </p:pic>
        <p:sp>
          <p:nvSpPr>
            <p:cNvPr id="58" name="object 58"/>
            <p:cNvSpPr/>
            <p:nvPr/>
          </p:nvSpPr>
          <p:spPr>
            <a:xfrm>
              <a:off x="7098574" y="3183479"/>
              <a:ext cx="1210945" cy="417830"/>
            </a:xfrm>
            <a:custGeom>
              <a:avLst/>
              <a:gdLst/>
              <a:ahLst/>
              <a:cxnLst/>
              <a:rect l="l" t="t" r="r" b="b"/>
              <a:pathLst>
                <a:path w="1210945" h="417829">
                  <a:moveTo>
                    <a:pt x="0" y="417814"/>
                  </a:moveTo>
                  <a:lnTo>
                    <a:pt x="1210752" y="0"/>
                  </a:lnTo>
                </a:path>
              </a:pathLst>
            </a:custGeom>
            <a:ln w="19049">
              <a:solidFill>
                <a:srgbClr val="595959"/>
              </a:solidFill>
            </a:ln>
          </p:spPr>
          <p:txBody>
            <a:bodyPr wrap="square" lIns="0" tIns="0" rIns="0" bIns="0" rtlCol="0"/>
            <a:lstStyle/>
            <a:p>
              <a:endParaRPr/>
            </a:p>
          </p:txBody>
        </p:sp>
        <p:pic>
          <p:nvPicPr>
            <p:cNvPr id="59" name="object 59"/>
            <p:cNvPicPr/>
            <p:nvPr/>
          </p:nvPicPr>
          <p:blipFill>
            <a:blip r:embed="rId18" cstate="print"/>
            <a:stretch>
              <a:fillRect/>
            </a:stretch>
          </p:blipFill>
          <p:spPr>
            <a:xfrm>
              <a:off x="8289537" y="3144210"/>
              <a:ext cx="111035" cy="78538"/>
            </a:xfrm>
            <a:prstGeom prst="rect">
              <a:avLst/>
            </a:prstGeom>
          </p:spPr>
        </p:pic>
        <p:sp>
          <p:nvSpPr>
            <p:cNvPr id="60" name="object 60"/>
            <p:cNvSpPr/>
            <p:nvPr/>
          </p:nvSpPr>
          <p:spPr>
            <a:xfrm>
              <a:off x="7063774" y="2297194"/>
              <a:ext cx="1016000" cy="582295"/>
            </a:xfrm>
            <a:custGeom>
              <a:avLst/>
              <a:gdLst/>
              <a:ahLst/>
              <a:cxnLst/>
              <a:rect l="l" t="t" r="r" b="b"/>
              <a:pathLst>
                <a:path w="1016000" h="582294">
                  <a:moveTo>
                    <a:pt x="0" y="0"/>
                  </a:moveTo>
                  <a:lnTo>
                    <a:pt x="1015624" y="581879"/>
                  </a:lnTo>
                </a:path>
              </a:pathLst>
            </a:custGeom>
            <a:ln w="19049">
              <a:solidFill>
                <a:srgbClr val="595959"/>
              </a:solidFill>
            </a:ln>
          </p:spPr>
          <p:txBody>
            <a:bodyPr wrap="square" lIns="0" tIns="0" rIns="0" bIns="0" rtlCol="0"/>
            <a:lstStyle/>
            <a:p>
              <a:endParaRPr/>
            </a:p>
          </p:txBody>
        </p:sp>
        <p:pic>
          <p:nvPicPr>
            <p:cNvPr id="61" name="object 61"/>
            <p:cNvPicPr/>
            <p:nvPr/>
          </p:nvPicPr>
          <p:blipFill>
            <a:blip r:embed="rId19" cstate="print"/>
            <a:stretch>
              <a:fillRect/>
            </a:stretch>
          </p:blipFill>
          <p:spPr>
            <a:xfrm>
              <a:off x="8054231" y="2842246"/>
              <a:ext cx="109703" cy="89328"/>
            </a:xfrm>
            <a:prstGeom prst="rect">
              <a:avLst/>
            </a:prstGeom>
          </p:spPr>
        </p:pic>
        <p:sp>
          <p:nvSpPr>
            <p:cNvPr id="62" name="object 62"/>
            <p:cNvSpPr/>
            <p:nvPr/>
          </p:nvSpPr>
          <p:spPr>
            <a:xfrm>
              <a:off x="7063817" y="2379616"/>
              <a:ext cx="1077595" cy="394970"/>
            </a:xfrm>
            <a:custGeom>
              <a:avLst/>
              <a:gdLst/>
              <a:ahLst/>
              <a:cxnLst/>
              <a:rect l="l" t="t" r="r" b="b"/>
              <a:pathLst>
                <a:path w="1077595" h="394969">
                  <a:moveTo>
                    <a:pt x="0" y="394498"/>
                  </a:moveTo>
                  <a:lnTo>
                    <a:pt x="1077369" y="0"/>
                  </a:lnTo>
                </a:path>
              </a:pathLst>
            </a:custGeom>
            <a:ln w="19049">
              <a:solidFill>
                <a:srgbClr val="595959"/>
              </a:solidFill>
            </a:ln>
          </p:spPr>
          <p:txBody>
            <a:bodyPr wrap="square" lIns="0" tIns="0" rIns="0" bIns="0" rtlCol="0"/>
            <a:lstStyle/>
            <a:p>
              <a:endParaRPr/>
            </a:p>
          </p:txBody>
        </p:sp>
        <p:pic>
          <p:nvPicPr>
            <p:cNvPr id="63" name="object 63"/>
            <p:cNvPicPr/>
            <p:nvPr/>
          </p:nvPicPr>
          <p:blipFill>
            <a:blip r:embed="rId20" cstate="print"/>
            <a:stretch>
              <a:fillRect/>
            </a:stretch>
          </p:blipFill>
          <p:spPr>
            <a:xfrm>
              <a:off x="8120842" y="2340365"/>
              <a:ext cx="111047" cy="78322"/>
            </a:xfrm>
            <a:prstGeom prst="rect">
              <a:avLst/>
            </a:prstGeom>
          </p:spPr>
        </p:pic>
        <p:sp>
          <p:nvSpPr>
            <p:cNvPr id="64" name="object 64"/>
            <p:cNvSpPr/>
            <p:nvPr/>
          </p:nvSpPr>
          <p:spPr>
            <a:xfrm>
              <a:off x="6949774" y="2467746"/>
              <a:ext cx="1374775" cy="968375"/>
            </a:xfrm>
            <a:custGeom>
              <a:avLst/>
              <a:gdLst/>
              <a:ahLst/>
              <a:cxnLst/>
              <a:rect l="l" t="t" r="r" b="b"/>
              <a:pathLst>
                <a:path w="1374775" h="968375">
                  <a:moveTo>
                    <a:pt x="0" y="968263"/>
                  </a:moveTo>
                  <a:lnTo>
                    <a:pt x="1374164" y="0"/>
                  </a:lnTo>
                </a:path>
              </a:pathLst>
            </a:custGeom>
            <a:ln w="19049">
              <a:solidFill>
                <a:srgbClr val="595959"/>
              </a:solidFill>
            </a:ln>
          </p:spPr>
          <p:txBody>
            <a:bodyPr wrap="square" lIns="0" tIns="0" rIns="0" bIns="0" rtlCol="0"/>
            <a:lstStyle/>
            <a:p>
              <a:endParaRPr/>
            </a:p>
          </p:txBody>
        </p:sp>
        <p:pic>
          <p:nvPicPr>
            <p:cNvPr id="65" name="object 65"/>
            <p:cNvPicPr/>
            <p:nvPr/>
          </p:nvPicPr>
          <p:blipFill>
            <a:blip r:embed="rId21" cstate="print"/>
            <a:stretch>
              <a:fillRect/>
            </a:stretch>
          </p:blipFill>
          <p:spPr>
            <a:xfrm>
              <a:off x="8296290" y="2408426"/>
              <a:ext cx="107842" cy="94566"/>
            </a:xfrm>
            <a:prstGeom prst="rect">
              <a:avLst/>
            </a:prstGeom>
          </p:spPr>
        </p:pic>
      </p:grpSp>
      <p:sp>
        <p:nvSpPr>
          <p:cNvPr id="66" name="object 66"/>
          <p:cNvSpPr txBox="1"/>
          <p:nvPr/>
        </p:nvSpPr>
        <p:spPr>
          <a:xfrm>
            <a:off x="5076150" y="4019890"/>
            <a:ext cx="831850" cy="330200"/>
          </a:xfrm>
          <a:prstGeom prst="rect">
            <a:avLst/>
          </a:prstGeom>
        </p:spPr>
        <p:txBody>
          <a:bodyPr vert="horz" wrap="square" lIns="0" tIns="12700" rIns="0" bIns="0" rtlCol="0">
            <a:spAutoFit/>
          </a:bodyPr>
          <a:lstStyle/>
          <a:p>
            <a:pPr>
              <a:lnSpc>
                <a:spcPct val="100000"/>
              </a:lnSpc>
              <a:spcBef>
                <a:spcPts val="100"/>
              </a:spcBef>
            </a:pPr>
            <a:r>
              <a:rPr sz="2000" b="1" i="1" spc="155" dirty="0">
                <a:solidFill>
                  <a:srgbClr val="0000FF"/>
                </a:solidFill>
                <a:latin typeface="Calibri"/>
                <a:cs typeface="Calibri"/>
              </a:rPr>
              <a:t>I</a:t>
            </a:r>
            <a:r>
              <a:rPr sz="2000" b="1" i="1" spc="-45" dirty="0">
                <a:solidFill>
                  <a:srgbClr val="0000FF"/>
                </a:solidFill>
                <a:latin typeface="Calibri"/>
                <a:cs typeface="Calibri"/>
              </a:rPr>
              <a:t>nput</a:t>
            </a:r>
            <a:r>
              <a:rPr sz="2000" b="1" i="1" spc="-155" dirty="0">
                <a:solidFill>
                  <a:srgbClr val="0000FF"/>
                </a:solidFill>
                <a:latin typeface="Calibri"/>
                <a:cs typeface="Calibri"/>
              </a:rPr>
              <a:t> </a:t>
            </a:r>
            <a:r>
              <a:rPr sz="2000" b="1" i="1" spc="5" dirty="0">
                <a:solidFill>
                  <a:srgbClr val="0000FF"/>
                </a:solidFill>
                <a:latin typeface="Calibri"/>
                <a:cs typeface="Calibri"/>
              </a:rPr>
              <a:t>(i)</a:t>
            </a:r>
            <a:endParaRPr sz="2000">
              <a:latin typeface="Calibri"/>
              <a:cs typeface="Calibri"/>
            </a:endParaRPr>
          </a:p>
        </p:txBody>
      </p:sp>
      <p:sp>
        <p:nvSpPr>
          <p:cNvPr id="67" name="object 67"/>
          <p:cNvSpPr txBox="1"/>
          <p:nvPr/>
        </p:nvSpPr>
        <p:spPr>
          <a:xfrm>
            <a:off x="6419150" y="4019890"/>
            <a:ext cx="1006475" cy="330200"/>
          </a:xfrm>
          <a:prstGeom prst="rect">
            <a:avLst/>
          </a:prstGeom>
        </p:spPr>
        <p:txBody>
          <a:bodyPr vert="horz" wrap="square" lIns="0" tIns="12700" rIns="0" bIns="0" rtlCol="0">
            <a:spAutoFit/>
          </a:bodyPr>
          <a:lstStyle/>
          <a:p>
            <a:pPr>
              <a:lnSpc>
                <a:spcPct val="100000"/>
              </a:lnSpc>
              <a:spcBef>
                <a:spcPts val="100"/>
              </a:spcBef>
            </a:pPr>
            <a:r>
              <a:rPr sz="2000" b="1" i="1" spc="160" dirty="0">
                <a:solidFill>
                  <a:srgbClr val="0000FF"/>
                </a:solidFill>
                <a:latin typeface="Calibri"/>
                <a:cs typeface="Calibri"/>
              </a:rPr>
              <a:t>H</a:t>
            </a:r>
            <a:r>
              <a:rPr sz="2000" b="1" i="1" spc="-60" dirty="0">
                <a:solidFill>
                  <a:srgbClr val="0000FF"/>
                </a:solidFill>
                <a:latin typeface="Calibri"/>
                <a:cs typeface="Calibri"/>
              </a:rPr>
              <a:t>idden</a:t>
            </a:r>
            <a:r>
              <a:rPr sz="2000" b="1" i="1" spc="-155" dirty="0">
                <a:solidFill>
                  <a:srgbClr val="0000FF"/>
                </a:solidFill>
                <a:latin typeface="Calibri"/>
                <a:cs typeface="Calibri"/>
              </a:rPr>
              <a:t> </a:t>
            </a:r>
            <a:r>
              <a:rPr sz="2000" b="1" i="1" spc="-10" dirty="0">
                <a:solidFill>
                  <a:srgbClr val="0000FF"/>
                </a:solidFill>
                <a:latin typeface="Calibri"/>
                <a:cs typeface="Calibri"/>
              </a:rPr>
              <a:t>(j)</a:t>
            </a:r>
            <a:endParaRPr sz="2000">
              <a:latin typeface="Calibri"/>
              <a:cs typeface="Calibri"/>
            </a:endParaRPr>
          </a:p>
        </p:txBody>
      </p:sp>
      <p:sp>
        <p:nvSpPr>
          <p:cNvPr id="68" name="object 68"/>
          <p:cNvSpPr txBox="1"/>
          <p:nvPr/>
        </p:nvSpPr>
        <p:spPr>
          <a:xfrm>
            <a:off x="7808900" y="4029777"/>
            <a:ext cx="1032510" cy="330200"/>
          </a:xfrm>
          <a:prstGeom prst="rect">
            <a:avLst/>
          </a:prstGeom>
        </p:spPr>
        <p:txBody>
          <a:bodyPr vert="horz" wrap="square" lIns="0" tIns="12700" rIns="0" bIns="0" rtlCol="0">
            <a:spAutoFit/>
          </a:bodyPr>
          <a:lstStyle/>
          <a:p>
            <a:pPr>
              <a:lnSpc>
                <a:spcPct val="100000"/>
              </a:lnSpc>
              <a:spcBef>
                <a:spcPts val="100"/>
              </a:spcBef>
            </a:pPr>
            <a:r>
              <a:rPr sz="2000" b="1" i="1" spc="-55" dirty="0">
                <a:solidFill>
                  <a:srgbClr val="0000FF"/>
                </a:solidFill>
                <a:latin typeface="Calibri"/>
                <a:cs typeface="Calibri"/>
              </a:rPr>
              <a:t>Output</a:t>
            </a:r>
            <a:r>
              <a:rPr sz="2000" b="1" i="1" spc="-155" dirty="0">
                <a:solidFill>
                  <a:srgbClr val="0000FF"/>
                </a:solidFill>
                <a:latin typeface="Calibri"/>
                <a:cs typeface="Calibri"/>
              </a:rPr>
              <a:t> </a:t>
            </a:r>
            <a:r>
              <a:rPr sz="2000" b="1" i="1" spc="-20" dirty="0">
                <a:solidFill>
                  <a:srgbClr val="0000FF"/>
                </a:solidFill>
                <a:latin typeface="Calibri"/>
                <a:cs typeface="Calibri"/>
              </a:rPr>
              <a:t>(k)</a:t>
            </a:r>
            <a:endParaRPr sz="2000">
              <a:latin typeface="Calibri"/>
              <a:cs typeface="Calibri"/>
            </a:endParaRPr>
          </a:p>
        </p:txBody>
      </p:sp>
      <p:sp>
        <p:nvSpPr>
          <p:cNvPr id="69" name="object 69"/>
          <p:cNvSpPr txBox="1"/>
          <p:nvPr/>
        </p:nvSpPr>
        <p:spPr>
          <a:xfrm>
            <a:off x="5614400" y="1142725"/>
            <a:ext cx="396240" cy="406400"/>
          </a:xfrm>
          <a:prstGeom prst="rect">
            <a:avLst/>
          </a:prstGeom>
        </p:spPr>
        <p:txBody>
          <a:bodyPr vert="horz" wrap="square" lIns="0" tIns="12700" rIns="0" bIns="0" rtlCol="0">
            <a:spAutoFit/>
          </a:bodyPr>
          <a:lstStyle/>
          <a:p>
            <a:pPr marL="25400">
              <a:lnSpc>
                <a:spcPct val="100000"/>
              </a:lnSpc>
              <a:spcBef>
                <a:spcPts val="100"/>
              </a:spcBef>
            </a:pPr>
            <a:r>
              <a:rPr sz="3750" b="1" i="1" spc="-37" baseline="21111" dirty="0">
                <a:solidFill>
                  <a:srgbClr val="0000FF"/>
                </a:solidFill>
                <a:latin typeface="Calibri"/>
                <a:cs typeface="Calibri"/>
              </a:rPr>
              <a:t>w</a:t>
            </a:r>
            <a:r>
              <a:rPr sz="1650" b="1" i="1" spc="-25" dirty="0">
                <a:solidFill>
                  <a:srgbClr val="0000FF"/>
                </a:solidFill>
                <a:latin typeface="Calibri"/>
                <a:cs typeface="Calibri"/>
              </a:rPr>
              <a:t>ij</a:t>
            </a:r>
            <a:endParaRPr sz="1650">
              <a:latin typeface="Calibri"/>
              <a:cs typeface="Calibri"/>
            </a:endParaRPr>
          </a:p>
        </p:txBody>
      </p:sp>
      <p:sp>
        <p:nvSpPr>
          <p:cNvPr id="70" name="object 70"/>
          <p:cNvSpPr txBox="1"/>
          <p:nvPr/>
        </p:nvSpPr>
        <p:spPr>
          <a:xfrm>
            <a:off x="7503024" y="1095512"/>
            <a:ext cx="436880" cy="406400"/>
          </a:xfrm>
          <a:prstGeom prst="rect">
            <a:avLst/>
          </a:prstGeom>
        </p:spPr>
        <p:txBody>
          <a:bodyPr vert="horz" wrap="square" lIns="0" tIns="12700" rIns="0" bIns="0" rtlCol="0">
            <a:spAutoFit/>
          </a:bodyPr>
          <a:lstStyle/>
          <a:p>
            <a:pPr marL="25400">
              <a:lnSpc>
                <a:spcPct val="100000"/>
              </a:lnSpc>
              <a:spcBef>
                <a:spcPts val="100"/>
              </a:spcBef>
            </a:pPr>
            <a:r>
              <a:rPr sz="3750" b="1" i="1" spc="-75" baseline="21111" dirty="0">
                <a:solidFill>
                  <a:srgbClr val="0000FF"/>
                </a:solidFill>
                <a:latin typeface="Calibri"/>
                <a:cs typeface="Calibri"/>
              </a:rPr>
              <a:t>w</a:t>
            </a:r>
            <a:r>
              <a:rPr sz="1650" b="1" i="1" spc="-50" dirty="0">
                <a:solidFill>
                  <a:srgbClr val="0000FF"/>
                </a:solidFill>
                <a:latin typeface="Calibri"/>
                <a:cs typeface="Calibri"/>
              </a:rPr>
              <a:t>jk</a:t>
            </a:r>
            <a:endParaRPr sz="1650">
              <a:latin typeface="Calibri"/>
              <a:cs typeface="Calibri"/>
            </a:endParaRPr>
          </a:p>
        </p:txBody>
      </p:sp>
      <p:pic>
        <p:nvPicPr>
          <p:cNvPr id="71" name="object 71"/>
          <p:cNvPicPr/>
          <p:nvPr/>
        </p:nvPicPr>
        <p:blipFill>
          <a:blip r:embed="rId22" cstate="print"/>
          <a:stretch>
            <a:fillRect/>
          </a:stretch>
        </p:blipFill>
        <p:spPr>
          <a:xfrm>
            <a:off x="1285025" y="3650125"/>
            <a:ext cx="2005267" cy="571500"/>
          </a:xfrm>
          <a:prstGeom prst="rect">
            <a:avLst/>
          </a:prstGeom>
        </p:spPr>
      </p:pic>
      <p:sp>
        <p:nvSpPr>
          <p:cNvPr id="72" name="object 72"/>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72</a:t>
            </a:fld>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14" y="102725"/>
            <a:ext cx="6093460" cy="452120"/>
          </a:xfrm>
          <a:prstGeom prst="rect">
            <a:avLst/>
          </a:prstGeom>
        </p:spPr>
        <p:txBody>
          <a:bodyPr vert="horz" wrap="square" lIns="0" tIns="12700" rIns="0" bIns="0" rtlCol="0">
            <a:spAutoFit/>
          </a:bodyPr>
          <a:lstStyle/>
          <a:p>
            <a:pPr marL="12700">
              <a:lnSpc>
                <a:spcPct val="100000"/>
              </a:lnSpc>
              <a:spcBef>
                <a:spcPts val="100"/>
              </a:spcBef>
            </a:pPr>
            <a:r>
              <a:rPr spc="-5" dirty="0"/>
              <a:t>Backpropagation</a:t>
            </a:r>
            <a:r>
              <a:rPr spc="-150" dirty="0"/>
              <a:t> </a:t>
            </a:r>
            <a:r>
              <a:rPr spc="-5" dirty="0"/>
              <a:t>Algorithm</a:t>
            </a:r>
            <a:r>
              <a:rPr spc="-45" dirty="0"/>
              <a:t> </a:t>
            </a:r>
            <a:r>
              <a:rPr dirty="0"/>
              <a:t>(cont’d)</a:t>
            </a:r>
          </a:p>
        </p:txBody>
      </p:sp>
      <p:sp>
        <p:nvSpPr>
          <p:cNvPr id="3" name="object 3"/>
          <p:cNvSpPr txBox="1"/>
          <p:nvPr/>
        </p:nvSpPr>
        <p:spPr>
          <a:xfrm>
            <a:off x="459967" y="631914"/>
            <a:ext cx="4365625" cy="1082675"/>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 pos="3169920" algn="l"/>
                <a:tab pos="4013835" algn="l"/>
              </a:tabLst>
            </a:pPr>
            <a:r>
              <a:rPr sz="2000" b="1" spc="-5" dirty="0">
                <a:solidFill>
                  <a:srgbClr val="0000FF"/>
                </a:solidFill>
                <a:latin typeface="Arial"/>
                <a:cs typeface="Arial"/>
              </a:rPr>
              <a:t>Backpropagatio</a:t>
            </a:r>
            <a:r>
              <a:rPr sz="2000" b="1" dirty="0">
                <a:solidFill>
                  <a:srgbClr val="0000FF"/>
                </a:solidFill>
                <a:latin typeface="Arial"/>
                <a:cs typeface="Arial"/>
              </a:rPr>
              <a:t>n	–	for  </a:t>
            </a:r>
            <a:r>
              <a:rPr sz="2000" b="1" spc="-5" dirty="0">
                <a:solidFill>
                  <a:srgbClr val="0000FF"/>
                </a:solidFill>
                <a:latin typeface="Arial"/>
                <a:cs typeface="Arial"/>
              </a:rPr>
              <a:t>outermost</a:t>
            </a:r>
            <a:r>
              <a:rPr sz="2000" b="1" spc="-10" dirty="0">
                <a:solidFill>
                  <a:srgbClr val="0000FF"/>
                </a:solidFill>
                <a:latin typeface="Arial"/>
                <a:cs typeface="Arial"/>
              </a:rPr>
              <a:t> </a:t>
            </a:r>
            <a:r>
              <a:rPr sz="2000" b="1" spc="-5" dirty="0">
                <a:solidFill>
                  <a:srgbClr val="0000FF"/>
                </a:solidFill>
                <a:latin typeface="Arial"/>
                <a:cs typeface="Arial"/>
              </a:rPr>
              <a:t>layer</a:t>
            </a:r>
            <a:endParaRPr sz="2000">
              <a:latin typeface="Arial"/>
              <a:cs typeface="Arial"/>
            </a:endParaRPr>
          </a:p>
          <a:p>
            <a:pPr marL="851535" lvl="1" indent="-382270">
              <a:lnSpc>
                <a:spcPct val="100000"/>
              </a:lnSpc>
              <a:spcBef>
                <a:spcPts val="375"/>
              </a:spcBef>
              <a:buChar char="○"/>
              <a:tabLst>
                <a:tab pos="851535" algn="l"/>
                <a:tab pos="852169" algn="l"/>
                <a:tab pos="2249170" algn="l"/>
                <a:tab pos="3068320" algn="l"/>
              </a:tabLst>
            </a:pPr>
            <a:r>
              <a:rPr sz="2000" spc="-5" dirty="0">
                <a:latin typeface="Arial MT"/>
                <a:cs typeface="Arial MT"/>
              </a:rPr>
              <a:t>outermos</a:t>
            </a:r>
            <a:r>
              <a:rPr sz="2000" dirty="0">
                <a:latin typeface="Arial MT"/>
                <a:cs typeface="Arial MT"/>
              </a:rPr>
              <a:t>t	</a:t>
            </a:r>
            <a:r>
              <a:rPr sz="2000" spc="-5" dirty="0">
                <a:latin typeface="Arial MT"/>
                <a:cs typeface="Arial MT"/>
              </a:rPr>
              <a:t>laye</a:t>
            </a:r>
            <a:r>
              <a:rPr sz="2000" dirty="0">
                <a:latin typeface="Arial MT"/>
                <a:cs typeface="Arial MT"/>
              </a:rPr>
              <a:t>r	</a:t>
            </a:r>
            <a:r>
              <a:rPr sz="2000" spc="-5" dirty="0">
                <a:latin typeface="Arial MT"/>
                <a:cs typeface="Arial MT"/>
              </a:rPr>
              <a:t>parameters</a:t>
            </a:r>
            <a:endParaRPr sz="2000">
              <a:latin typeface="Arial MT"/>
              <a:cs typeface="Arial MT"/>
            </a:endParaRPr>
          </a:p>
        </p:txBody>
      </p:sp>
      <p:sp>
        <p:nvSpPr>
          <p:cNvPr id="4" name="object 4"/>
          <p:cNvSpPr txBox="1"/>
          <p:nvPr/>
        </p:nvSpPr>
        <p:spPr>
          <a:xfrm>
            <a:off x="1299125" y="1689190"/>
            <a:ext cx="3518535" cy="730250"/>
          </a:xfrm>
          <a:prstGeom prst="rect">
            <a:avLst/>
          </a:prstGeom>
        </p:spPr>
        <p:txBody>
          <a:bodyPr vert="horz" wrap="square" lIns="0" tIns="12700" rIns="0" bIns="0" rtlCol="0">
            <a:spAutoFit/>
          </a:bodyPr>
          <a:lstStyle/>
          <a:p>
            <a:pPr marL="12700" marR="5080">
              <a:lnSpc>
                <a:spcPct val="115599"/>
              </a:lnSpc>
              <a:spcBef>
                <a:spcPts val="100"/>
              </a:spcBef>
            </a:pPr>
            <a:r>
              <a:rPr sz="2000" spc="-5" dirty="0">
                <a:latin typeface="Arial MT"/>
                <a:cs typeface="Arial MT"/>
              </a:rPr>
              <a:t>directly</a:t>
            </a:r>
            <a:r>
              <a:rPr sz="2000" spc="290" dirty="0">
                <a:latin typeface="Arial MT"/>
                <a:cs typeface="Arial MT"/>
              </a:rPr>
              <a:t> </a:t>
            </a:r>
            <a:r>
              <a:rPr sz="2000" spc="-10" dirty="0">
                <a:latin typeface="Arial MT"/>
                <a:cs typeface="Arial MT"/>
              </a:rPr>
              <a:t>affect</a:t>
            </a:r>
            <a:r>
              <a:rPr sz="2000" spc="290" dirty="0">
                <a:latin typeface="Arial MT"/>
                <a:cs typeface="Arial MT"/>
              </a:rPr>
              <a:t> </a:t>
            </a:r>
            <a:r>
              <a:rPr sz="2000" spc="-5" dirty="0">
                <a:latin typeface="Arial MT"/>
                <a:cs typeface="Arial MT"/>
              </a:rPr>
              <a:t>the</a:t>
            </a:r>
            <a:r>
              <a:rPr sz="2000" spc="290" dirty="0">
                <a:latin typeface="Arial MT"/>
                <a:cs typeface="Arial MT"/>
              </a:rPr>
              <a:t> </a:t>
            </a:r>
            <a:r>
              <a:rPr sz="2000" dirty="0">
                <a:latin typeface="Arial MT"/>
                <a:cs typeface="Arial MT"/>
              </a:rPr>
              <a:t>value</a:t>
            </a:r>
            <a:r>
              <a:rPr sz="2000" spc="295" dirty="0">
                <a:latin typeface="Arial MT"/>
                <a:cs typeface="Arial MT"/>
              </a:rPr>
              <a:t> </a:t>
            </a:r>
            <a:r>
              <a:rPr sz="2000" spc="-5" dirty="0">
                <a:latin typeface="Arial MT"/>
                <a:cs typeface="Arial MT"/>
              </a:rPr>
              <a:t>of</a:t>
            </a:r>
            <a:r>
              <a:rPr sz="2000" spc="290" dirty="0">
                <a:latin typeface="Arial MT"/>
                <a:cs typeface="Arial MT"/>
              </a:rPr>
              <a:t> </a:t>
            </a:r>
            <a:r>
              <a:rPr sz="2000" spc="-5" dirty="0">
                <a:latin typeface="Arial MT"/>
                <a:cs typeface="Arial MT"/>
              </a:rPr>
              <a:t>the </a:t>
            </a:r>
            <a:r>
              <a:rPr sz="2000" spc="-540" dirty="0">
                <a:latin typeface="Arial MT"/>
                <a:cs typeface="Arial MT"/>
              </a:rPr>
              <a:t> </a:t>
            </a:r>
            <a:r>
              <a:rPr sz="2000" spc="-5" dirty="0">
                <a:latin typeface="Arial MT"/>
                <a:cs typeface="Arial MT"/>
              </a:rPr>
              <a:t>error</a:t>
            </a:r>
            <a:r>
              <a:rPr sz="2000" spc="-10" dirty="0">
                <a:latin typeface="Arial MT"/>
                <a:cs typeface="Arial MT"/>
              </a:rPr>
              <a:t> </a:t>
            </a:r>
            <a:r>
              <a:rPr sz="2000" spc="-5" dirty="0">
                <a:latin typeface="Arial MT"/>
                <a:cs typeface="Arial MT"/>
              </a:rPr>
              <a:t>function.</a:t>
            </a:r>
            <a:endParaRPr sz="2000">
              <a:latin typeface="Arial MT"/>
              <a:cs typeface="Arial MT"/>
            </a:endParaRPr>
          </a:p>
        </p:txBody>
      </p:sp>
      <p:sp>
        <p:nvSpPr>
          <p:cNvPr id="5" name="object 5"/>
          <p:cNvSpPr txBox="1"/>
          <p:nvPr/>
        </p:nvSpPr>
        <p:spPr>
          <a:xfrm>
            <a:off x="917167" y="2394040"/>
            <a:ext cx="1649730" cy="730250"/>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 pos="1133475" algn="l"/>
              </a:tabLst>
            </a:pPr>
            <a:r>
              <a:rPr sz="2000" spc="-5" dirty="0">
                <a:latin typeface="Arial MT"/>
                <a:cs typeface="Arial MT"/>
              </a:rPr>
              <a:t>only	one </a:t>
            </a:r>
            <a:r>
              <a:rPr sz="2000" dirty="0">
                <a:latin typeface="Arial MT"/>
                <a:cs typeface="Arial MT"/>
              </a:rPr>
              <a:t> summation</a:t>
            </a:r>
            <a:endParaRPr sz="2000">
              <a:latin typeface="Arial MT"/>
              <a:cs typeface="Arial MT"/>
            </a:endParaRPr>
          </a:p>
        </p:txBody>
      </p:sp>
      <p:sp>
        <p:nvSpPr>
          <p:cNvPr id="6" name="object 6"/>
          <p:cNvSpPr txBox="1"/>
          <p:nvPr/>
        </p:nvSpPr>
        <p:spPr>
          <a:xfrm>
            <a:off x="1299125" y="3146515"/>
            <a:ext cx="2372995" cy="330200"/>
          </a:xfrm>
          <a:prstGeom prst="rect">
            <a:avLst/>
          </a:prstGeom>
        </p:spPr>
        <p:txBody>
          <a:bodyPr vert="horz" wrap="square" lIns="0" tIns="12700" rIns="0" bIns="0" rtlCol="0">
            <a:spAutoFit/>
          </a:bodyPr>
          <a:lstStyle/>
          <a:p>
            <a:pPr marL="12700">
              <a:lnSpc>
                <a:spcPct val="100000"/>
              </a:lnSpc>
              <a:spcBef>
                <a:spcPts val="100"/>
              </a:spcBef>
              <a:tabLst>
                <a:tab pos="1202690" algn="l"/>
              </a:tabLst>
            </a:pPr>
            <a:r>
              <a:rPr sz="2000" spc="-5" dirty="0">
                <a:latin typeface="Arial MT"/>
                <a:cs typeface="Arial MT"/>
              </a:rPr>
              <a:t>non-zero	derivative:</a:t>
            </a:r>
            <a:endParaRPr sz="2000">
              <a:latin typeface="Arial MT"/>
              <a:cs typeface="Arial MT"/>
            </a:endParaRPr>
          </a:p>
        </p:txBody>
      </p:sp>
      <p:sp>
        <p:nvSpPr>
          <p:cNvPr id="7" name="object 7"/>
          <p:cNvSpPr txBox="1"/>
          <p:nvPr/>
        </p:nvSpPr>
        <p:spPr>
          <a:xfrm>
            <a:off x="2735951" y="2394040"/>
            <a:ext cx="2090420" cy="1082675"/>
          </a:xfrm>
          <a:prstGeom prst="rect">
            <a:avLst/>
          </a:prstGeom>
        </p:spPr>
        <p:txBody>
          <a:bodyPr vert="horz" wrap="square" lIns="0" tIns="12700" rIns="0" bIns="0" rtlCol="0">
            <a:spAutoFit/>
          </a:bodyPr>
          <a:lstStyle/>
          <a:p>
            <a:pPr marL="222885" marR="5080" indent="-210820" algn="r">
              <a:lnSpc>
                <a:spcPct val="115599"/>
              </a:lnSpc>
              <a:spcBef>
                <a:spcPts val="100"/>
              </a:spcBef>
              <a:tabLst>
                <a:tab pos="763270" algn="l"/>
                <a:tab pos="792480" algn="l"/>
                <a:tab pos="980440" algn="l"/>
                <a:tab pos="1277620" algn="l"/>
                <a:tab pos="1903730" algn="l"/>
                <a:tab pos="1936114" algn="l"/>
              </a:tabLst>
            </a:pPr>
            <a:r>
              <a:rPr sz="2000" spc="-5" dirty="0">
                <a:latin typeface="Arial MT"/>
                <a:cs typeface="Arial MT"/>
              </a:rPr>
              <a:t>ter</a:t>
            </a:r>
            <a:r>
              <a:rPr sz="2000" dirty="0">
                <a:latin typeface="Arial MT"/>
                <a:cs typeface="Arial MT"/>
              </a:rPr>
              <a:t>m		</a:t>
            </a:r>
            <a:r>
              <a:rPr sz="2000" spc="-5" dirty="0">
                <a:latin typeface="Arial MT"/>
                <a:cs typeface="Arial MT"/>
              </a:rPr>
              <a:t>o</a:t>
            </a:r>
            <a:r>
              <a:rPr sz="2000" dirty="0">
                <a:latin typeface="Arial MT"/>
                <a:cs typeface="Arial MT"/>
              </a:rPr>
              <a:t>f	</a:t>
            </a:r>
            <a:r>
              <a:rPr sz="2000" spc="-5" dirty="0">
                <a:latin typeface="Arial MT"/>
                <a:cs typeface="Arial MT"/>
              </a:rPr>
              <a:t>th</a:t>
            </a:r>
            <a:r>
              <a:rPr sz="2000" dirty="0">
                <a:latin typeface="Arial MT"/>
                <a:cs typeface="Arial MT"/>
              </a:rPr>
              <a:t>e	E  </a:t>
            </a:r>
            <a:r>
              <a:rPr sz="2000" spc="-5" dirty="0">
                <a:latin typeface="Arial MT"/>
                <a:cs typeface="Arial MT"/>
              </a:rPr>
              <a:t>wil</a:t>
            </a:r>
            <a:r>
              <a:rPr sz="2000" dirty="0">
                <a:latin typeface="Arial MT"/>
                <a:cs typeface="Arial MT"/>
              </a:rPr>
              <a:t>l			</a:t>
            </a:r>
            <a:r>
              <a:rPr sz="2000" spc="-5" dirty="0">
                <a:latin typeface="Arial MT"/>
                <a:cs typeface="Arial MT"/>
              </a:rPr>
              <a:t>hav</a:t>
            </a:r>
            <a:r>
              <a:rPr sz="2000" dirty="0">
                <a:latin typeface="Arial MT"/>
                <a:cs typeface="Arial MT"/>
              </a:rPr>
              <a:t>e		a  </a:t>
            </a:r>
            <a:r>
              <a:rPr sz="2000" spc="-5" dirty="0">
                <a:latin typeface="Arial MT"/>
                <a:cs typeface="Arial MT"/>
              </a:rPr>
              <a:t>the	one</a:t>
            </a:r>
            <a:endParaRPr sz="2000">
              <a:latin typeface="Arial MT"/>
              <a:cs typeface="Arial MT"/>
            </a:endParaRPr>
          </a:p>
        </p:txBody>
      </p:sp>
      <p:sp>
        <p:nvSpPr>
          <p:cNvPr id="8" name="object 8"/>
          <p:cNvSpPr txBox="1"/>
          <p:nvPr/>
        </p:nvSpPr>
        <p:spPr>
          <a:xfrm>
            <a:off x="1299125" y="3451315"/>
            <a:ext cx="3525520" cy="730250"/>
          </a:xfrm>
          <a:prstGeom prst="rect">
            <a:avLst/>
          </a:prstGeom>
        </p:spPr>
        <p:txBody>
          <a:bodyPr vert="horz" wrap="square" lIns="0" tIns="12700" rIns="0" bIns="0" rtlCol="0">
            <a:spAutoFit/>
          </a:bodyPr>
          <a:lstStyle/>
          <a:p>
            <a:pPr marL="12700" marR="5080">
              <a:lnSpc>
                <a:spcPct val="115599"/>
              </a:lnSpc>
              <a:spcBef>
                <a:spcPts val="100"/>
              </a:spcBef>
              <a:tabLst>
                <a:tab pos="1372235" algn="l"/>
                <a:tab pos="1969770" algn="l"/>
                <a:tab pos="2468245" algn="l"/>
              </a:tabLst>
            </a:pPr>
            <a:r>
              <a:rPr sz="2000" spc="-5" dirty="0">
                <a:latin typeface="Arial MT"/>
                <a:cs typeface="Arial MT"/>
              </a:rPr>
              <a:t>associate</a:t>
            </a:r>
            <a:r>
              <a:rPr sz="2000" dirty="0">
                <a:latin typeface="Arial MT"/>
                <a:cs typeface="Arial MT"/>
              </a:rPr>
              <a:t>d	</a:t>
            </a:r>
            <a:r>
              <a:rPr sz="2000" spc="-5" dirty="0">
                <a:latin typeface="Arial MT"/>
                <a:cs typeface="Arial MT"/>
              </a:rPr>
              <a:t>wit</a:t>
            </a:r>
            <a:r>
              <a:rPr sz="2000" dirty="0">
                <a:latin typeface="Arial MT"/>
                <a:cs typeface="Arial MT"/>
              </a:rPr>
              <a:t>h	</a:t>
            </a:r>
            <a:r>
              <a:rPr sz="2000" spc="-5" dirty="0">
                <a:latin typeface="Arial MT"/>
                <a:cs typeface="Arial MT"/>
              </a:rPr>
              <a:t>th</a:t>
            </a:r>
            <a:r>
              <a:rPr sz="2000" dirty="0">
                <a:latin typeface="Arial MT"/>
                <a:cs typeface="Arial MT"/>
              </a:rPr>
              <a:t>e	</a:t>
            </a:r>
            <a:r>
              <a:rPr sz="2000" spc="-5" dirty="0">
                <a:latin typeface="Arial MT"/>
                <a:cs typeface="Arial MT"/>
              </a:rPr>
              <a:t>particular  weight</a:t>
            </a:r>
            <a:r>
              <a:rPr sz="2000" spc="-15" dirty="0">
                <a:latin typeface="Arial MT"/>
                <a:cs typeface="Arial MT"/>
              </a:rPr>
              <a:t> </a:t>
            </a:r>
            <a:r>
              <a:rPr sz="2000" spc="-5" dirty="0">
                <a:latin typeface="Arial MT"/>
                <a:cs typeface="Arial MT"/>
              </a:rPr>
              <a:t>we</a:t>
            </a:r>
            <a:r>
              <a:rPr sz="2000" spc="-15" dirty="0">
                <a:latin typeface="Arial MT"/>
                <a:cs typeface="Arial MT"/>
              </a:rPr>
              <a:t> </a:t>
            </a:r>
            <a:r>
              <a:rPr sz="2000" spc="-5" dirty="0">
                <a:latin typeface="Arial MT"/>
                <a:cs typeface="Arial MT"/>
              </a:rPr>
              <a:t>are</a:t>
            </a:r>
            <a:r>
              <a:rPr sz="2000" spc="-15" dirty="0">
                <a:latin typeface="Arial MT"/>
                <a:cs typeface="Arial MT"/>
              </a:rPr>
              <a:t> </a:t>
            </a:r>
            <a:r>
              <a:rPr sz="2000" dirty="0">
                <a:latin typeface="Arial MT"/>
                <a:cs typeface="Arial MT"/>
              </a:rPr>
              <a:t>considering.</a:t>
            </a:r>
            <a:endParaRPr sz="2000">
              <a:latin typeface="Arial MT"/>
              <a:cs typeface="Arial MT"/>
            </a:endParaRPr>
          </a:p>
        </p:txBody>
      </p:sp>
      <p:grpSp>
        <p:nvGrpSpPr>
          <p:cNvPr id="9" name="object 9"/>
          <p:cNvGrpSpPr/>
          <p:nvPr/>
        </p:nvGrpSpPr>
        <p:grpSpPr>
          <a:xfrm>
            <a:off x="5011725" y="540724"/>
            <a:ext cx="4019550" cy="4526280"/>
            <a:chOff x="5011725" y="540724"/>
            <a:chExt cx="4019550" cy="4526280"/>
          </a:xfrm>
        </p:grpSpPr>
        <p:sp>
          <p:nvSpPr>
            <p:cNvPr id="10" name="object 10"/>
            <p:cNvSpPr/>
            <p:nvPr/>
          </p:nvSpPr>
          <p:spPr>
            <a:xfrm>
              <a:off x="5021250" y="550249"/>
              <a:ext cx="4000500" cy="4506595"/>
            </a:xfrm>
            <a:custGeom>
              <a:avLst/>
              <a:gdLst/>
              <a:ahLst/>
              <a:cxnLst/>
              <a:rect l="l" t="t" r="r" b="b"/>
              <a:pathLst>
                <a:path w="4000500" h="4506595">
                  <a:moveTo>
                    <a:pt x="0" y="0"/>
                  </a:moveTo>
                  <a:lnTo>
                    <a:pt x="3999899" y="0"/>
                  </a:lnTo>
                  <a:lnTo>
                    <a:pt x="3999899" y="4506599"/>
                  </a:lnTo>
                  <a:lnTo>
                    <a:pt x="0" y="4506599"/>
                  </a:lnTo>
                  <a:lnTo>
                    <a:pt x="0" y="0"/>
                  </a:lnTo>
                  <a:close/>
                </a:path>
              </a:pathLst>
            </a:custGeom>
            <a:ln w="19049">
              <a:solidFill>
                <a:srgbClr val="000000"/>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5262175" y="3670748"/>
              <a:ext cx="3518049" cy="1395899"/>
            </a:xfrm>
            <a:prstGeom prst="rect">
              <a:avLst/>
            </a:prstGeom>
          </p:spPr>
        </p:pic>
        <p:sp>
          <p:nvSpPr>
            <p:cNvPr id="12" name="object 12"/>
            <p:cNvSpPr/>
            <p:nvPr/>
          </p:nvSpPr>
          <p:spPr>
            <a:xfrm>
              <a:off x="6621230" y="765649"/>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3" name="object 13"/>
            <p:cNvSpPr/>
            <p:nvPr/>
          </p:nvSpPr>
          <p:spPr>
            <a:xfrm>
              <a:off x="6621230" y="765649"/>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4" name="object 14"/>
            <p:cNvSpPr/>
            <p:nvPr/>
          </p:nvSpPr>
          <p:spPr>
            <a:xfrm>
              <a:off x="6621230" y="1447910"/>
              <a:ext cx="478155" cy="421005"/>
            </a:xfrm>
            <a:custGeom>
              <a:avLst/>
              <a:gdLst/>
              <a:ahLst/>
              <a:cxnLst/>
              <a:rect l="l" t="t" r="r" b="b"/>
              <a:pathLst>
                <a:path w="478154" h="421005">
                  <a:moveTo>
                    <a:pt x="238799" y="420600"/>
                  </a:moveTo>
                  <a:lnTo>
                    <a:pt x="190673" y="416327"/>
                  </a:lnTo>
                  <a:lnTo>
                    <a:pt x="145847" y="404073"/>
                  </a:lnTo>
                  <a:lnTo>
                    <a:pt x="105284" y="384684"/>
                  </a:lnTo>
                  <a:lnTo>
                    <a:pt x="69942" y="359004"/>
                  </a:lnTo>
                  <a:lnTo>
                    <a:pt x="40783" y="327880"/>
                  </a:lnTo>
                  <a:lnTo>
                    <a:pt x="18765" y="292158"/>
                  </a:lnTo>
                  <a:lnTo>
                    <a:pt x="4851" y="252682"/>
                  </a:lnTo>
                  <a:lnTo>
                    <a:pt x="0" y="210300"/>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3C47D"/>
            </a:solidFill>
          </p:spPr>
          <p:txBody>
            <a:bodyPr wrap="square" lIns="0" tIns="0" rIns="0" bIns="0" rtlCol="0"/>
            <a:lstStyle/>
            <a:p>
              <a:endParaRPr/>
            </a:p>
          </p:txBody>
        </p:sp>
        <p:sp>
          <p:nvSpPr>
            <p:cNvPr id="15" name="object 15"/>
            <p:cNvSpPr/>
            <p:nvPr/>
          </p:nvSpPr>
          <p:spPr>
            <a:xfrm>
              <a:off x="6621230" y="1447910"/>
              <a:ext cx="478155" cy="421005"/>
            </a:xfrm>
            <a:custGeom>
              <a:avLst/>
              <a:gdLst/>
              <a:ahLst/>
              <a:cxnLst/>
              <a:rect l="l" t="t" r="r" b="b"/>
              <a:pathLst>
                <a:path w="478154" h="421005">
                  <a:moveTo>
                    <a:pt x="0" y="210300"/>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7" y="404073"/>
                  </a:lnTo>
                  <a:lnTo>
                    <a:pt x="105284" y="384684"/>
                  </a:lnTo>
                  <a:lnTo>
                    <a:pt x="69942" y="359004"/>
                  </a:lnTo>
                  <a:lnTo>
                    <a:pt x="40783" y="327880"/>
                  </a:lnTo>
                  <a:lnTo>
                    <a:pt x="18765"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16" name="object 16"/>
            <p:cNvSpPr/>
            <p:nvPr/>
          </p:nvSpPr>
          <p:spPr>
            <a:xfrm>
              <a:off x="6621230" y="213017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7" name="object 17"/>
            <p:cNvSpPr/>
            <p:nvPr/>
          </p:nvSpPr>
          <p:spPr>
            <a:xfrm>
              <a:off x="6621230" y="213017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8" name="object 18"/>
            <p:cNvSpPr/>
            <p:nvPr/>
          </p:nvSpPr>
          <p:spPr>
            <a:xfrm>
              <a:off x="5243578" y="1137791"/>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9" name="object 19"/>
            <p:cNvSpPr/>
            <p:nvPr/>
          </p:nvSpPr>
          <p:spPr>
            <a:xfrm>
              <a:off x="5243578" y="1137791"/>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0" name="object 20"/>
            <p:cNvSpPr/>
            <p:nvPr/>
          </p:nvSpPr>
          <p:spPr>
            <a:xfrm>
              <a:off x="5243578" y="182005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21" name="object 21"/>
            <p:cNvSpPr/>
            <p:nvPr/>
          </p:nvSpPr>
          <p:spPr>
            <a:xfrm>
              <a:off x="5243578" y="182005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2" name="object 22"/>
            <p:cNvSpPr/>
            <p:nvPr/>
          </p:nvSpPr>
          <p:spPr>
            <a:xfrm>
              <a:off x="8178574" y="1447910"/>
              <a:ext cx="478155" cy="421005"/>
            </a:xfrm>
            <a:custGeom>
              <a:avLst/>
              <a:gdLst/>
              <a:ahLst/>
              <a:cxnLst/>
              <a:rect l="l" t="t" r="r" b="b"/>
              <a:pathLst>
                <a:path w="478154" h="421005">
                  <a:moveTo>
                    <a:pt x="238799" y="420600"/>
                  </a:moveTo>
                  <a:lnTo>
                    <a:pt x="190673" y="416327"/>
                  </a:lnTo>
                  <a:lnTo>
                    <a:pt x="145848" y="404073"/>
                  </a:lnTo>
                  <a:lnTo>
                    <a:pt x="105284" y="384684"/>
                  </a:lnTo>
                  <a:lnTo>
                    <a:pt x="69942" y="359004"/>
                  </a:lnTo>
                  <a:lnTo>
                    <a:pt x="40783" y="327880"/>
                  </a:lnTo>
                  <a:lnTo>
                    <a:pt x="18766" y="292158"/>
                  </a:lnTo>
                  <a:lnTo>
                    <a:pt x="4851" y="252682"/>
                  </a:lnTo>
                  <a:lnTo>
                    <a:pt x="0" y="210300"/>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900FF"/>
            </a:solidFill>
          </p:spPr>
          <p:txBody>
            <a:bodyPr wrap="square" lIns="0" tIns="0" rIns="0" bIns="0" rtlCol="0"/>
            <a:lstStyle/>
            <a:p>
              <a:endParaRPr/>
            </a:p>
          </p:txBody>
        </p:sp>
        <p:sp>
          <p:nvSpPr>
            <p:cNvPr id="23" name="object 23"/>
            <p:cNvSpPr/>
            <p:nvPr/>
          </p:nvSpPr>
          <p:spPr>
            <a:xfrm>
              <a:off x="8178574" y="1447910"/>
              <a:ext cx="478155" cy="421005"/>
            </a:xfrm>
            <a:custGeom>
              <a:avLst/>
              <a:gdLst/>
              <a:ahLst/>
              <a:cxnLst/>
              <a:rect l="l" t="t" r="r" b="b"/>
              <a:pathLst>
                <a:path w="478154" h="421005">
                  <a:moveTo>
                    <a:pt x="0" y="210300"/>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8" y="404073"/>
                  </a:lnTo>
                  <a:lnTo>
                    <a:pt x="105284" y="384684"/>
                  </a:lnTo>
                  <a:lnTo>
                    <a:pt x="69942" y="359004"/>
                  </a:lnTo>
                  <a:lnTo>
                    <a:pt x="40783" y="327880"/>
                  </a:lnTo>
                  <a:lnTo>
                    <a:pt x="18766"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24" name="object 24"/>
            <p:cNvSpPr/>
            <p:nvPr/>
          </p:nvSpPr>
          <p:spPr>
            <a:xfrm>
              <a:off x="6621230" y="2874454"/>
              <a:ext cx="478155" cy="421005"/>
            </a:xfrm>
            <a:custGeom>
              <a:avLst/>
              <a:gdLst/>
              <a:ahLst/>
              <a:cxnLst/>
              <a:rect l="l" t="t" r="r" b="b"/>
              <a:pathLst>
                <a:path w="478154" h="421004">
                  <a:moveTo>
                    <a:pt x="238799" y="420599"/>
                  </a:moveTo>
                  <a:lnTo>
                    <a:pt x="190673" y="416327"/>
                  </a:lnTo>
                  <a:lnTo>
                    <a:pt x="145847" y="404073"/>
                  </a:lnTo>
                  <a:lnTo>
                    <a:pt x="105284" y="384683"/>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25" name="object 25"/>
            <p:cNvSpPr/>
            <p:nvPr/>
          </p:nvSpPr>
          <p:spPr>
            <a:xfrm>
              <a:off x="6621230" y="2874454"/>
              <a:ext cx="478155" cy="421005"/>
            </a:xfrm>
            <a:custGeom>
              <a:avLst/>
              <a:gdLst/>
              <a:ahLst/>
              <a:cxnLst/>
              <a:rect l="l" t="t" r="r" b="b"/>
              <a:pathLst>
                <a:path w="478154" h="421004">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lnTo>
                    <a:pt x="190673" y="416327"/>
                  </a:lnTo>
                  <a:lnTo>
                    <a:pt x="145847" y="404073"/>
                  </a:lnTo>
                  <a:lnTo>
                    <a:pt x="105284" y="384683"/>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6" name="object 26"/>
            <p:cNvSpPr/>
            <p:nvPr/>
          </p:nvSpPr>
          <p:spPr>
            <a:xfrm>
              <a:off x="5243578" y="250231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27" name="object 27"/>
            <p:cNvSpPr/>
            <p:nvPr/>
          </p:nvSpPr>
          <p:spPr>
            <a:xfrm>
              <a:off x="5243578" y="250231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8" name="object 28"/>
            <p:cNvSpPr/>
            <p:nvPr/>
          </p:nvSpPr>
          <p:spPr>
            <a:xfrm>
              <a:off x="8178574" y="2192194"/>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29" name="object 29"/>
            <p:cNvSpPr/>
            <p:nvPr/>
          </p:nvSpPr>
          <p:spPr>
            <a:xfrm>
              <a:off x="8178574" y="2192194"/>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30" name="object 30"/>
            <p:cNvSpPr/>
            <p:nvPr/>
          </p:nvSpPr>
          <p:spPr>
            <a:xfrm>
              <a:off x="5651235" y="865889"/>
              <a:ext cx="932180" cy="334010"/>
            </a:xfrm>
            <a:custGeom>
              <a:avLst/>
              <a:gdLst/>
              <a:ahLst/>
              <a:cxnLst/>
              <a:rect l="l" t="t" r="r" b="b"/>
              <a:pathLst>
                <a:path w="932179" h="334009">
                  <a:moveTo>
                    <a:pt x="0" y="333497"/>
                  </a:moveTo>
                  <a:lnTo>
                    <a:pt x="932179" y="0"/>
                  </a:lnTo>
                </a:path>
              </a:pathLst>
            </a:custGeom>
            <a:ln w="19049">
              <a:solidFill>
                <a:srgbClr val="595959"/>
              </a:solidFill>
            </a:ln>
          </p:spPr>
          <p:txBody>
            <a:bodyPr wrap="square" lIns="0" tIns="0" rIns="0" bIns="0" rtlCol="0"/>
            <a:lstStyle/>
            <a:p>
              <a:endParaRPr/>
            </a:p>
          </p:txBody>
        </p:sp>
        <p:pic>
          <p:nvPicPr>
            <p:cNvPr id="31" name="object 31"/>
            <p:cNvPicPr/>
            <p:nvPr/>
          </p:nvPicPr>
          <p:blipFill>
            <a:blip r:embed="rId3" cstate="print"/>
            <a:stretch>
              <a:fillRect/>
            </a:stretch>
          </p:blipFill>
          <p:spPr>
            <a:xfrm>
              <a:off x="6563291" y="826738"/>
              <a:ext cx="111047" cy="78303"/>
            </a:xfrm>
            <a:prstGeom prst="rect">
              <a:avLst/>
            </a:prstGeom>
          </p:spPr>
        </p:pic>
        <p:sp>
          <p:nvSpPr>
            <p:cNvPr id="32" name="object 32"/>
            <p:cNvSpPr/>
            <p:nvPr/>
          </p:nvSpPr>
          <p:spPr>
            <a:xfrm>
              <a:off x="5721178" y="1348091"/>
              <a:ext cx="857250" cy="142875"/>
            </a:xfrm>
            <a:custGeom>
              <a:avLst/>
              <a:gdLst/>
              <a:ahLst/>
              <a:cxnLst/>
              <a:rect l="l" t="t" r="r" b="b"/>
              <a:pathLst>
                <a:path w="857250" h="142875">
                  <a:moveTo>
                    <a:pt x="0" y="0"/>
                  </a:moveTo>
                  <a:lnTo>
                    <a:pt x="857151" y="142637"/>
                  </a:lnTo>
                </a:path>
              </a:pathLst>
            </a:custGeom>
            <a:ln w="19049">
              <a:solidFill>
                <a:srgbClr val="595959"/>
              </a:solidFill>
            </a:ln>
          </p:spPr>
          <p:txBody>
            <a:bodyPr wrap="square" lIns="0" tIns="0" rIns="0" bIns="0" rtlCol="0"/>
            <a:lstStyle/>
            <a:p>
              <a:endParaRPr/>
            </a:p>
          </p:txBody>
        </p:sp>
        <p:pic>
          <p:nvPicPr>
            <p:cNvPr id="33" name="object 33"/>
            <p:cNvPicPr/>
            <p:nvPr/>
          </p:nvPicPr>
          <p:blipFill>
            <a:blip r:embed="rId4" cstate="print"/>
            <a:stretch>
              <a:fillRect/>
            </a:stretch>
          </p:blipFill>
          <p:spPr>
            <a:xfrm>
              <a:off x="6563639" y="1450165"/>
              <a:ext cx="109493" cy="81127"/>
            </a:xfrm>
            <a:prstGeom prst="rect">
              <a:avLst/>
            </a:prstGeom>
          </p:spPr>
        </p:pic>
        <p:sp>
          <p:nvSpPr>
            <p:cNvPr id="34" name="object 34"/>
            <p:cNvSpPr/>
            <p:nvPr/>
          </p:nvSpPr>
          <p:spPr>
            <a:xfrm>
              <a:off x="5651072" y="1496665"/>
              <a:ext cx="945515" cy="631825"/>
            </a:xfrm>
            <a:custGeom>
              <a:avLst/>
              <a:gdLst/>
              <a:ahLst/>
              <a:cxnLst/>
              <a:rect l="l" t="t" r="r" b="b"/>
              <a:pathLst>
                <a:path w="945515" h="631825">
                  <a:moveTo>
                    <a:pt x="0" y="0"/>
                  </a:moveTo>
                  <a:lnTo>
                    <a:pt x="945069" y="631590"/>
                  </a:lnTo>
                </a:path>
              </a:pathLst>
            </a:custGeom>
            <a:ln w="19049">
              <a:solidFill>
                <a:srgbClr val="595959"/>
              </a:solidFill>
            </a:ln>
          </p:spPr>
          <p:txBody>
            <a:bodyPr wrap="square" lIns="0" tIns="0" rIns="0" bIns="0" rtlCol="0"/>
            <a:lstStyle/>
            <a:p>
              <a:endParaRPr/>
            </a:p>
          </p:txBody>
        </p:sp>
        <p:pic>
          <p:nvPicPr>
            <p:cNvPr id="35" name="object 35"/>
            <p:cNvPicPr/>
            <p:nvPr/>
          </p:nvPicPr>
          <p:blipFill>
            <a:blip r:embed="rId5" cstate="print"/>
            <a:stretch>
              <a:fillRect/>
            </a:stretch>
          </p:blipFill>
          <p:spPr>
            <a:xfrm>
              <a:off x="6569132" y="2092570"/>
              <a:ext cx="108410" cy="93246"/>
            </a:xfrm>
            <a:prstGeom prst="rect">
              <a:avLst/>
            </a:prstGeom>
          </p:spPr>
        </p:pic>
        <p:sp>
          <p:nvSpPr>
            <p:cNvPr id="36" name="object 36"/>
            <p:cNvSpPr/>
            <p:nvPr/>
          </p:nvSpPr>
          <p:spPr>
            <a:xfrm>
              <a:off x="5482378" y="1558391"/>
              <a:ext cx="1133475" cy="1292225"/>
            </a:xfrm>
            <a:custGeom>
              <a:avLst/>
              <a:gdLst/>
              <a:ahLst/>
              <a:cxnLst/>
              <a:rect l="l" t="t" r="r" b="b"/>
              <a:pathLst>
                <a:path w="1133475" h="1292225">
                  <a:moveTo>
                    <a:pt x="0" y="0"/>
                  </a:moveTo>
                  <a:lnTo>
                    <a:pt x="1133316" y="1291682"/>
                  </a:lnTo>
                </a:path>
              </a:pathLst>
            </a:custGeom>
            <a:ln w="19049">
              <a:solidFill>
                <a:srgbClr val="595959"/>
              </a:solidFill>
            </a:ln>
          </p:spPr>
          <p:txBody>
            <a:bodyPr wrap="square" lIns="0" tIns="0" rIns="0" bIns="0" rtlCol="0"/>
            <a:lstStyle/>
            <a:p>
              <a:endParaRPr/>
            </a:p>
          </p:txBody>
        </p:sp>
        <p:pic>
          <p:nvPicPr>
            <p:cNvPr id="37" name="object 37"/>
            <p:cNvPicPr/>
            <p:nvPr/>
          </p:nvPicPr>
          <p:blipFill>
            <a:blip r:embed="rId6" cstate="print"/>
            <a:stretch>
              <a:fillRect/>
            </a:stretch>
          </p:blipFill>
          <p:spPr>
            <a:xfrm>
              <a:off x="6582518" y="2819797"/>
              <a:ext cx="99718" cy="104785"/>
            </a:xfrm>
            <a:prstGeom prst="rect">
              <a:avLst/>
            </a:prstGeom>
          </p:spPr>
        </p:pic>
        <p:sp>
          <p:nvSpPr>
            <p:cNvPr id="38" name="object 38"/>
            <p:cNvSpPr/>
            <p:nvPr/>
          </p:nvSpPr>
          <p:spPr>
            <a:xfrm>
              <a:off x="5651235" y="1053957"/>
              <a:ext cx="886460" cy="828040"/>
            </a:xfrm>
            <a:custGeom>
              <a:avLst/>
              <a:gdLst/>
              <a:ahLst/>
              <a:cxnLst/>
              <a:rect l="l" t="t" r="r" b="b"/>
              <a:pathLst>
                <a:path w="886459" h="828039">
                  <a:moveTo>
                    <a:pt x="0" y="827689"/>
                  </a:moveTo>
                  <a:lnTo>
                    <a:pt x="886360" y="0"/>
                  </a:lnTo>
                </a:path>
              </a:pathLst>
            </a:custGeom>
            <a:ln w="19049">
              <a:solidFill>
                <a:srgbClr val="595959"/>
              </a:solidFill>
            </a:ln>
          </p:spPr>
          <p:txBody>
            <a:bodyPr wrap="square" lIns="0" tIns="0" rIns="0" bIns="0" rtlCol="0"/>
            <a:lstStyle/>
            <a:p>
              <a:endParaRPr/>
            </a:p>
          </p:txBody>
        </p:sp>
        <p:pic>
          <p:nvPicPr>
            <p:cNvPr id="39" name="object 39"/>
            <p:cNvPicPr/>
            <p:nvPr/>
          </p:nvPicPr>
          <p:blipFill>
            <a:blip r:embed="rId7" cstate="print"/>
            <a:stretch>
              <a:fillRect/>
            </a:stretch>
          </p:blipFill>
          <p:spPr>
            <a:xfrm>
              <a:off x="6506595" y="985429"/>
              <a:ext cx="103710" cy="101050"/>
            </a:xfrm>
            <a:prstGeom prst="rect">
              <a:avLst/>
            </a:prstGeom>
          </p:spPr>
        </p:pic>
        <p:sp>
          <p:nvSpPr>
            <p:cNvPr id="40" name="object 40"/>
            <p:cNvSpPr/>
            <p:nvPr/>
          </p:nvSpPr>
          <p:spPr>
            <a:xfrm>
              <a:off x="5721178" y="1702013"/>
              <a:ext cx="794385" cy="328930"/>
            </a:xfrm>
            <a:custGeom>
              <a:avLst/>
              <a:gdLst/>
              <a:ahLst/>
              <a:cxnLst/>
              <a:rect l="l" t="t" r="r" b="b"/>
              <a:pathLst>
                <a:path w="794384" h="328930">
                  <a:moveTo>
                    <a:pt x="0" y="328338"/>
                  </a:moveTo>
                  <a:lnTo>
                    <a:pt x="794367" y="0"/>
                  </a:lnTo>
                </a:path>
              </a:pathLst>
            </a:custGeom>
            <a:ln w="19049">
              <a:solidFill>
                <a:srgbClr val="595959"/>
              </a:solidFill>
            </a:ln>
          </p:spPr>
          <p:txBody>
            <a:bodyPr wrap="square" lIns="0" tIns="0" rIns="0" bIns="0" rtlCol="0"/>
            <a:lstStyle/>
            <a:p>
              <a:endParaRPr/>
            </a:p>
          </p:txBody>
        </p:sp>
        <p:pic>
          <p:nvPicPr>
            <p:cNvPr id="41" name="object 41"/>
            <p:cNvPicPr/>
            <p:nvPr/>
          </p:nvPicPr>
          <p:blipFill>
            <a:blip r:embed="rId8" cstate="print"/>
            <a:stretch>
              <a:fillRect/>
            </a:stretch>
          </p:blipFill>
          <p:spPr>
            <a:xfrm>
              <a:off x="6494002" y="1659465"/>
              <a:ext cx="110963" cy="81152"/>
            </a:xfrm>
            <a:prstGeom prst="rect">
              <a:avLst/>
            </a:prstGeom>
          </p:spPr>
        </p:pic>
        <p:sp>
          <p:nvSpPr>
            <p:cNvPr id="42" name="object 42"/>
            <p:cNvSpPr/>
            <p:nvPr/>
          </p:nvSpPr>
          <p:spPr>
            <a:xfrm>
              <a:off x="5710729" y="2117570"/>
              <a:ext cx="800100" cy="196215"/>
            </a:xfrm>
            <a:custGeom>
              <a:avLst/>
              <a:gdLst/>
              <a:ahLst/>
              <a:cxnLst/>
              <a:rect l="l" t="t" r="r" b="b"/>
              <a:pathLst>
                <a:path w="800100" h="196214">
                  <a:moveTo>
                    <a:pt x="0" y="0"/>
                  </a:moveTo>
                  <a:lnTo>
                    <a:pt x="799478" y="195720"/>
                  </a:lnTo>
                </a:path>
              </a:pathLst>
            </a:custGeom>
            <a:ln w="19049">
              <a:solidFill>
                <a:srgbClr val="595959"/>
              </a:solidFill>
            </a:ln>
          </p:spPr>
          <p:txBody>
            <a:bodyPr wrap="square" lIns="0" tIns="0" rIns="0" bIns="0" rtlCol="0"/>
            <a:lstStyle/>
            <a:p>
              <a:endParaRPr/>
            </a:p>
          </p:txBody>
        </p:sp>
        <p:pic>
          <p:nvPicPr>
            <p:cNvPr id="43" name="object 43"/>
            <p:cNvPicPr/>
            <p:nvPr/>
          </p:nvPicPr>
          <p:blipFill>
            <a:blip r:embed="rId9" cstate="print"/>
            <a:stretch>
              <a:fillRect/>
            </a:stretch>
          </p:blipFill>
          <p:spPr>
            <a:xfrm>
              <a:off x="6493201" y="2273203"/>
              <a:ext cx="110502" cy="80175"/>
            </a:xfrm>
            <a:prstGeom prst="rect">
              <a:avLst/>
            </a:prstGeom>
          </p:spPr>
        </p:pic>
        <p:sp>
          <p:nvSpPr>
            <p:cNvPr id="44" name="object 44"/>
            <p:cNvSpPr/>
            <p:nvPr/>
          </p:nvSpPr>
          <p:spPr>
            <a:xfrm>
              <a:off x="5651329" y="2191954"/>
              <a:ext cx="885825" cy="815975"/>
            </a:xfrm>
            <a:custGeom>
              <a:avLst/>
              <a:gdLst/>
              <a:ahLst/>
              <a:cxnLst/>
              <a:rect l="l" t="t" r="r" b="b"/>
              <a:pathLst>
                <a:path w="885825" h="815975">
                  <a:moveTo>
                    <a:pt x="0" y="0"/>
                  </a:moveTo>
                  <a:lnTo>
                    <a:pt x="885804" y="815389"/>
                  </a:lnTo>
                </a:path>
              </a:pathLst>
            </a:custGeom>
            <a:ln w="19049">
              <a:solidFill>
                <a:srgbClr val="595959"/>
              </a:solidFill>
            </a:ln>
          </p:spPr>
          <p:txBody>
            <a:bodyPr wrap="square" lIns="0" tIns="0" rIns="0" bIns="0" rtlCol="0"/>
            <a:lstStyle/>
            <a:p>
              <a:endParaRPr/>
            </a:p>
          </p:txBody>
        </p:sp>
        <p:pic>
          <p:nvPicPr>
            <p:cNvPr id="45" name="object 45"/>
            <p:cNvPicPr/>
            <p:nvPr/>
          </p:nvPicPr>
          <p:blipFill>
            <a:blip r:embed="rId10" cstate="print"/>
            <a:stretch>
              <a:fillRect/>
            </a:stretch>
          </p:blipFill>
          <p:spPr>
            <a:xfrm>
              <a:off x="6506298" y="2974668"/>
              <a:ext cx="103966" cy="100750"/>
            </a:xfrm>
            <a:prstGeom prst="rect">
              <a:avLst/>
            </a:prstGeom>
          </p:spPr>
        </p:pic>
        <p:sp>
          <p:nvSpPr>
            <p:cNvPr id="46" name="object 46"/>
            <p:cNvSpPr/>
            <p:nvPr/>
          </p:nvSpPr>
          <p:spPr>
            <a:xfrm>
              <a:off x="5566772" y="1213668"/>
              <a:ext cx="1052830" cy="1307465"/>
            </a:xfrm>
            <a:custGeom>
              <a:avLst/>
              <a:gdLst/>
              <a:ahLst/>
              <a:cxnLst/>
              <a:rect l="l" t="t" r="r" b="b"/>
              <a:pathLst>
                <a:path w="1052829" h="1307464">
                  <a:moveTo>
                    <a:pt x="0" y="1306885"/>
                  </a:moveTo>
                  <a:lnTo>
                    <a:pt x="1052699" y="0"/>
                  </a:lnTo>
                </a:path>
              </a:pathLst>
            </a:custGeom>
            <a:ln w="19049">
              <a:solidFill>
                <a:srgbClr val="595959"/>
              </a:solidFill>
            </a:ln>
          </p:spPr>
          <p:txBody>
            <a:bodyPr wrap="square" lIns="0" tIns="0" rIns="0" bIns="0" rtlCol="0"/>
            <a:lstStyle/>
            <a:p>
              <a:endParaRPr/>
            </a:p>
          </p:txBody>
        </p:sp>
        <p:pic>
          <p:nvPicPr>
            <p:cNvPr id="47" name="object 47"/>
            <p:cNvPicPr/>
            <p:nvPr/>
          </p:nvPicPr>
          <p:blipFill>
            <a:blip r:embed="rId11" cstate="print"/>
            <a:stretch>
              <a:fillRect/>
            </a:stretch>
          </p:blipFill>
          <p:spPr>
            <a:xfrm>
              <a:off x="6585442" y="1136817"/>
              <a:ext cx="97784" cy="106114"/>
            </a:xfrm>
            <a:prstGeom prst="rect">
              <a:avLst/>
            </a:prstGeom>
          </p:spPr>
        </p:pic>
        <p:sp>
          <p:nvSpPr>
            <p:cNvPr id="48" name="object 48"/>
            <p:cNvSpPr/>
            <p:nvPr/>
          </p:nvSpPr>
          <p:spPr>
            <a:xfrm>
              <a:off x="5651235" y="1874275"/>
              <a:ext cx="947419" cy="690245"/>
            </a:xfrm>
            <a:custGeom>
              <a:avLst/>
              <a:gdLst/>
              <a:ahLst/>
              <a:cxnLst/>
              <a:rect l="l" t="t" r="r" b="b"/>
              <a:pathLst>
                <a:path w="947420" h="690244">
                  <a:moveTo>
                    <a:pt x="0" y="689632"/>
                  </a:moveTo>
                  <a:lnTo>
                    <a:pt x="947390" y="0"/>
                  </a:lnTo>
                </a:path>
              </a:pathLst>
            </a:custGeom>
            <a:ln w="19049">
              <a:solidFill>
                <a:srgbClr val="595959"/>
              </a:solidFill>
            </a:ln>
          </p:spPr>
          <p:txBody>
            <a:bodyPr wrap="square" lIns="0" tIns="0" rIns="0" bIns="0" rtlCol="0"/>
            <a:lstStyle/>
            <a:p>
              <a:endParaRPr/>
            </a:p>
          </p:txBody>
        </p:sp>
        <p:pic>
          <p:nvPicPr>
            <p:cNvPr id="49" name="object 49"/>
            <p:cNvPicPr/>
            <p:nvPr/>
          </p:nvPicPr>
          <p:blipFill>
            <a:blip r:embed="rId12" cstate="print"/>
            <a:stretch>
              <a:fillRect/>
            </a:stretch>
          </p:blipFill>
          <p:spPr>
            <a:xfrm>
              <a:off x="6570583" y="1813872"/>
              <a:ext cx="107461" cy="95367"/>
            </a:xfrm>
            <a:prstGeom prst="rect">
              <a:avLst/>
            </a:prstGeom>
          </p:spPr>
        </p:pic>
        <p:sp>
          <p:nvSpPr>
            <p:cNvPr id="50" name="object 50"/>
            <p:cNvSpPr/>
            <p:nvPr/>
          </p:nvSpPr>
          <p:spPr>
            <a:xfrm>
              <a:off x="5721178" y="2514778"/>
              <a:ext cx="858519" cy="198120"/>
            </a:xfrm>
            <a:custGeom>
              <a:avLst/>
              <a:gdLst/>
              <a:ahLst/>
              <a:cxnLst/>
              <a:rect l="l" t="t" r="r" b="b"/>
              <a:pathLst>
                <a:path w="858520" h="198119">
                  <a:moveTo>
                    <a:pt x="0" y="197833"/>
                  </a:moveTo>
                  <a:lnTo>
                    <a:pt x="858518" y="0"/>
                  </a:lnTo>
                </a:path>
              </a:pathLst>
            </a:custGeom>
            <a:ln w="19049">
              <a:solidFill>
                <a:srgbClr val="595959"/>
              </a:solidFill>
            </a:ln>
          </p:spPr>
          <p:txBody>
            <a:bodyPr wrap="square" lIns="0" tIns="0" rIns="0" bIns="0" rtlCol="0"/>
            <a:lstStyle/>
            <a:p>
              <a:endParaRPr/>
            </a:p>
          </p:txBody>
        </p:sp>
        <p:pic>
          <p:nvPicPr>
            <p:cNvPr id="51" name="object 51"/>
            <p:cNvPicPr/>
            <p:nvPr/>
          </p:nvPicPr>
          <p:blipFill>
            <a:blip r:embed="rId13" cstate="print"/>
            <a:stretch>
              <a:fillRect/>
            </a:stretch>
          </p:blipFill>
          <p:spPr>
            <a:xfrm>
              <a:off x="6563107" y="2474591"/>
              <a:ext cx="110358" cy="80373"/>
            </a:xfrm>
            <a:prstGeom prst="rect">
              <a:avLst/>
            </a:prstGeom>
          </p:spPr>
        </p:pic>
        <p:sp>
          <p:nvSpPr>
            <p:cNvPr id="52" name="object 52"/>
            <p:cNvSpPr/>
            <p:nvPr/>
          </p:nvSpPr>
          <p:spPr>
            <a:xfrm>
              <a:off x="5601872" y="2902558"/>
              <a:ext cx="980440" cy="297815"/>
            </a:xfrm>
            <a:custGeom>
              <a:avLst/>
              <a:gdLst/>
              <a:ahLst/>
              <a:cxnLst/>
              <a:rect l="l" t="t" r="r" b="b"/>
              <a:pathLst>
                <a:path w="980440" h="297814">
                  <a:moveTo>
                    <a:pt x="0" y="0"/>
                  </a:moveTo>
                  <a:lnTo>
                    <a:pt x="979934" y="297677"/>
                  </a:lnTo>
                </a:path>
              </a:pathLst>
            </a:custGeom>
            <a:ln w="19049">
              <a:solidFill>
                <a:srgbClr val="595959"/>
              </a:solidFill>
            </a:ln>
          </p:spPr>
          <p:txBody>
            <a:bodyPr wrap="square" lIns="0" tIns="0" rIns="0" bIns="0" rtlCol="0"/>
            <a:lstStyle/>
            <a:p>
              <a:endParaRPr/>
            </a:p>
          </p:txBody>
        </p:sp>
        <p:pic>
          <p:nvPicPr>
            <p:cNvPr id="53" name="object 53"/>
            <p:cNvPicPr/>
            <p:nvPr/>
          </p:nvPicPr>
          <p:blipFill>
            <a:blip r:embed="rId14" cstate="print"/>
            <a:stretch>
              <a:fillRect/>
            </a:stretch>
          </p:blipFill>
          <p:spPr>
            <a:xfrm>
              <a:off x="6563136" y="3160604"/>
              <a:ext cx="110913" cy="79263"/>
            </a:xfrm>
            <a:prstGeom prst="rect">
              <a:avLst/>
            </a:prstGeom>
          </p:spPr>
        </p:pic>
        <p:sp>
          <p:nvSpPr>
            <p:cNvPr id="54" name="object 54"/>
            <p:cNvSpPr/>
            <p:nvPr/>
          </p:nvSpPr>
          <p:spPr>
            <a:xfrm>
              <a:off x="7028886" y="827245"/>
              <a:ext cx="1284605" cy="574675"/>
            </a:xfrm>
            <a:custGeom>
              <a:avLst/>
              <a:gdLst/>
              <a:ahLst/>
              <a:cxnLst/>
              <a:rect l="l" t="t" r="r" b="b"/>
              <a:pathLst>
                <a:path w="1284604" h="574675">
                  <a:moveTo>
                    <a:pt x="0" y="0"/>
                  </a:moveTo>
                  <a:lnTo>
                    <a:pt x="1284053" y="574050"/>
                  </a:lnTo>
                </a:path>
              </a:pathLst>
            </a:custGeom>
            <a:ln w="19049">
              <a:solidFill>
                <a:srgbClr val="595959"/>
              </a:solidFill>
            </a:ln>
          </p:spPr>
          <p:txBody>
            <a:bodyPr wrap="square" lIns="0" tIns="0" rIns="0" bIns="0" rtlCol="0"/>
            <a:lstStyle/>
            <a:p>
              <a:endParaRPr/>
            </a:p>
          </p:txBody>
        </p:sp>
        <p:pic>
          <p:nvPicPr>
            <p:cNvPr id="55" name="object 55"/>
            <p:cNvPicPr/>
            <p:nvPr/>
          </p:nvPicPr>
          <p:blipFill>
            <a:blip r:embed="rId15" cstate="print"/>
            <a:stretch>
              <a:fillRect/>
            </a:stretch>
          </p:blipFill>
          <p:spPr>
            <a:xfrm>
              <a:off x="8290572" y="1363045"/>
              <a:ext cx="110814" cy="83058"/>
            </a:xfrm>
            <a:prstGeom prst="rect">
              <a:avLst/>
            </a:prstGeom>
          </p:spPr>
        </p:pic>
        <p:sp>
          <p:nvSpPr>
            <p:cNvPr id="56" name="object 56"/>
            <p:cNvSpPr/>
            <p:nvPr/>
          </p:nvSpPr>
          <p:spPr>
            <a:xfrm>
              <a:off x="7098830" y="975949"/>
              <a:ext cx="1073150" cy="1193165"/>
            </a:xfrm>
            <a:custGeom>
              <a:avLst/>
              <a:gdLst/>
              <a:ahLst/>
              <a:cxnLst/>
              <a:rect l="l" t="t" r="r" b="b"/>
              <a:pathLst>
                <a:path w="1073150" h="1193164">
                  <a:moveTo>
                    <a:pt x="0" y="0"/>
                  </a:moveTo>
                  <a:lnTo>
                    <a:pt x="1073148" y="1192730"/>
                  </a:lnTo>
                </a:path>
              </a:pathLst>
            </a:custGeom>
            <a:ln w="19049">
              <a:solidFill>
                <a:srgbClr val="595959"/>
              </a:solidFill>
            </a:ln>
          </p:spPr>
          <p:txBody>
            <a:bodyPr wrap="square" lIns="0" tIns="0" rIns="0" bIns="0" rtlCol="0"/>
            <a:lstStyle/>
            <a:p>
              <a:endParaRPr/>
            </a:p>
          </p:txBody>
        </p:sp>
        <p:pic>
          <p:nvPicPr>
            <p:cNvPr id="57" name="object 57"/>
            <p:cNvPicPr/>
            <p:nvPr/>
          </p:nvPicPr>
          <p:blipFill>
            <a:blip r:embed="rId16" cstate="print"/>
            <a:stretch>
              <a:fillRect/>
            </a:stretch>
          </p:blipFill>
          <p:spPr>
            <a:xfrm>
              <a:off x="8139063" y="2138109"/>
              <a:ext cx="100264" cy="104362"/>
            </a:xfrm>
            <a:prstGeom prst="rect">
              <a:avLst/>
            </a:prstGeom>
          </p:spPr>
        </p:pic>
        <p:sp>
          <p:nvSpPr>
            <p:cNvPr id="58" name="object 58"/>
            <p:cNvSpPr/>
            <p:nvPr/>
          </p:nvSpPr>
          <p:spPr>
            <a:xfrm>
              <a:off x="7098830" y="1658210"/>
              <a:ext cx="965835" cy="0"/>
            </a:xfrm>
            <a:custGeom>
              <a:avLst/>
              <a:gdLst/>
              <a:ahLst/>
              <a:cxnLst/>
              <a:rect l="l" t="t" r="r" b="b"/>
              <a:pathLst>
                <a:path w="965834">
                  <a:moveTo>
                    <a:pt x="0" y="0"/>
                  </a:moveTo>
                  <a:lnTo>
                    <a:pt x="965399" y="0"/>
                  </a:lnTo>
                </a:path>
              </a:pathLst>
            </a:custGeom>
            <a:ln w="19049">
              <a:solidFill>
                <a:srgbClr val="595959"/>
              </a:solidFill>
            </a:ln>
          </p:spPr>
          <p:txBody>
            <a:bodyPr wrap="square" lIns="0" tIns="0" rIns="0" bIns="0" rtlCol="0"/>
            <a:lstStyle/>
            <a:p>
              <a:endParaRPr/>
            </a:p>
          </p:txBody>
        </p:sp>
        <p:pic>
          <p:nvPicPr>
            <p:cNvPr id="59" name="object 59"/>
            <p:cNvPicPr/>
            <p:nvPr/>
          </p:nvPicPr>
          <p:blipFill>
            <a:blip r:embed="rId17" cstate="print"/>
            <a:stretch>
              <a:fillRect/>
            </a:stretch>
          </p:blipFill>
          <p:spPr>
            <a:xfrm>
              <a:off x="8054705" y="1617219"/>
              <a:ext cx="105500" cy="81980"/>
            </a:xfrm>
            <a:prstGeom prst="rect">
              <a:avLst/>
            </a:prstGeom>
          </p:spPr>
        </p:pic>
        <p:sp>
          <p:nvSpPr>
            <p:cNvPr id="60" name="object 60"/>
            <p:cNvSpPr/>
            <p:nvPr/>
          </p:nvSpPr>
          <p:spPr>
            <a:xfrm>
              <a:off x="7098617" y="2402398"/>
              <a:ext cx="1036955" cy="134620"/>
            </a:xfrm>
            <a:custGeom>
              <a:avLst/>
              <a:gdLst/>
              <a:ahLst/>
              <a:cxnLst/>
              <a:rect l="l" t="t" r="r" b="b"/>
              <a:pathLst>
                <a:path w="1036954" h="134619">
                  <a:moveTo>
                    <a:pt x="0" y="0"/>
                  </a:moveTo>
                  <a:lnTo>
                    <a:pt x="1036544" y="134131"/>
                  </a:lnTo>
                </a:path>
              </a:pathLst>
            </a:custGeom>
            <a:ln w="19049">
              <a:solidFill>
                <a:srgbClr val="595959"/>
              </a:solidFill>
            </a:ln>
          </p:spPr>
          <p:txBody>
            <a:bodyPr wrap="square" lIns="0" tIns="0" rIns="0" bIns="0" rtlCol="0"/>
            <a:lstStyle/>
            <a:p>
              <a:endParaRPr/>
            </a:p>
          </p:txBody>
        </p:sp>
        <p:pic>
          <p:nvPicPr>
            <p:cNvPr id="61" name="object 61"/>
            <p:cNvPicPr/>
            <p:nvPr/>
          </p:nvPicPr>
          <p:blipFill>
            <a:blip r:embed="rId18" cstate="print"/>
            <a:stretch>
              <a:fillRect/>
            </a:stretch>
          </p:blipFill>
          <p:spPr>
            <a:xfrm>
              <a:off x="8121599" y="2495800"/>
              <a:ext cx="108824" cy="81460"/>
            </a:xfrm>
            <a:prstGeom prst="rect">
              <a:avLst/>
            </a:prstGeom>
          </p:spPr>
        </p:pic>
        <p:sp>
          <p:nvSpPr>
            <p:cNvPr id="62" name="object 62"/>
            <p:cNvSpPr/>
            <p:nvPr/>
          </p:nvSpPr>
          <p:spPr>
            <a:xfrm>
              <a:off x="7098574" y="2650079"/>
              <a:ext cx="1210945" cy="417830"/>
            </a:xfrm>
            <a:custGeom>
              <a:avLst/>
              <a:gdLst/>
              <a:ahLst/>
              <a:cxnLst/>
              <a:rect l="l" t="t" r="r" b="b"/>
              <a:pathLst>
                <a:path w="1210945" h="417830">
                  <a:moveTo>
                    <a:pt x="0" y="417814"/>
                  </a:moveTo>
                  <a:lnTo>
                    <a:pt x="1210752" y="0"/>
                  </a:lnTo>
                </a:path>
              </a:pathLst>
            </a:custGeom>
            <a:ln w="19049">
              <a:solidFill>
                <a:srgbClr val="595959"/>
              </a:solidFill>
            </a:ln>
          </p:spPr>
          <p:txBody>
            <a:bodyPr wrap="square" lIns="0" tIns="0" rIns="0" bIns="0" rtlCol="0"/>
            <a:lstStyle/>
            <a:p>
              <a:endParaRPr/>
            </a:p>
          </p:txBody>
        </p:sp>
        <p:pic>
          <p:nvPicPr>
            <p:cNvPr id="63" name="object 63"/>
            <p:cNvPicPr/>
            <p:nvPr/>
          </p:nvPicPr>
          <p:blipFill>
            <a:blip r:embed="rId19" cstate="print"/>
            <a:stretch>
              <a:fillRect/>
            </a:stretch>
          </p:blipFill>
          <p:spPr>
            <a:xfrm>
              <a:off x="8289537" y="2610810"/>
              <a:ext cx="111035" cy="78538"/>
            </a:xfrm>
            <a:prstGeom prst="rect">
              <a:avLst/>
            </a:prstGeom>
          </p:spPr>
        </p:pic>
        <p:sp>
          <p:nvSpPr>
            <p:cNvPr id="64" name="object 64"/>
            <p:cNvSpPr/>
            <p:nvPr/>
          </p:nvSpPr>
          <p:spPr>
            <a:xfrm>
              <a:off x="7063774" y="1763794"/>
              <a:ext cx="1016000" cy="582295"/>
            </a:xfrm>
            <a:custGeom>
              <a:avLst/>
              <a:gdLst/>
              <a:ahLst/>
              <a:cxnLst/>
              <a:rect l="l" t="t" r="r" b="b"/>
              <a:pathLst>
                <a:path w="1016000" h="582294">
                  <a:moveTo>
                    <a:pt x="0" y="0"/>
                  </a:moveTo>
                  <a:lnTo>
                    <a:pt x="1015624" y="581879"/>
                  </a:lnTo>
                </a:path>
              </a:pathLst>
            </a:custGeom>
            <a:ln w="19049">
              <a:solidFill>
                <a:srgbClr val="595959"/>
              </a:solidFill>
            </a:ln>
          </p:spPr>
          <p:txBody>
            <a:bodyPr wrap="square" lIns="0" tIns="0" rIns="0" bIns="0" rtlCol="0"/>
            <a:lstStyle/>
            <a:p>
              <a:endParaRPr/>
            </a:p>
          </p:txBody>
        </p:sp>
        <p:pic>
          <p:nvPicPr>
            <p:cNvPr id="65" name="object 65"/>
            <p:cNvPicPr/>
            <p:nvPr/>
          </p:nvPicPr>
          <p:blipFill>
            <a:blip r:embed="rId20" cstate="print"/>
            <a:stretch>
              <a:fillRect/>
            </a:stretch>
          </p:blipFill>
          <p:spPr>
            <a:xfrm>
              <a:off x="8054231" y="2308846"/>
              <a:ext cx="109703" cy="89328"/>
            </a:xfrm>
            <a:prstGeom prst="rect">
              <a:avLst/>
            </a:prstGeom>
          </p:spPr>
        </p:pic>
        <p:sp>
          <p:nvSpPr>
            <p:cNvPr id="66" name="object 66"/>
            <p:cNvSpPr/>
            <p:nvPr/>
          </p:nvSpPr>
          <p:spPr>
            <a:xfrm>
              <a:off x="7063817" y="1846215"/>
              <a:ext cx="1077595" cy="394970"/>
            </a:xfrm>
            <a:custGeom>
              <a:avLst/>
              <a:gdLst/>
              <a:ahLst/>
              <a:cxnLst/>
              <a:rect l="l" t="t" r="r" b="b"/>
              <a:pathLst>
                <a:path w="1077595" h="394969">
                  <a:moveTo>
                    <a:pt x="0" y="394498"/>
                  </a:moveTo>
                  <a:lnTo>
                    <a:pt x="1077369" y="0"/>
                  </a:lnTo>
                </a:path>
              </a:pathLst>
            </a:custGeom>
            <a:ln w="19049">
              <a:solidFill>
                <a:srgbClr val="595959"/>
              </a:solidFill>
            </a:ln>
          </p:spPr>
          <p:txBody>
            <a:bodyPr wrap="square" lIns="0" tIns="0" rIns="0" bIns="0" rtlCol="0"/>
            <a:lstStyle/>
            <a:p>
              <a:endParaRPr/>
            </a:p>
          </p:txBody>
        </p:sp>
        <p:pic>
          <p:nvPicPr>
            <p:cNvPr id="67" name="object 67"/>
            <p:cNvPicPr/>
            <p:nvPr/>
          </p:nvPicPr>
          <p:blipFill>
            <a:blip r:embed="rId21" cstate="print"/>
            <a:stretch>
              <a:fillRect/>
            </a:stretch>
          </p:blipFill>
          <p:spPr>
            <a:xfrm>
              <a:off x="8120842" y="1806965"/>
              <a:ext cx="111047" cy="78322"/>
            </a:xfrm>
            <a:prstGeom prst="rect">
              <a:avLst/>
            </a:prstGeom>
          </p:spPr>
        </p:pic>
        <p:sp>
          <p:nvSpPr>
            <p:cNvPr id="68" name="object 68"/>
            <p:cNvSpPr/>
            <p:nvPr/>
          </p:nvSpPr>
          <p:spPr>
            <a:xfrm>
              <a:off x="6949774" y="1934346"/>
              <a:ext cx="1374775" cy="968375"/>
            </a:xfrm>
            <a:custGeom>
              <a:avLst/>
              <a:gdLst/>
              <a:ahLst/>
              <a:cxnLst/>
              <a:rect l="l" t="t" r="r" b="b"/>
              <a:pathLst>
                <a:path w="1374775" h="968375">
                  <a:moveTo>
                    <a:pt x="0" y="968263"/>
                  </a:moveTo>
                  <a:lnTo>
                    <a:pt x="1374164" y="0"/>
                  </a:lnTo>
                </a:path>
              </a:pathLst>
            </a:custGeom>
            <a:ln w="19049">
              <a:solidFill>
                <a:srgbClr val="595959"/>
              </a:solidFill>
            </a:ln>
          </p:spPr>
          <p:txBody>
            <a:bodyPr wrap="square" lIns="0" tIns="0" rIns="0" bIns="0" rtlCol="0"/>
            <a:lstStyle/>
            <a:p>
              <a:endParaRPr/>
            </a:p>
          </p:txBody>
        </p:sp>
        <p:pic>
          <p:nvPicPr>
            <p:cNvPr id="69" name="object 69"/>
            <p:cNvPicPr/>
            <p:nvPr/>
          </p:nvPicPr>
          <p:blipFill>
            <a:blip r:embed="rId22" cstate="print"/>
            <a:stretch>
              <a:fillRect/>
            </a:stretch>
          </p:blipFill>
          <p:spPr>
            <a:xfrm>
              <a:off x="8296290" y="1875026"/>
              <a:ext cx="107842" cy="94566"/>
            </a:xfrm>
            <a:prstGeom prst="rect">
              <a:avLst/>
            </a:prstGeom>
          </p:spPr>
        </p:pic>
      </p:grpSp>
      <p:sp>
        <p:nvSpPr>
          <p:cNvPr id="70" name="object 70"/>
          <p:cNvSpPr txBox="1"/>
          <p:nvPr/>
        </p:nvSpPr>
        <p:spPr>
          <a:xfrm>
            <a:off x="5063450" y="3334090"/>
            <a:ext cx="844550" cy="330200"/>
          </a:xfrm>
          <a:prstGeom prst="rect">
            <a:avLst/>
          </a:prstGeom>
        </p:spPr>
        <p:txBody>
          <a:bodyPr vert="horz" wrap="square" lIns="0" tIns="12700" rIns="0" bIns="0" rtlCol="0">
            <a:spAutoFit/>
          </a:bodyPr>
          <a:lstStyle/>
          <a:p>
            <a:pPr marL="12700">
              <a:lnSpc>
                <a:spcPct val="100000"/>
              </a:lnSpc>
              <a:spcBef>
                <a:spcPts val="100"/>
              </a:spcBef>
            </a:pPr>
            <a:r>
              <a:rPr sz="2000" b="1" i="1" spc="155" dirty="0">
                <a:solidFill>
                  <a:srgbClr val="0000FF"/>
                </a:solidFill>
                <a:latin typeface="Calibri"/>
                <a:cs typeface="Calibri"/>
              </a:rPr>
              <a:t>I</a:t>
            </a:r>
            <a:r>
              <a:rPr sz="2000" b="1" i="1" spc="-45" dirty="0">
                <a:solidFill>
                  <a:srgbClr val="0000FF"/>
                </a:solidFill>
                <a:latin typeface="Calibri"/>
                <a:cs typeface="Calibri"/>
              </a:rPr>
              <a:t>nput</a:t>
            </a:r>
            <a:r>
              <a:rPr sz="2000" b="1" i="1" spc="-155" dirty="0">
                <a:solidFill>
                  <a:srgbClr val="0000FF"/>
                </a:solidFill>
                <a:latin typeface="Calibri"/>
                <a:cs typeface="Calibri"/>
              </a:rPr>
              <a:t> </a:t>
            </a:r>
            <a:r>
              <a:rPr sz="2000" b="1" i="1" spc="5" dirty="0">
                <a:solidFill>
                  <a:srgbClr val="0000FF"/>
                </a:solidFill>
                <a:latin typeface="Calibri"/>
                <a:cs typeface="Calibri"/>
              </a:rPr>
              <a:t>(i)</a:t>
            </a:r>
            <a:endParaRPr sz="2000">
              <a:latin typeface="Calibri"/>
              <a:cs typeface="Calibri"/>
            </a:endParaRPr>
          </a:p>
        </p:txBody>
      </p:sp>
      <p:sp>
        <p:nvSpPr>
          <p:cNvPr id="75" name="object 75"/>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73</a:t>
            </a:fld>
            <a:endParaRPr dirty="0"/>
          </a:p>
        </p:txBody>
      </p:sp>
      <p:sp>
        <p:nvSpPr>
          <p:cNvPr id="71" name="object 71"/>
          <p:cNvSpPr txBox="1"/>
          <p:nvPr/>
        </p:nvSpPr>
        <p:spPr>
          <a:xfrm>
            <a:off x="6406450" y="3334090"/>
            <a:ext cx="1019175" cy="330200"/>
          </a:xfrm>
          <a:prstGeom prst="rect">
            <a:avLst/>
          </a:prstGeom>
        </p:spPr>
        <p:txBody>
          <a:bodyPr vert="horz" wrap="square" lIns="0" tIns="12700" rIns="0" bIns="0" rtlCol="0">
            <a:spAutoFit/>
          </a:bodyPr>
          <a:lstStyle/>
          <a:p>
            <a:pPr marL="12700">
              <a:lnSpc>
                <a:spcPct val="100000"/>
              </a:lnSpc>
              <a:spcBef>
                <a:spcPts val="100"/>
              </a:spcBef>
            </a:pPr>
            <a:r>
              <a:rPr sz="2000" b="1" i="1" spc="160" dirty="0">
                <a:solidFill>
                  <a:srgbClr val="0000FF"/>
                </a:solidFill>
                <a:latin typeface="Calibri"/>
                <a:cs typeface="Calibri"/>
              </a:rPr>
              <a:t>H</a:t>
            </a:r>
            <a:r>
              <a:rPr sz="2000" b="1" i="1" spc="-60" dirty="0">
                <a:solidFill>
                  <a:srgbClr val="0000FF"/>
                </a:solidFill>
                <a:latin typeface="Calibri"/>
                <a:cs typeface="Calibri"/>
              </a:rPr>
              <a:t>idden</a:t>
            </a:r>
            <a:r>
              <a:rPr sz="2000" b="1" i="1" spc="-155" dirty="0">
                <a:solidFill>
                  <a:srgbClr val="0000FF"/>
                </a:solidFill>
                <a:latin typeface="Calibri"/>
                <a:cs typeface="Calibri"/>
              </a:rPr>
              <a:t> </a:t>
            </a:r>
            <a:r>
              <a:rPr sz="2000" b="1" i="1" spc="-10" dirty="0">
                <a:solidFill>
                  <a:srgbClr val="0000FF"/>
                </a:solidFill>
                <a:latin typeface="Calibri"/>
                <a:cs typeface="Calibri"/>
              </a:rPr>
              <a:t>(j)</a:t>
            </a:r>
            <a:endParaRPr sz="2000">
              <a:latin typeface="Calibri"/>
              <a:cs typeface="Calibri"/>
            </a:endParaRPr>
          </a:p>
        </p:txBody>
      </p:sp>
      <p:sp>
        <p:nvSpPr>
          <p:cNvPr id="72" name="object 72"/>
          <p:cNvSpPr txBox="1"/>
          <p:nvPr/>
        </p:nvSpPr>
        <p:spPr>
          <a:xfrm>
            <a:off x="7796200" y="3343977"/>
            <a:ext cx="1045210" cy="330200"/>
          </a:xfrm>
          <a:prstGeom prst="rect">
            <a:avLst/>
          </a:prstGeom>
        </p:spPr>
        <p:txBody>
          <a:bodyPr vert="horz" wrap="square" lIns="0" tIns="12700" rIns="0" bIns="0" rtlCol="0">
            <a:spAutoFit/>
          </a:bodyPr>
          <a:lstStyle/>
          <a:p>
            <a:pPr marL="12700">
              <a:lnSpc>
                <a:spcPct val="100000"/>
              </a:lnSpc>
              <a:spcBef>
                <a:spcPts val="100"/>
              </a:spcBef>
            </a:pPr>
            <a:r>
              <a:rPr sz="2000" b="1" i="1" spc="-55" dirty="0">
                <a:solidFill>
                  <a:srgbClr val="0000FF"/>
                </a:solidFill>
                <a:latin typeface="Calibri"/>
                <a:cs typeface="Calibri"/>
              </a:rPr>
              <a:t>Output</a:t>
            </a:r>
            <a:r>
              <a:rPr sz="2000" b="1" i="1" spc="-155" dirty="0">
                <a:solidFill>
                  <a:srgbClr val="0000FF"/>
                </a:solidFill>
                <a:latin typeface="Calibri"/>
                <a:cs typeface="Calibri"/>
              </a:rPr>
              <a:t> </a:t>
            </a:r>
            <a:r>
              <a:rPr sz="2000" b="1" i="1" spc="-20" dirty="0">
                <a:solidFill>
                  <a:srgbClr val="0000FF"/>
                </a:solidFill>
                <a:latin typeface="Calibri"/>
                <a:cs typeface="Calibri"/>
              </a:rPr>
              <a:t>(k)</a:t>
            </a:r>
            <a:endParaRPr sz="2000">
              <a:latin typeface="Calibri"/>
              <a:cs typeface="Calibri"/>
            </a:endParaRPr>
          </a:p>
        </p:txBody>
      </p:sp>
      <p:sp>
        <p:nvSpPr>
          <p:cNvPr id="73" name="object 73"/>
          <p:cNvSpPr txBox="1"/>
          <p:nvPr/>
        </p:nvSpPr>
        <p:spPr>
          <a:xfrm>
            <a:off x="5601700" y="609325"/>
            <a:ext cx="408940" cy="406400"/>
          </a:xfrm>
          <a:prstGeom prst="rect">
            <a:avLst/>
          </a:prstGeom>
        </p:spPr>
        <p:txBody>
          <a:bodyPr vert="horz" wrap="square" lIns="0" tIns="12700" rIns="0" bIns="0" rtlCol="0">
            <a:spAutoFit/>
          </a:bodyPr>
          <a:lstStyle/>
          <a:p>
            <a:pPr marL="38100">
              <a:lnSpc>
                <a:spcPct val="100000"/>
              </a:lnSpc>
              <a:spcBef>
                <a:spcPts val="100"/>
              </a:spcBef>
            </a:pPr>
            <a:r>
              <a:rPr sz="3750" b="1" i="1" spc="-37" baseline="21111" dirty="0">
                <a:solidFill>
                  <a:srgbClr val="0000FF"/>
                </a:solidFill>
                <a:latin typeface="Calibri"/>
                <a:cs typeface="Calibri"/>
              </a:rPr>
              <a:t>w</a:t>
            </a:r>
            <a:r>
              <a:rPr sz="1650" b="1" i="1" spc="-25" dirty="0">
                <a:solidFill>
                  <a:srgbClr val="0000FF"/>
                </a:solidFill>
                <a:latin typeface="Calibri"/>
                <a:cs typeface="Calibri"/>
              </a:rPr>
              <a:t>ij</a:t>
            </a:r>
            <a:endParaRPr sz="1650">
              <a:latin typeface="Calibri"/>
              <a:cs typeface="Calibri"/>
            </a:endParaRPr>
          </a:p>
        </p:txBody>
      </p:sp>
      <p:sp>
        <p:nvSpPr>
          <p:cNvPr id="74" name="object 74"/>
          <p:cNvSpPr txBox="1"/>
          <p:nvPr/>
        </p:nvSpPr>
        <p:spPr>
          <a:xfrm>
            <a:off x="7490324" y="562112"/>
            <a:ext cx="449580" cy="406400"/>
          </a:xfrm>
          <a:prstGeom prst="rect">
            <a:avLst/>
          </a:prstGeom>
        </p:spPr>
        <p:txBody>
          <a:bodyPr vert="horz" wrap="square" lIns="0" tIns="12700" rIns="0" bIns="0" rtlCol="0">
            <a:spAutoFit/>
          </a:bodyPr>
          <a:lstStyle/>
          <a:p>
            <a:pPr marL="38100">
              <a:lnSpc>
                <a:spcPct val="100000"/>
              </a:lnSpc>
              <a:spcBef>
                <a:spcPts val="100"/>
              </a:spcBef>
            </a:pPr>
            <a:r>
              <a:rPr sz="3750" b="1" i="1" spc="-75" baseline="21111" dirty="0">
                <a:solidFill>
                  <a:srgbClr val="0000FF"/>
                </a:solidFill>
                <a:latin typeface="Calibri"/>
                <a:cs typeface="Calibri"/>
              </a:rPr>
              <a:t>w</a:t>
            </a:r>
            <a:r>
              <a:rPr sz="1650" b="1" i="1" spc="-50" dirty="0">
                <a:solidFill>
                  <a:srgbClr val="0000FF"/>
                </a:solidFill>
                <a:latin typeface="Calibri"/>
                <a:cs typeface="Calibri"/>
              </a:rPr>
              <a:t>jk</a:t>
            </a:r>
            <a:endParaRPr sz="165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14" y="102725"/>
            <a:ext cx="6093460" cy="452120"/>
          </a:xfrm>
          <a:prstGeom prst="rect">
            <a:avLst/>
          </a:prstGeom>
        </p:spPr>
        <p:txBody>
          <a:bodyPr vert="horz" wrap="square" lIns="0" tIns="12700" rIns="0" bIns="0" rtlCol="0">
            <a:spAutoFit/>
          </a:bodyPr>
          <a:lstStyle/>
          <a:p>
            <a:pPr marL="12700">
              <a:lnSpc>
                <a:spcPct val="100000"/>
              </a:lnSpc>
              <a:spcBef>
                <a:spcPts val="100"/>
              </a:spcBef>
            </a:pPr>
            <a:r>
              <a:rPr spc="-5" dirty="0"/>
              <a:t>Backpropagation</a:t>
            </a:r>
            <a:r>
              <a:rPr spc="-150" dirty="0"/>
              <a:t> </a:t>
            </a:r>
            <a:r>
              <a:rPr spc="-5" dirty="0"/>
              <a:t>Algorithm</a:t>
            </a:r>
            <a:r>
              <a:rPr spc="-45" dirty="0"/>
              <a:t> </a:t>
            </a:r>
            <a:r>
              <a:rPr dirty="0"/>
              <a:t>(cont’d)</a:t>
            </a:r>
          </a:p>
        </p:txBody>
      </p:sp>
      <p:sp>
        <p:nvSpPr>
          <p:cNvPr id="3" name="object 3"/>
          <p:cNvSpPr txBox="1"/>
          <p:nvPr/>
        </p:nvSpPr>
        <p:spPr>
          <a:xfrm>
            <a:off x="459967" y="631914"/>
            <a:ext cx="4365625" cy="730250"/>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 pos="3169920" algn="l"/>
                <a:tab pos="4013835" algn="l"/>
              </a:tabLst>
            </a:pPr>
            <a:r>
              <a:rPr sz="2000" b="1" spc="-5" dirty="0">
                <a:solidFill>
                  <a:srgbClr val="0000FF"/>
                </a:solidFill>
                <a:latin typeface="Arial"/>
                <a:cs typeface="Arial"/>
              </a:rPr>
              <a:t>Backpropagatio</a:t>
            </a:r>
            <a:r>
              <a:rPr sz="2000" b="1" dirty="0">
                <a:solidFill>
                  <a:srgbClr val="0000FF"/>
                </a:solidFill>
                <a:latin typeface="Arial"/>
                <a:cs typeface="Arial"/>
              </a:rPr>
              <a:t>n	–	for  </a:t>
            </a:r>
            <a:r>
              <a:rPr sz="2000" b="1" spc="-5" dirty="0">
                <a:solidFill>
                  <a:srgbClr val="0000FF"/>
                </a:solidFill>
                <a:latin typeface="Arial"/>
                <a:cs typeface="Arial"/>
              </a:rPr>
              <a:t>outermost</a:t>
            </a:r>
            <a:r>
              <a:rPr sz="2000" b="1" spc="-10" dirty="0">
                <a:solidFill>
                  <a:srgbClr val="0000FF"/>
                </a:solidFill>
                <a:latin typeface="Arial"/>
                <a:cs typeface="Arial"/>
              </a:rPr>
              <a:t> </a:t>
            </a:r>
            <a:r>
              <a:rPr sz="2000" b="1" spc="-5" dirty="0">
                <a:solidFill>
                  <a:srgbClr val="0000FF"/>
                </a:solidFill>
                <a:latin typeface="Arial"/>
                <a:cs typeface="Arial"/>
              </a:rPr>
              <a:t>layer</a:t>
            </a:r>
            <a:endParaRPr sz="2000">
              <a:latin typeface="Arial"/>
              <a:cs typeface="Arial"/>
            </a:endParaRPr>
          </a:p>
        </p:txBody>
      </p:sp>
      <p:grpSp>
        <p:nvGrpSpPr>
          <p:cNvPr id="4" name="object 4"/>
          <p:cNvGrpSpPr/>
          <p:nvPr/>
        </p:nvGrpSpPr>
        <p:grpSpPr>
          <a:xfrm>
            <a:off x="5011725" y="547299"/>
            <a:ext cx="4019550" cy="4459605"/>
            <a:chOff x="5011725" y="547299"/>
            <a:chExt cx="4019550" cy="4459605"/>
          </a:xfrm>
        </p:grpSpPr>
        <p:sp>
          <p:nvSpPr>
            <p:cNvPr id="5" name="object 5"/>
            <p:cNvSpPr/>
            <p:nvPr/>
          </p:nvSpPr>
          <p:spPr>
            <a:xfrm>
              <a:off x="5021250" y="556824"/>
              <a:ext cx="4000500" cy="4440555"/>
            </a:xfrm>
            <a:custGeom>
              <a:avLst/>
              <a:gdLst/>
              <a:ahLst/>
              <a:cxnLst/>
              <a:rect l="l" t="t" r="r" b="b"/>
              <a:pathLst>
                <a:path w="4000500" h="4440555">
                  <a:moveTo>
                    <a:pt x="0" y="0"/>
                  </a:moveTo>
                  <a:lnTo>
                    <a:pt x="3999899" y="0"/>
                  </a:lnTo>
                  <a:lnTo>
                    <a:pt x="3999899" y="4440299"/>
                  </a:lnTo>
                  <a:lnTo>
                    <a:pt x="0" y="4440299"/>
                  </a:lnTo>
                  <a:lnTo>
                    <a:pt x="0" y="0"/>
                  </a:lnTo>
                  <a:close/>
                </a:path>
              </a:pathLst>
            </a:custGeom>
            <a:ln w="19049">
              <a:solidFill>
                <a:srgbClr val="000000"/>
              </a:solidFill>
            </a:ln>
          </p:spPr>
          <p:txBody>
            <a:bodyPr wrap="square" lIns="0" tIns="0" rIns="0" bIns="0" rtlCol="0"/>
            <a:lstStyle/>
            <a:p>
              <a:endParaRPr/>
            </a:p>
          </p:txBody>
        </p:sp>
        <p:sp>
          <p:nvSpPr>
            <p:cNvPr id="6" name="object 6"/>
            <p:cNvSpPr/>
            <p:nvPr/>
          </p:nvSpPr>
          <p:spPr>
            <a:xfrm>
              <a:off x="6621230" y="765649"/>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7" name="object 7"/>
            <p:cNvSpPr/>
            <p:nvPr/>
          </p:nvSpPr>
          <p:spPr>
            <a:xfrm>
              <a:off x="6621230" y="765649"/>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8" name="object 8"/>
            <p:cNvSpPr/>
            <p:nvPr/>
          </p:nvSpPr>
          <p:spPr>
            <a:xfrm>
              <a:off x="6621230" y="1447910"/>
              <a:ext cx="478155" cy="421005"/>
            </a:xfrm>
            <a:custGeom>
              <a:avLst/>
              <a:gdLst/>
              <a:ahLst/>
              <a:cxnLst/>
              <a:rect l="l" t="t" r="r" b="b"/>
              <a:pathLst>
                <a:path w="478154" h="421005">
                  <a:moveTo>
                    <a:pt x="238799" y="420600"/>
                  </a:moveTo>
                  <a:lnTo>
                    <a:pt x="190673" y="416327"/>
                  </a:lnTo>
                  <a:lnTo>
                    <a:pt x="145847" y="404073"/>
                  </a:lnTo>
                  <a:lnTo>
                    <a:pt x="105284" y="384684"/>
                  </a:lnTo>
                  <a:lnTo>
                    <a:pt x="69942" y="359004"/>
                  </a:lnTo>
                  <a:lnTo>
                    <a:pt x="40783" y="327880"/>
                  </a:lnTo>
                  <a:lnTo>
                    <a:pt x="18765" y="292158"/>
                  </a:lnTo>
                  <a:lnTo>
                    <a:pt x="4851" y="252682"/>
                  </a:lnTo>
                  <a:lnTo>
                    <a:pt x="0" y="210300"/>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3C47D"/>
            </a:solidFill>
          </p:spPr>
          <p:txBody>
            <a:bodyPr wrap="square" lIns="0" tIns="0" rIns="0" bIns="0" rtlCol="0"/>
            <a:lstStyle/>
            <a:p>
              <a:endParaRPr/>
            </a:p>
          </p:txBody>
        </p:sp>
        <p:sp>
          <p:nvSpPr>
            <p:cNvPr id="9" name="object 9"/>
            <p:cNvSpPr/>
            <p:nvPr/>
          </p:nvSpPr>
          <p:spPr>
            <a:xfrm>
              <a:off x="6621230" y="1447910"/>
              <a:ext cx="478155" cy="421005"/>
            </a:xfrm>
            <a:custGeom>
              <a:avLst/>
              <a:gdLst/>
              <a:ahLst/>
              <a:cxnLst/>
              <a:rect l="l" t="t" r="r" b="b"/>
              <a:pathLst>
                <a:path w="478154" h="421005">
                  <a:moveTo>
                    <a:pt x="0" y="210300"/>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7" y="404073"/>
                  </a:lnTo>
                  <a:lnTo>
                    <a:pt x="105284" y="384684"/>
                  </a:lnTo>
                  <a:lnTo>
                    <a:pt x="69942" y="359004"/>
                  </a:lnTo>
                  <a:lnTo>
                    <a:pt x="40783" y="327880"/>
                  </a:lnTo>
                  <a:lnTo>
                    <a:pt x="18765"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10" name="object 10"/>
            <p:cNvSpPr/>
            <p:nvPr/>
          </p:nvSpPr>
          <p:spPr>
            <a:xfrm>
              <a:off x="6621230" y="213017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1" name="object 11"/>
            <p:cNvSpPr/>
            <p:nvPr/>
          </p:nvSpPr>
          <p:spPr>
            <a:xfrm>
              <a:off x="6621230" y="213017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2" name="object 12"/>
            <p:cNvSpPr/>
            <p:nvPr/>
          </p:nvSpPr>
          <p:spPr>
            <a:xfrm>
              <a:off x="5243578" y="1137791"/>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3" name="object 13"/>
            <p:cNvSpPr/>
            <p:nvPr/>
          </p:nvSpPr>
          <p:spPr>
            <a:xfrm>
              <a:off x="5243578" y="1137791"/>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4" name="object 14"/>
            <p:cNvSpPr/>
            <p:nvPr/>
          </p:nvSpPr>
          <p:spPr>
            <a:xfrm>
              <a:off x="5243578" y="182005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5" name="object 15"/>
            <p:cNvSpPr/>
            <p:nvPr/>
          </p:nvSpPr>
          <p:spPr>
            <a:xfrm>
              <a:off x="5243578" y="182005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6" name="object 16"/>
            <p:cNvSpPr/>
            <p:nvPr/>
          </p:nvSpPr>
          <p:spPr>
            <a:xfrm>
              <a:off x="8178574" y="1447910"/>
              <a:ext cx="478155" cy="421005"/>
            </a:xfrm>
            <a:custGeom>
              <a:avLst/>
              <a:gdLst/>
              <a:ahLst/>
              <a:cxnLst/>
              <a:rect l="l" t="t" r="r" b="b"/>
              <a:pathLst>
                <a:path w="478154" h="421005">
                  <a:moveTo>
                    <a:pt x="238799" y="420600"/>
                  </a:moveTo>
                  <a:lnTo>
                    <a:pt x="190673" y="416327"/>
                  </a:lnTo>
                  <a:lnTo>
                    <a:pt x="145848" y="404073"/>
                  </a:lnTo>
                  <a:lnTo>
                    <a:pt x="105284" y="384684"/>
                  </a:lnTo>
                  <a:lnTo>
                    <a:pt x="69942" y="359004"/>
                  </a:lnTo>
                  <a:lnTo>
                    <a:pt x="40783" y="327880"/>
                  </a:lnTo>
                  <a:lnTo>
                    <a:pt x="18766" y="292158"/>
                  </a:lnTo>
                  <a:lnTo>
                    <a:pt x="4851" y="252682"/>
                  </a:lnTo>
                  <a:lnTo>
                    <a:pt x="0" y="210300"/>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900FF"/>
            </a:solidFill>
          </p:spPr>
          <p:txBody>
            <a:bodyPr wrap="square" lIns="0" tIns="0" rIns="0" bIns="0" rtlCol="0"/>
            <a:lstStyle/>
            <a:p>
              <a:endParaRPr/>
            </a:p>
          </p:txBody>
        </p:sp>
        <p:sp>
          <p:nvSpPr>
            <p:cNvPr id="17" name="object 17"/>
            <p:cNvSpPr/>
            <p:nvPr/>
          </p:nvSpPr>
          <p:spPr>
            <a:xfrm>
              <a:off x="8178574" y="1447910"/>
              <a:ext cx="478155" cy="421005"/>
            </a:xfrm>
            <a:custGeom>
              <a:avLst/>
              <a:gdLst/>
              <a:ahLst/>
              <a:cxnLst/>
              <a:rect l="l" t="t" r="r" b="b"/>
              <a:pathLst>
                <a:path w="478154" h="421005">
                  <a:moveTo>
                    <a:pt x="0" y="210300"/>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8" y="404073"/>
                  </a:lnTo>
                  <a:lnTo>
                    <a:pt x="105284" y="384684"/>
                  </a:lnTo>
                  <a:lnTo>
                    <a:pt x="69942" y="359004"/>
                  </a:lnTo>
                  <a:lnTo>
                    <a:pt x="40783" y="327880"/>
                  </a:lnTo>
                  <a:lnTo>
                    <a:pt x="18766"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18" name="object 18"/>
            <p:cNvSpPr/>
            <p:nvPr/>
          </p:nvSpPr>
          <p:spPr>
            <a:xfrm>
              <a:off x="6621230" y="2874454"/>
              <a:ext cx="478155" cy="421005"/>
            </a:xfrm>
            <a:custGeom>
              <a:avLst/>
              <a:gdLst/>
              <a:ahLst/>
              <a:cxnLst/>
              <a:rect l="l" t="t" r="r" b="b"/>
              <a:pathLst>
                <a:path w="478154" h="421004">
                  <a:moveTo>
                    <a:pt x="238799" y="420599"/>
                  </a:moveTo>
                  <a:lnTo>
                    <a:pt x="190673" y="416327"/>
                  </a:lnTo>
                  <a:lnTo>
                    <a:pt x="145847" y="404073"/>
                  </a:lnTo>
                  <a:lnTo>
                    <a:pt x="105284" y="384683"/>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9" name="object 19"/>
            <p:cNvSpPr/>
            <p:nvPr/>
          </p:nvSpPr>
          <p:spPr>
            <a:xfrm>
              <a:off x="6621230" y="2874454"/>
              <a:ext cx="478155" cy="421005"/>
            </a:xfrm>
            <a:custGeom>
              <a:avLst/>
              <a:gdLst/>
              <a:ahLst/>
              <a:cxnLst/>
              <a:rect l="l" t="t" r="r" b="b"/>
              <a:pathLst>
                <a:path w="478154" h="421004">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lnTo>
                    <a:pt x="190673" y="416327"/>
                  </a:lnTo>
                  <a:lnTo>
                    <a:pt x="145847" y="404073"/>
                  </a:lnTo>
                  <a:lnTo>
                    <a:pt x="105284" y="384683"/>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0" name="object 20"/>
            <p:cNvSpPr/>
            <p:nvPr/>
          </p:nvSpPr>
          <p:spPr>
            <a:xfrm>
              <a:off x="5243578" y="250231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21" name="object 21"/>
            <p:cNvSpPr/>
            <p:nvPr/>
          </p:nvSpPr>
          <p:spPr>
            <a:xfrm>
              <a:off x="5243578" y="250231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2" name="object 22"/>
            <p:cNvSpPr/>
            <p:nvPr/>
          </p:nvSpPr>
          <p:spPr>
            <a:xfrm>
              <a:off x="8178574" y="2192194"/>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23" name="object 23"/>
            <p:cNvSpPr/>
            <p:nvPr/>
          </p:nvSpPr>
          <p:spPr>
            <a:xfrm>
              <a:off x="8178574" y="2192194"/>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4" name="object 24"/>
            <p:cNvSpPr/>
            <p:nvPr/>
          </p:nvSpPr>
          <p:spPr>
            <a:xfrm>
              <a:off x="5651235" y="865889"/>
              <a:ext cx="932180" cy="334010"/>
            </a:xfrm>
            <a:custGeom>
              <a:avLst/>
              <a:gdLst/>
              <a:ahLst/>
              <a:cxnLst/>
              <a:rect l="l" t="t" r="r" b="b"/>
              <a:pathLst>
                <a:path w="932179" h="334009">
                  <a:moveTo>
                    <a:pt x="0" y="333497"/>
                  </a:moveTo>
                  <a:lnTo>
                    <a:pt x="932179" y="0"/>
                  </a:lnTo>
                </a:path>
              </a:pathLst>
            </a:custGeom>
            <a:ln w="19049">
              <a:solidFill>
                <a:srgbClr val="595959"/>
              </a:solidFill>
            </a:ln>
          </p:spPr>
          <p:txBody>
            <a:bodyPr wrap="square" lIns="0" tIns="0" rIns="0" bIns="0" rtlCol="0"/>
            <a:lstStyle/>
            <a:p>
              <a:endParaRPr/>
            </a:p>
          </p:txBody>
        </p:sp>
        <p:pic>
          <p:nvPicPr>
            <p:cNvPr id="25" name="object 25"/>
            <p:cNvPicPr/>
            <p:nvPr/>
          </p:nvPicPr>
          <p:blipFill>
            <a:blip r:embed="rId2" cstate="print"/>
            <a:stretch>
              <a:fillRect/>
            </a:stretch>
          </p:blipFill>
          <p:spPr>
            <a:xfrm>
              <a:off x="6563291" y="826738"/>
              <a:ext cx="111047" cy="78303"/>
            </a:xfrm>
            <a:prstGeom prst="rect">
              <a:avLst/>
            </a:prstGeom>
          </p:spPr>
        </p:pic>
        <p:sp>
          <p:nvSpPr>
            <p:cNvPr id="26" name="object 26"/>
            <p:cNvSpPr/>
            <p:nvPr/>
          </p:nvSpPr>
          <p:spPr>
            <a:xfrm>
              <a:off x="5721178" y="1348091"/>
              <a:ext cx="857250" cy="142875"/>
            </a:xfrm>
            <a:custGeom>
              <a:avLst/>
              <a:gdLst/>
              <a:ahLst/>
              <a:cxnLst/>
              <a:rect l="l" t="t" r="r" b="b"/>
              <a:pathLst>
                <a:path w="857250" h="142875">
                  <a:moveTo>
                    <a:pt x="0" y="0"/>
                  </a:moveTo>
                  <a:lnTo>
                    <a:pt x="857151" y="142637"/>
                  </a:lnTo>
                </a:path>
              </a:pathLst>
            </a:custGeom>
            <a:ln w="19049">
              <a:solidFill>
                <a:srgbClr val="595959"/>
              </a:solidFill>
            </a:ln>
          </p:spPr>
          <p:txBody>
            <a:bodyPr wrap="square" lIns="0" tIns="0" rIns="0" bIns="0" rtlCol="0"/>
            <a:lstStyle/>
            <a:p>
              <a:endParaRPr/>
            </a:p>
          </p:txBody>
        </p:sp>
        <p:pic>
          <p:nvPicPr>
            <p:cNvPr id="27" name="object 27"/>
            <p:cNvPicPr/>
            <p:nvPr/>
          </p:nvPicPr>
          <p:blipFill>
            <a:blip r:embed="rId3" cstate="print"/>
            <a:stretch>
              <a:fillRect/>
            </a:stretch>
          </p:blipFill>
          <p:spPr>
            <a:xfrm>
              <a:off x="6563639" y="1450165"/>
              <a:ext cx="109493" cy="81127"/>
            </a:xfrm>
            <a:prstGeom prst="rect">
              <a:avLst/>
            </a:prstGeom>
          </p:spPr>
        </p:pic>
        <p:sp>
          <p:nvSpPr>
            <p:cNvPr id="28" name="object 28"/>
            <p:cNvSpPr/>
            <p:nvPr/>
          </p:nvSpPr>
          <p:spPr>
            <a:xfrm>
              <a:off x="5651072" y="1496665"/>
              <a:ext cx="945515" cy="631825"/>
            </a:xfrm>
            <a:custGeom>
              <a:avLst/>
              <a:gdLst/>
              <a:ahLst/>
              <a:cxnLst/>
              <a:rect l="l" t="t" r="r" b="b"/>
              <a:pathLst>
                <a:path w="945515" h="631825">
                  <a:moveTo>
                    <a:pt x="0" y="0"/>
                  </a:moveTo>
                  <a:lnTo>
                    <a:pt x="945069" y="631590"/>
                  </a:lnTo>
                </a:path>
              </a:pathLst>
            </a:custGeom>
            <a:ln w="19049">
              <a:solidFill>
                <a:srgbClr val="595959"/>
              </a:solidFill>
            </a:ln>
          </p:spPr>
          <p:txBody>
            <a:bodyPr wrap="square" lIns="0" tIns="0" rIns="0" bIns="0" rtlCol="0"/>
            <a:lstStyle/>
            <a:p>
              <a:endParaRPr/>
            </a:p>
          </p:txBody>
        </p:sp>
        <p:pic>
          <p:nvPicPr>
            <p:cNvPr id="29" name="object 29"/>
            <p:cNvPicPr/>
            <p:nvPr/>
          </p:nvPicPr>
          <p:blipFill>
            <a:blip r:embed="rId4" cstate="print"/>
            <a:stretch>
              <a:fillRect/>
            </a:stretch>
          </p:blipFill>
          <p:spPr>
            <a:xfrm>
              <a:off x="6569132" y="2092570"/>
              <a:ext cx="108410" cy="93246"/>
            </a:xfrm>
            <a:prstGeom prst="rect">
              <a:avLst/>
            </a:prstGeom>
          </p:spPr>
        </p:pic>
        <p:sp>
          <p:nvSpPr>
            <p:cNvPr id="30" name="object 30"/>
            <p:cNvSpPr/>
            <p:nvPr/>
          </p:nvSpPr>
          <p:spPr>
            <a:xfrm>
              <a:off x="5482378" y="1558391"/>
              <a:ext cx="1133475" cy="1292225"/>
            </a:xfrm>
            <a:custGeom>
              <a:avLst/>
              <a:gdLst/>
              <a:ahLst/>
              <a:cxnLst/>
              <a:rect l="l" t="t" r="r" b="b"/>
              <a:pathLst>
                <a:path w="1133475" h="1292225">
                  <a:moveTo>
                    <a:pt x="0" y="0"/>
                  </a:moveTo>
                  <a:lnTo>
                    <a:pt x="1133316" y="1291682"/>
                  </a:lnTo>
                </a:path>
              </a:pathLst>
            </a:custGeom>
            <a:ln w="19049">
              <a:solidFill>
                <a:srgbClr val="595959"/>
              </a:solidFill>
            </a:ln>
          </p:spPr>
          <p:txBody>
            <a:bodyPr wrap="square" lIns="0" tIns="0" rIns="0" bIns="0" rtlCol="0"/>
            <a:lstStyle/>
            <a:p>
              <a:endParaRPr/>
            </a:p>
          </p:txBody>
        </p:sp>
        <p:pic>
          <p:nvPicPr>
            <p:cNvPr id="31" name="object 31"/>
            <p:cNvPicPr/>
            <p:nvPr/>
          </p:nvPicPr>
          <p:blipFill>
            <a:blip r:embed="rId5" cstate="print"/>
            <a:stretch>
              <a:fillRect/>
            </a:stretch>
          </p:blipFill>
          <p:spPr>
            <a:xfrm>
              <a:off x="6582518" y="2819797"/>
              <a:ext cx="99718" cy="104785"/>
            </a:xfrm>
            <a:prstGeom prst="rect">
              <a:avLst/>
            </a:prstGeom>
          </p:spPr>
        </p:pic>
        <p:sp>
          <p:nvSpPr>
            <p:cNvPr id="32" name="object 32"/>
            <p:cNvSpPr/>
            <p:nvPr/>
          </p:nvSpPr>
          <p:spPr>
            <a:xfrm>
              <a:off x="5651235" y="1053957"/>
              <a:ext cx="886460" cy="828040"/>
            </a:xfrm>
            <a:custGeom>
              <a:avLst/>
              <a:gdLst/>
              <a:ahLst/>
              <a:cxnLst/>
              <a:rect l="l" t="t" r="r" b="b"/>
              <a:pathLst>
                <a:path w="886459" h="828039">
                  <a:moveTo>
                    <a:pt x="0" y="827689"/>
                  </a:moveTo>
                  <a:lnTo>
                    <a:pt x="886360" y="0"/>
                  </a:lnTo>
                </a:path>
              </a:pathLst>
            </a:custGeom>
            <a:ln w="19049">
              <a:solidFill>
                <a:srgbClr val="595959"/>
              </a:solidFill>
            </a:ln>
          </p:spPr>
          <p:txBody>
            <a:bodyPr wrap="square" lIns="0" tIns="0" rIns="0" bIns="0" rtlCol="0"/>
            <a:lstStyle/>
            <a:p>
              <a:endParaRPr/>
            </a:p>
          </p:txBody>
        </p:sp>
        <p:pic>
          <p:nvPicPr>
            <p:cNvPr id="33" name="object 33"/>
            <p:cNvPicPr/>
            <p:nvPr/>
          </p:nvPicPr>
          <p:blipFill>
            <a:blip r:embed="rId6" cstate="print"/>
            <a:stretch>
              <a:fillRect/>
            </a:stretch>
          </p:blipFill>
          <p:spPr>
            <a:xfrm>
              <a:off x="6506595" y="985429"/>
              <a:ext cx="103710" cy="101050"/>
            </a:xfrm>
            <a:prstGeom prst="rect">
              <a:avLst/>
            </a:prstGeom>
          </p:spPr>
        </p:pic>
        <p:sp>
          <p:nvSpPr>
            <p:cNvPr id="34" name="object 34"/>
            <p:cNvSpPr/>
            <p:nvPr/>
          </p:nvSpPr>
          <p:spPr>
            <a:xfrm>
              <a:off x="5721178" y="1702013"/>
              <a:ext cx="794385" cy="328930"/>
            </a:xfrm>
            <a:custGeom>
              <a:avLst/>
              <a:gdLst/>
              <a:ahLst/>
              <a:cxnLst/>
              <a:rect l="l" t="t" r="r" b="b"/>
              <a:pathLst>
                <a:path w="794384" h="328930">
                  <a:moveTo>
                    <a:pt x="0" y="328338"/>
                  </a:moveTo>
                  <a:lnTo>
                    <a:pt x="794367" y="0"/>
                  </a:lnTo>
                </a:path>
              </a:pathLst>
            </a:custGeom>
            <a:ln w="19049">
              <a:solidFill>
                <a:srgbClr val="595959"/>
              </a:solidFill>
            </a:ln>
          </p:spPr>
          <p:txBody>
            <a:bodyPr wrap="square" lIns="0" tIns="0" rIns="0" bIns="0" rtlCol="0"/>
            <a:lstStyle/>
            <a:p>
              <a:endParaRPr/>
            </a:p>
          </p:txBody>
        </p:sp>
        <p:pic>
          <p:nvPicPr>
            <p:cNvPr id="35" name="object 35"/>
            <p:cNvPicPr/>
            <p:nvPr/>
          </p:nvPicPr>
          <p:blipFill>
            <a:blip r:embed="rId7" cstate="print"/>
            <a:stretch>
              <a:fillRect/>
            </a:stretch>
          </p:blipFill>
          <p:spPr>
            <a:xfrm>
              <a:off x="6494002" y="1659465"/>
              <a:ext cx="110963" cy="81152"/>
            </a:xfrm>
            <a:prstGeom prst="rect">
              <a:avLst/>
            </a:prstGeom>
          </p:spPr>
        </p:pic>
        <p:sp>
          <p:nvSpPr>
            <p:cNvPr id="36" name="object 36"/>
            <p:cNvSpPr/>
            <p:nvPr/>
          </p:nvSpPr>
          <p:spPr>
            <a:xfrm>
              <a:off x="5710729" y="2117570"/>
              <a:ext cx="800100" cy="196215"/>
            </a:xfrm>
            <a:custGeom>
              <a:avLst/>
              <a:gdLst/>
              <a:ahLst/>
              <a:cxnLst/>
              <a:rect l="l" t="t" r="r" b="b"/>
              <a:pathLst>
                <a:path w="800100" h="196214">
                  <a:moveTo>
                    <a:pt x="0" y="0"/>
                  </a:moveTo>
                  <a:lnTo>
                    <a:pt x="799478" y="195720"/>
                  </a:lnTo>
                </a:path>
              </a:pathLst>
            </a:custGeom>
            <a:ln w="19049">
              <a:solidFill>
                <a:srgbClr val="595959"/>
              </a:solidFill>
            </a:ln>
          </p:spPr>
          <p:txBody>
            <a:bodyPr wrap="square" lIns="0" tIns="0" rIns="0" bIns="0" rtlCol="0"/>
            <a:lstStyle/>
            <a:p>
              <a:endParaRPr/>
            </a:p>
          </p:txBody>
        </p:sp>
        <p:pic>
          <p:nvPicPr>
            <p:cNvPr id="37" name="object 37"/>
            <p:cNvPicPr/>
            <p:nvPr/>
          </p:nvPicPr>
          <p:blipFill>
            <a:blip r:embed="rId8" cstate="print"/>
            <a:stretch>
              <a:fillRect/>
            </a:stretch>
          </p:blipFill>
          <p:spPr>
            <a:xfrm>
              <a:off x="6493201" y="2273203"/>
              <a:ext cx="110502" cy="80175"/>
            </a:xfrm>
            <a:prstGeom prst="rect">
              <a:avLst/>
            </a:prstGeom>
          </p:spPr>
        </p:pic>
        <p:sp>
          <p:nvSpPr>
            <p:cNvPr id="38" name="object 38"/>
            <p:cNvSpPr/>
            <p:nvPr/>
          </p:nvSpPr>
          <p:spPr>
            <a:xfrm>
              <a:off x="5651329" y="2191954"/>
              <a:ext cx="885825" cy="815975"/>
            </a:xfrm>
            <a:custGeom>
              <a:avLst/>
              <a:gdLst/>
              <a:ahLst/>
              <a:cxnLst/>
              <a:rect l="l" t="t" r="r" b="b"/>
              <a:pathLst>
                <a:path w="885825" h="815975">
                  <a:moveTo>
                    <a:pt x="0" y="0"/>
                  </a:moveTo>
                  <a:lnTo>
                    <a:pt x="885804" y="815389"/>
                  </a:lnTo>
                </a:path>
              </a:pathLst>
            </a:custGeom>
            <a:ln w="19049">
              <a:solidFill>
                <a:srgbClr val="595959"/>
              </a:solidFill>
            </a:ln>
          </p:spPr>
          <p:txBody>
            <a:bodyPr wrap="square" lIns="0" tIns="0" rIns="0" bIns="0" rtlCol="0"/>
            <a:lstStyle/>
            <a:p>
              <a:endParaRPr/>
            </a:p>
          </p:txBody>
        </p:sp>
        <p:pic>
          <p:nvPicPr>
            <p:cNvPr id="39" name="object 39"/>
            <p:cNvPicPr/>
            <p:nvPr/>
          </p:nvPicPr>
          <p:blipFill>
            <a:blip r:embed="rId9" cstate="print"/>
            <a:stretch>
              <a:fillRect/>
            </a:stretch>
          </p:blipFill>
          <p:spPr>
            <a:xfrm>
              <a:off x="6506298" y="2974668"/>
              <a:ext cx="103966" cy="100750"/>
            </a:xfrm>
            <a:prstGeom prst="rect">
              <a:avLst/>
            </a:prstGeom>
          </p:spPr>
        </p:pic>
        <p:sp>
          <p:nvSpPr>
            <p:cNvPr id="40" name="object 40"/>
            <p:cNvSpPr/>
            <p:nvPr/>
          </p:nvSpPr>
          <p:spPr>
            <a:xfrm>
              <a:off x="5566772" y="1213668"/>
              <a:ext cx="1052830" cy="1307465"/>
            </a:xfrm>
            <a:custGeom>
              <a:avLst/>
              <a:gdLst/>
              <a:ahLst/>
              <a:cxnLst/>
              <a:rect l="l" t="t" r="r" b="b"/>
              <a:pathLst>
                <a:path w="1052829" h="1307464">
                  <a:moveTo>
                    <a:pt x="0" y="1306885"/>
                  </a:moveTo>
                  <a:lnTo>
                    <a:pt x="1052699" y="0"/>
                  </a:lnTo>
                </a:path>
              </a:pathLst>
            </a:custGeom>
            <a:ln w="19049">
              <a:solidFill>
                <a:srgbClr val="595959"/>
              </a:solidFill>
            </a:ln>
          </p:spPr>
          <p:txBody>
            <a:bodyPr wrap="square" lIns="0" tIns="0" rIns="0" bIns="0" rtlCol="0"/>
            <a:lstStyle/>
            <a:p>
              <a:endParaRPr/>
            </a:p>
          </p:txBody>
        </p:sp>
        <p:pic>
          <p:nvPicPr>
            <p:cNvPr id="41" name="object 41"/>
            <p:cNvPicPr/>
            <p:nvPr/>
          </p:nvPicPr>
          <p:blipFill>
            <a:blip r:embed="rId10" cstate="print"/>
            <a:stretch>
              <a:fillRect/>
            </a:stretch>
          </p:blipFill>
          <p:spPr>
            <a:xfrm>
              <a:off x="6585442" y="1136817"/>
              <a:ext cx="97784" cy="106114"/>
            </a:xfrm>
            <a:prstGeom prst="rect">
              <a:avLst/>
            </a:prstGeom>
          </p:spPr>
        </p:pic>
        <p:sp>
          <p:nvSpPr>
            <p:cNvPr id="42" name="object 42"/>
            <p:cNvSpPr/>
            <p:nvPr/>
          </p:nvSpPr>
          <p:spPr>
            <a:xfrm>
              <a:off x="5651235" y="1874275"/>
              <a:ext cx="947419" cy="690245"/>
            </a:xfrm>
            <a:custGeom>
              <a:avLst/>
              <a:gdLst/>
              <a:ahLst/>
              <a:cxnLst/>
              <a:rect l="l" t="t" r="r" b="b"/>
              <a:pathLst>
                <a:path w="947420" h="690244">
                  <a:moveTo>
                    <a:pt x="0" y="689632"/>
                  </a:moveTo>
                  <a:lnTo>
                    <a:pt x="947390" y="0"/>
                  </a:lnTo>
                </a:path>
              </a:pathLst>
            </a:custGeom>
            <a:ln w="19049">
              <a:solidFill>
                <a:srgbClr val="595959"/>
              </a:solidFill>
            </a:ln>
          </p:spPr>
          <p:txBody>
            <a:bodyPr wrap="square" lIns="0" tIns="0" rIns="0" bIns="0" rtlCol="0"/>
            <a:lstStyle/>
            <a:p>
              <a:endParaRPr/>
            </a:p>
          </p:txBody>
        </p:sp>
        <p:pic>
          <p:nvPicPr>
            <p:cNvPr id="43" name="object 43"/>
            <p:cNvPicPr/>
            <p:nvPr/>
          </p:nvPicPr>
          <p:blipFill>
            <a:blip r:embed="rId11" cstate="print"/>
            <a:stretch>
              <a:fillRect/>
            </a:stretch>
          </p:blipFill>
          <p:spPr>
            <a:xfrm>
              <a:off x="6570583" y="1813872"/>
              <a:ext cx="107461" cy="95367"/>
            </a:xfrm>
            <a:prstGeom prst="rect">
              <a:avLst/>
            </a:prstGeom>
          </p:spPr>
        </p:pic>
        <p:sp>
          <p:nvSpPr>
            <p:cNvPr id="44" name="object 44"/>
            <p:cNvSpPr/>
            <p:nvPr/>
          </p:nvSpPr>
          <p:spPr>
            <a:xfrm>
              <a:off x="5721178" y="2514778"/>
              <a:ext cx="858519" cy="198120"/>
            </a:xfrm>
            <a:custGeom>
              <a:avLst/>
              <a:gdLst/>
              <a:ahLst/>
              <a:cxnLst/>
              <a:rect l="l" t="t" r="r" b="b"/>
              <a:pathLst>
                <a:path w="858520" h="198119">
                  <a:moveTo>
                    <a:pt x="0" y="197833"/>
                  </a:moveTo>
                  <a:lnTo>
                    <a:pt x="858518" y="0"/>
                  </a:lnTo>
                </a:path>
              </a:pathLst>
            </a:custGeom>
            <a:ln w="19049">
              <a:solidFill>
                <a:srgbClr val="595959"/>
              </a:solidFill>
            </a:ln>
          </p:spPr>
          <p:txBody>
            <a:bodyPr wrap="square" lIns="0" tIns="0" rIns="0" bIns="0" rtlCol="0"/>
            <a:lstStyle/>
            <a:p>
              <a:endParaRPr/>
            </a:p>
          </p:txBody>
        </p:sp>
        <p:pic>
          <p:nvPicPr>
            <p:cNvPr id="45" name="object 45"/>
            <p:cNvPicPr/>
            <p:nvPr/>
          </p:nvPicPr>
          <p:blipFill>
            <a:blip r:embed="rId12" cstate="print"/>
            <a:stretch>
              <a:fillRect/>
            </a:stretch>
          </p:blipFill>
          <p:spPr>
            <a:xfrm>
              <a:off x="6563107" y="2474591"/>
              <a:ext cx="110358" cy="80373"/>
            </a:xfrm>
            <a:prstGeom prst="rect">
              <a:avLst/>
            </a:prstGeom>
          </p:spPr>
        </p:pic>
        <p:sp>
          <p:nvSpPr>
            <p:cNvPr id="46" name="object 46"/>
            <p:cNvSpPr/>
            <p:nvPr/>
          </p:nvSpPr>
          <p:spPr>
            <a:xfrm>
              <a:off x="5601872" y="2902558"/>
              <a:ext cx="980440" cy="297815"/>
            </a:xfrm>
            <a:custGeom>
              <a:avLst/>
              <a:gdLst/>
              <a:ahLst/>
              <a:cxnLst/>
              <a:rect l="l" t="t" r="r" b="b"/>
              <a:pathLst>
                <a:path w="980440" h="297814">
                  <a:moveTo>
                    <a:pt x="0" y="0"/>
                  </a:moveTo>
                  <a:lnTo>
                    <a:pt x="979934" y="297677"/>
                  </a:lnTo>
                </a:path>
              </a:pathLst>
            </a:custGeom>
            <a:ln w="19049">
              <a:solidFill>
                <a:srgbClr val="595959"/>
              </a:solidFill>
            </a:ln>
          </p:spPr>
          <p:txBody>
            <a:bodyPr wrap="square" lIns="0" tIns="0" rIns="0" bIns="0" rtlCol="0"/>
            <a:lstStyle/>
            <a:p>
              <a:endParaRPr/>
            </a:p>
          </p:txBody>
        </p:sp>
        <p:pic>
          <p:nvPicPr>
            <p:cNvPr id="47" name="object 47"/>
            <p:cNvPicPr/>
            <p:nvPr/>
          </p:nvPicPr>
          <p:blipFill>
            <a:blip r:embed="rId13" cstate="print"/>
            <a:stretch>
              <a:fillRect/>
            </a:stretch>
          </p:blipFill>
          <p:spPr>
            <a:xfrm>
              <a:off x="6563136" y="3160604"/>
              <a:ext cx="110913" cy="79263"/>
            </a:xfrm>
            <a:prstGeom prst="rect">
              <a:avLst/>
            </a:prstGeom>
          </p:spPr>
        </p:pic>
        <p:sp>
          <p:nvSpPr>
            <p:cNvPr id="48" name="object 48"/>
            <p:cNvSpPr/>
            <p:nvPr/>
          </p:nvSpPr>
          <p:spPr>
            <a:xfrm>
              <a:off x="7028886" y="827245"/>
              <a:ext cx="1284605" cy="574675"/>
            </a:xfrm>
            <a:custGeom>
              <a:avLst/>
              <a:gdLst/>
              <a:ahLst/>
              <a:cxnLst/>
              <a:rect l="l" t="t" r="r" b="b"/>
              <a:pathLst>
                <a:path w="1284604" h="574675">
                  <a:moveTo>
                    <a:pt x="0" y="0"/>
                  </a:moveTo>
                  <a:lnTo>
                    <a:pt x="1284053" y="574050"/>
                  </a:lnTo>
                </a:path>
              </a:pathLst>
            </a:custGeom>
            <a:ln w="19049">
              <a:solidFill>
                <a:srgbClr val="595959"/>
              </a:solidFill>
            </a:ln>
          </p:spPr>
          <p:txBody>
            <a:bodyPr wrap="square" lIns="0" tIns="0" rIns="0" bIns="0" rtlCol="0"/>
            <a:lstStyle/>
            <a:p>
              <a:endParaRPr/>
            </a:p>
          </p:txBody>
        </p:sp>
        <p:pic>
          <p:nvPicPr>
            <p:cNvPr id="49" name="object 49"/>
            <p:cNvPicPr/>
            <p:nvPr/>
          </p:nvPicPr>
          <p:blipFill>
            <a:blip r:embed="rId14" cstate="print"/>
            <a:stretch>
              <a:fillRect/>
            </a:stretch>
          </p:blipFill>
          <p:spPr>
            <a:xfrm>
              <a:off x="8290572" y="1363045"/>
              <a:ext cx="110814" cy="83058"/>
            </a:xfrm>
            <a:prstGeom prst="rect">
              <a:avLst/>
            </a:prstGeom>
          </p:spPr>
        </p:pic>
        <p:sp>
          <p:nvSpPr>
            <p:cNvPr id="50" name="object 50"/>
            <p:cNvSpPr/>
            <p:nvPr/>
          </p:nvSpPr>
          <p:spPr>
            <a:xfrm>
              <a:off x="7098830" y="975949"/>
              <a:ext cx="1073150" cy="1193165"/>
            </a:xfrm>
            <a:custGeom>
              <a:avLst/>
              <a:gdLst/>
              <a:ahLst/>
              <a:cxnLst/>
              <a:rect l="l" t="t" r="r" b="b"/>
              <a:pathLst>
                <a:path w="1073150" h="1193164">
                  <a:moveTo>
                    <a:pt x="0" y="0"/>
                  </a:moveTo>
                  <a:lnTo>
                    <a:pt x="1073148" y="1192730"/>
                  </a:lnTo>
                </a:path>
              </a:pathLst>
            </a:custGeom>
            <a:ln w="19049">
              <a:solidFill>
                <a:srgbClr val="595959"/>
              </a:solidFill>
            </a:ln>
          </p:spPr>
          <p:txBody>
            <a:bodyPr wrap="square" lIns="0" tIns="0" rIns="0" bIns="0" rtlCol="0"/>
            <a:lstStyle/>
            <a:p>
              <a:endParaRPr/>
            </a:p>
          </p:txBody>
        </p:sp>
        <p:pic>
          <p:nvPicPr>
            <p:cNvPr id="51" name="object 51"/>
            <p:cNvPicPr/>
            <p:nvPr/>
          </p:nvPicPr>
          <p:blipFill>
            <a:blip r:embed="rId15" cstate="print"/>
            <a:stretch>
              <a:fillRect/>
            </a:stretch>
          </p:blipFill>
          <p:spPr>
            <a:xfrm>
              <a:off x="8139063" y="2138109"/>
              <a:ext cx="100264" cy="104362"/>
            </a:xfrm>
            <a:prstGeom prst="rect">
              <a:avLst/>
            </a:prstGeom>
          </p:spPr>
        </p:pic>
        <p:sp>
          <p:nvSpPr>
            <p:cNvPr id="52" name="object 52"/>
            <p:cNvSpPr/>
            <p:nvPr/>
          </p:nvSpPr>
          <p:spPr>
            <a:xfrm>
              <a:off x="7098830" y="1658210"/>
              <a:ext cx="965835" cy="0"/>
            </a:xfrm>
            <a:custGeom>
              <a:avLst/>
              <a:gdLst/>
              <a:ahLst/>
              <a:cxnLst/>
              <a:rect l="l" t="t" r="r" b="b"/>
              <a:pathLst>
                <a:path w="965834">
                  <a:moveTo>
                    <a:pt x="0" y="0"/>
                  </a:moveTo>
                  <a:lnTo>
                    <a:pt x="965399" y="0"/>
                  </a:lnTo>
                </a:path>
              </a:pathLst>
            </a:custGeom>
            <a:ln w="19049">
              <a:solidFill>
                <a:srgbClr val="595959"/>
              </a:solidFill>
            </a:ln>
          </p:spPr>
          <p:txBody>
            <a:bodyPr wrap="square" lIns="0" tIns="0" rIns="0" bIns="0" rtlCol="0"/>
            <a:lstStyle/>
            <a:p>
              <a:endParaRPr/>
            </a:p>
          </p:txBody>
        </p:sp>
        <p:pic>
          <p:nvPicPr>
            <p:cNvPr id="53" name="object 53"/>
            <p:cNvPicPr/>
            <p:nvPr/>
          </p:nvPicPr>
          <p:blipFill>
            <a:blip r:embed="rId16" cstate="print"/>
            <a:stretch>
              <a:fillRect/>
            </a:stretch>
          </p:blipFill>
          <p:spPr>
            <a:xfrm>
              <a:off x="8054705" y="1617219"/>
              <a:ext cx="105500" cy="81980"/>
            </a:xfrm>
            <a:prstGeom prst="rect">
              <a:avLst/>
            </a:prstGeom>
          </p:spPr>
        </p:pic>
        <p:sp>
          <p:nvSpPr>
            <p:cNvPr id="54" name="object 54"/>
            <p:cNvSpPr/>
            <p:nvPr/>
          </p:nvSpPr>
          <p:spPr>
            <a:xfrm>
              <a:off x="7098617" y="2402398"/>
              <a:ext cx="1036955" cy="134620"/>
            </a:xfrm>
            <a:custGeom>
              <a:avLst/>
              <a:gdLst/>
              <a:ahLst/>
              <a:cxnLst/>
              <a:rect l="l" t="t" r="r" b="b"/>
              <a:pathLst>
                <a:path w="1036954" h="134619">
                  <a:moveTo>
                    <a:pt x="0" y="0"/>
                  </a:moveTo>
                  <a:lnTo>
                    <a:pt x="1036544" y="134131"/>
                  </a:lnTo>
                </a:path>
              </a:pathLst>
            </a:custGeom>
            <a:ln w="19049">
              <a:solidFill>
                <a:srgbClr val="595959"/>
              </a:solidFill>
            </a:ln>
          </p:spPr>
          <p:txBody>
            <a:bodyPr wrap="square" lIns="0" tIns="0" rIns="0" bIns="0" rtlCol="0"/>
            <a:lstStyle/>
            <a:p>
              <a:endParaRPr/>
            </a:p>
          </p:txBody>
        </p:sp>
        <p:pic>
          <p:nvPicPr>
            <p:cNvPr id="55" name="object 55"/>
            <p:cNvPicPr/>
            <p:nvPr/>
          </p:nvPicPr>
          <p:blipFill>
            <a:blip r:embed="rId17" cstate="print"/>
            <a:stretch>
              <a:fillRect/>
            </a:stretch>
          </p:blipFill>
          <p:spPr>
            <a:xfrm>
              <a:off x="8121599" y="2495800"/>
              <a:ext cx="108824" cy="81460"/>
            </a:xfrm>
            <a:prstGeom prst="rect">
              <a:avLst/>
            </a:prstGeom>
          </p:spPr>
        </p:pic>
        <p:sp>
          <p:nvSpPr>
            <p:cNvPr id="56" name="object 56"/>
            <p:cNvSpPr/>
            <p:nvPr/>
          </p:nvSpPr>
          <p:spPr>
            <a:xfrm>
              <a:off x="7098574" y="2650079"/>
              <a:ext cx="1210945" cy="417830"/>
            </a:xfrm>
            <a:custGeom>
              <a:avLst/>
              <a:gdLst/>
              <a:ahLst/>
              <a:cxnLst/>
              <a:rect l="l" t="t" r="r" b="b"/>
              <a:pathLst>
                <a:path w="1210945" h="417830">
                  <a:moveTo>
                    <a:pt x="0" y="417814"/>
                  </a:moveTo>
                  <a:lnTo>
                    <a:pt x="1210752" y="0"/>
                  </a:lnTo>
                </a:path>
              </a:pathLst>
            </a:custGeom>
            <a:ln w="19049">
              <a:solidFill>
                <a:srgbClr val="595959"/>
              </a:solidFill>
            </a:ln>
          </p:spPr>
          <p:txBody>
            <a:bodyPr wrap="square" lIns="0" tIns="0" rIns="0" bIns="0" rtlCol="0"/>
            <a:lstStyle/>
            <a:p>
              <a:endParaRPr/>
            </a:p>
          </p:txBody>
        </p:sp>
        <p:pic>
          <p:nvPicPr>
            <p:cNvPr id="57" name="object 57"/>
            <p:cNvPicPr/>
            <p:nvPr/>
          </p:nvPicPr>
          <p:blipFill>
            <a:blip r:embed="rId18" cstate="print"/>
            <a:stretch>
              <a:fillRect/>
            </a:stretch>
          </p:blipFill>
          <p:spPr>
            <a:xfrm>
              <a:off x="8289537" y="2610810"/>
              <a:ext cx="111035" cy="78538"/>
            </a:xfrm>
            <a:prstGeom prst="rect">
              <a:avLst/>
            </a:prstGeom>
          </p:spPr>
        </p:pic>
        <p:sp>
          <p:nvSpPr>
            <p:cNvPr id="58" name="object 58"/>
            <p:cNvSpPr/>
            <p:nvPr/>
          </p:nvSpPr>
          <p:spPr>
            <a:xfrm>
              <a:off x="7063774" y="1763794"/>
              <a:ext cx="1016000" cy="582295"/>
            </a:xfrm>
            <a:custGeom>
              <a:avLst/>
              <a:gdLst/>
              <a:ahLst/>
              <a:cxnLst/>
              <a:rect l="l" t="t" r="r" b="b"/>
              <a:pathLst>
                <a:path w="1016000" h="582294">
                  <a:moveTo>
                    <a:pt x="0" y="0"/>
                  </a:moveTo>
                  <a:lnTo>
                    <a:pt x="1015624" y="581879"/>
                  </a:lnTo>
                </a:path>
              </a:pathLst>
            </a:custGeom>
            <a:ln w="19049">
              <a:solidFill>
                <a:srgbClr val="595959"/>
              </a:solidFill>
            </a:ln>
          </p:spPr>
          <p:txBody>
            <a:bodyPr wrap="square" lIns="0" tIns="0" rIns="0" bIns="0" rtlCol="0"/>
            <a:lstStyle/>
            <a:p>
              <a:endParaRPr/>
            </a:p>
          </p:txBody>
        </p:sp>
        <p:pic>
          <p:nvPicPr>
            <p:cNvPr id="59" name="object 59"/>
            <p:cNvPicPr/>
            <p:nvPr/>
          </p:nvPicPr>
          <p:blipFill>
            <a:blip r:embed="rId19" cstate="print"/>
            <a:stretch>
              <a:fillRect/>
            </a:stretch>
          </p:blipFill>
          <p:spPr>
            <a:xfrm>
              <a:off x="8054231" y="2308846"/>
              <a:ext cx="109703" cy="89328"/>
            </a:xfrm>
            <a:prstGeom prst="rect">
              <a:avLst/>
            </a:prstGeom>
          </p:spPr>
        </p:pic>
        <p:sp>
          <p:nvSpPr>
            <p:cNvPr id="60" name="object 60"/>
            <p:cNvSpPr/>
            <p:nvPr/>
          </p:nvSpPr>
          <p:spPr>
            <a:xfrm>
              <a:off x="7063817" y="1846215"/>
              <a:ext cx="1077595" cy="394970"/>
            </a:xfrm>
            <a:custGeom>
              <a:avLst/>
              <a:gdLst/>
              <a:ahLst/>
              <a:cxnLst/>
              <a:rect l="l" t="t" r="r" b="b"/>
              <a:pathLst>
                <a:path w="1077595" h="394969">
                  <a:moveTo>
                    <a:pt x="0" y="394498"/>
                  </a:moveTo>
                  <a:lnTo>
                    <a:pt x="1077369" y="0"/>
                  </a:lnTo>
                </a:path>
              </a:pathLst>
            </a:custGeom>
            <a:ln w="19049">
              <a:solidFill>
                <a:srgbClr val="595959"/>
              </a:solidFill>
            </a:ln>
          </p:spPr>
          <p:txBody>
            <a:bodyPr wrap="square" lIns="0" tIns="0" rIns="0" bIns="0" rtlCol="0"/>
            <a:lstStyle/>
            <a:p>
              <a:endParaRPr/>
            </a:p>
          </p:txBody>
        </p:sp>
        <p:pic>
          <p:nvPicPr>
            <p:cNvPr id="61" name="object 61"/>
            <p:cNvPicPr/>
            <p:nvPr/>
          </p:nvPicPr>
          <p:blipFill>
            <a:blip r:embed="rId20" cstate="print"/>
            <a:stretch>
              <a:fillRect/>
            </a:stretch>
          </p:blipFill>
          <p:spPr>
            <a:xfrm>
              <a:off x="8120842" y="1806965"/>
              <a:ext cx="111047" cy="78322"/>
            </a:xfrm>
            <a:prstGeom prst="rect">
              <a:avLst/>
            </a:prstGeom>
          </p:spPr>
        </p:pic>
        <p:sp>
          <p:nvSpPr>
            <p:cNvPr id="62" name="object 62"/>
            <p:cNvSpPr/>
            <p:nvPr/>
          </p:nvSpPr>
          <p:spPr>
            <a:xfrm>
              <a:off x="6949774" y="1934346"/>
              <a:ext cx="1374775" cy="968375"/>
            </a:xfrm>
            <a:custGeom>
              <a:avLst/>
              <a:gdLst/>
              <a:ahLst/>
              <a:cxnLst/>
              <a:rect l="l" t="t" r="r" b="b"/>
              <a:pathLst>
                <a:path w="1374775" h="968375">
                  <a:moveTo>
                    <a:pt x="0" y="968263"/>
                  </a:moveTo>
                  <a:lnTo>
                    <a:pt x="1374164" y="0"/>
                  </a:lnTo>
                </a:path>
              </a:pathLst>
            </a:custGeom>
            <a:ln w="19049">
              <a:solidFill>
                <a:srgbClr val="595959"/>
              </a:solidFill>
            </a:ln>
          </p:spPr>
          <p:txBody>
            <a:bodyPr wrap="square" lIns="0" tIns="0" rIns="0" bIns="0" rtlCol="0"/>
            <a:lstStyle/>
            <a:p>
              <a:endParaRPr/>
            </a:p>
          </p:txBody>
        </p:sp>
        <p:pic>
          <p:nvPicPr>
            <p:cNvPr id="63" name="object 63"/>
            <p:cNvPicPr/>
            <p:nvPr/>
          </p:nvPicPr>
          <p:blipFill>
            <a:blip r:embed="rId21" cstate="print"/>
            <a:stretch>
              <a:fillRect/>
            </a:stretch>
          </p:blipFill>
          <p:spPr>
            <a:xfrm>
              <a:off x="8296290" y="1875026"/>
              <a:ext cx="107842" cy="94566"/>
            </a:xfrm>
            <a:prstGeom prst="rect">
              <a:avLst/>
            </a:prstGeom>
          </p:spPr>
        </p:pic>
      </p:grpSp>
      <p:sp>
        <p:nvSpPr>
          <p:cNvPr id="64" name="object 64"/>
          <p:cNvSpPr txBox="1"/>
          <p:nvPr/>
        </p:nvSpPr>
        <p:spPr>
          <a:xfrm>
            <a:off x="5153900" y="3357890"/>
            <a:ext cx="844550" cy="330200"/>
          </a:xfrm>
          <a:prstGeom prst="rect">
            <a:avLst/>
          </a:prstGeom>
        </p:spPr>
        <p:txBody>
          <a:bodyPr vert="horz" wrap="square" lIns="0" tIns="12700" rIns="0" bIns="0" rtlCol="0">
            <a:spAutoFit/>
          </a:bodyPr>
          <a:lstStyle/>
          <a:p>
            <a:pPr marL="12700">
              <a:lnSpc>
                <a:spcPct val="100000"/>
              </a:lnSpc>
              <a:spcBef>
                <a:spcPts val="100"/>
              </a:spcBef>
            </a:pPr>
            <a:r>
              <a:rPr sz="2000" b="1" i="1" spc="155" dirty="0">
                <a:solidFill>
                  <a:srgbClr val="0000FF"/>
                </a:solidFill>
                <a:latin typeface="Calibri"/>
                <a:cs typeface="Calibri"/>
              </a:rPr>
              <a:t>I</a:t>
            </a:r>
            <a:r>
              <a:rPr sz="2000" b="1" i="1" spc="-45" dirty="0">
                <a:solidFill>
                  <a:srgbClr val="0000FF"/>
                </a:solidFill>
                <a:latin typeface="Calibri"/>
                <a:cs typeface="Calibri"/>
              </a:rPr>
              <a:t>nput</a:t>
            </a:r>
            <a:r>
              <a:rPr sz="2000" b="1" i="1" spc="-155" dirty="0">
                <a:solidFill>
                  <a:srgbClr val="0000FF"/>
                </a:solidFill>
                <a:latin typeface="Calibri"/>
                <a:cs typeface="Calibri"/>
              </a:rPr>
              <a:t> </a:t>
            </a:r>
            <a:r>
              <a:rPr sz="2000" b="1" i="1" spc="5" dirty="0">
                <a:solidFill>
                  <a:srgbClr val="0000FF"/>
                </a:solidFill>
                <a:latin typeface="Calibri"/>
                <a:cs typeface="Calibri"/>
              </a:rPr>
              <a:t>(i)</a:t>
            </a:r>
            <a:endParaRPr sz="2000">
              <a:latin typeface="Calibri"/>
              <a:cs typeface="Calibri"/>
            </a:endParaRPr>
          </a:p>
        </p:txBody>
      </p:sp>
      <p:sp>
        <p:nvSpPr>
          <p:cNvPr id="65" name="object 65"/>
          <p:cNvSpPr txBox="1"/>
          <p:nvPr/>
        </p:nvSpPr>
        <p:spPr>
          <a:xfrm>
            <a:off x="6406450" y="3334090"/>
            <a:ext cx="1019175" cy="330200"/>
          </a:xfrm>
          <a:prstGeom prst="rect">
            <a:avLst/>
          </a:prstGeom>
        </p:spPr>
        <p:txBody>
          <a:bodyPr vert="horz" wrap="square" lIns="0" tIns="12700" rIns="0" bIns="0" rtlCol="0">
            <a:spAutoFit/>
          </a:bodyPr>
          <a:lstStyle/>
          <a:p>
            <a:pPr marL="12700">
              <a:lnSpc>
                <a:spcPct val="100000"/>
              </a:lnSpc>
              <a:spcBef>
                <a:spcPts val="100"/>
              </a:spcBef>
            </a:pPr>
            <a:r>
              <a:rPr sz="2000" b="1" i="1" spc="160" dirty="0">
                <a:solidFill>
                  <a:srgbClr val="0000FF"/>
                </a:solidFill>
                <a:latin typeface="Calibri"/>
                <a:cs typeface="Calibri"/>
              </a:rPr>
              <a:t>H</a:t>
            </a:r>
            <a:r>
              <a:rPr sz="2000" b="1" i="1" spc="-60" dirty="0">
                <a:solidFill>
                  <a:srgbClr val="0000FF"/>
                </a:solidFill>
                <a:latin typeface="Calibri"/>
                <a:cs typeface="Calibri"/>
              </a:rPr>
              <a:t>idden</a:t>
            </a:r>
            <a:r>
              <a:rPr sz="2000" b="1" i="1" spc="-155" dirty="0">
                <a:solidFill>
                  <a:srgbClr val="0000FF"/>
                </a:solidFill>
                <a:latin typeface="Calibri"/>
                <a:cs typeface="Calibri"/>
              </a:rPr>
              <a:t> </a:t>
            </a:r>
            <a:r>
              <a:rPr sz="2000" b="1" i="1" spc="-10" dirty="0">
                <a:solidFill>
                  <a:srgbClr val="0000FF"/>
                </a:solidFill>
                <a:latin typeface="Calibri"/>
                <a:cs typeface="Calibri"/>
              </a:rPr>
              <a:t>(j)</a:t>
            </a:r>
            <a:endParaRPr sz="2000">
              <a:latin typeface="Calibri"/>
              <a:cs typeface="Calibri"/>
            </a:endParaRPr>
          </a:p>
        </p:txBody>
      </p:sp>
      <p:sp>
        <p:nvSpPr>
          <p:cNvPr id="66" name="object 66"/>
          <p:cNvSpPr txBox="1"/>
          <p:nvPr/>
        </p:nvSpPr>
        <p:spPr>
          <a:xfrm>
            <a:off x="7796200" y="3349390"/>
            <a:ext cx="1045210" cy="330200"/>
          </a:xfrm>
          <a:prstGeom prst="rect">
            <a:avLst/>
          </a:prstGeom>
        </p:spPr>
        <p:txBody>
          <a:bodyPr vert="horz" wrap="square" lIns="0" tIns="12700" rIns="0" bIns="0" rtlCol="0">
            <a:spAutoFit/>
          </a:bodyPr>
          <a:lstStyle/>
          <a:p>
            <a:pPr marL="12700">
              <a:lnSpc>
                <a:spcPct val="100000"/>
              </a:lnSpc>
              <a:spcBef>
                <a:spcPts val="100"/>
              </a:spcBef>
            </a:pPr>
            <a:r>
              <a:rPr sz="2000" b="1" i="1" spc="-55" dirty="0">
                <a:solidFill>
                  <a:srgbClr val="0000FF"/>
                </a:solidFill>
                <a:latin typeface="Calibri"/>
                <a:cs typeface="Calibri"/>
              </a:rPr>
              <a:t>Output</a:t>
            </a:r>
            <a:r>
              <a:rPr sz="2000" b="1" i="1" spc="-155" dirty="0">
                <a:solidFill>
                  <a:srgbClr val="0000FF"/>
                </a:solidFill>
                <a:latin typeface="Calibri"/>
                <a:cs typeface="Calibri"/>
              </a:rPr>
              <a:t> </a:t>
            </a:r>
            <a:r>
              <a:rPr sz="2000" b="1" i="1" spc="-20" dirty="0">
                <a:solidFill>
                  <a:srgbClr val="0000FF"/>
                </a:solidFill>
                <a:latin typeface="Calibri"/>
                <a:cs typeface="Calibri"/>
              </a:rPr>
              <a:t>(k)</a:t>
            </a:r>
            <a:endParaRPr sz="2000">
              <a:latin typeface="Calibri"/>
              <a:cs typeface="Calibri"/>
            </a:endParaRPr>
          </a:p>
        </p:txBody>
      </p:sp>
      <p:sp>
        <p:nvSpPr>
          <p:cNvPr id="67" name="object 67"/>
          <p:cNvSpPr txBox="1"/>
          <p:nvPr/>
        </p:nvSpPr>
        <p:spPr>
          <a:xfrm>
            <a:off x="5601700" y="609325"/>
            <a:ext cx="408940" cy="406400"/>
          </a:xfrm>
          <a:prstGeom prst="rect">
            <a:avLst/>
          </a:prstGeom>
        </p:spPr>
        <p:txBody>
          <a:bodyPr vert="horz" wrap="square" lIns="0" tIns="12700" rIns="0" bIns="0" rtlCol="0">
            <a:spAutoFit/>
          </a:bodyPr>
          <a:lstStyle/>
          <a:p>
            <a:pPr marL="38100">
              <a:lnSpc>
                <a:spcPct val="100000"/>
              </a:lnSpc>
              <a:spcBef>
                <a:spcPts val="100"/>
              </a:spcBef>
            </a:pPr>
            <a:r>
              <a:rPr sz="3750" b="1" i="1" spc="-37" baseline="21111" dirty="0">
                <a:solidFill>
                  <a:srgbClr val="0000FF"/>
                </a:solidFill>
                <a:latin typeface="Calibri"/>
                <a:cs typeface="Calibri"/>
              </a:rPr>
              <a:t>w</a:t>
            </a:r>
            <a:r>
              <a:rPr sz="1650" b="1" i="1" spc="-25" dirty="0">
                <a:solidFill>
                  <a:srgbClr val="0000FF"/>
                </a:solidFill>
                <a:latin typeface="Calibri"/>
                <a:cs typeface="Calibri"/>
              </a:rPr>
              <a:t>ij</a:t>
            </a:r>
            <a:endParaRPr sz="1650">
              <a:latin typeface="Calibri"/>
              <a:cs typeface="Calibri"/>
            </a:endParaRPr>
          </a:p>
        </p:txBody>
      </p:sp>
      <p:sp>
        <p:nvSpPr>
          <p:cNvPr id="68" name="object 68"/>
          <p:cNvSpPr txBox="1"/>
          <p:nvPr/>
        </p:nvSpPr>
        <p:spPr>
          <a:xfrm>
            <a:off x="7490324" y="714512"/>
            <a:ext cx="449580" cy="406400"/>
          </a:xfrm>
          <a:prstGeom prst="rect">
            <a:avLst/>
          </a:prstGeom>
        </p:spPr>
        <p:txBody>
          <a:bodyPr vert="horz" wrap="square" lIns="0" tIns="12700" rIns="0" bIns="0" rtlCol="0">
            <a:spAutoFit/>
          </a:bodyPr>
          <a:lstStyle/>
          <a:p>
            <a:pPr marL="38100">
              <a:lnSpc>
                <a:spcPct val="100000"/>
              </a:lnSpc>
              <a:spcBef>
                <a:spcPts val="100"/>
              </a:spcBef>
            </a:pPr>
            <a:r>
              <a:rPr sz="3750" b="1" i="1" spc="-75" baseline="21111" dirty="0">
                <a:solidFill>
                  <a:srgbClr val="0000FF"/>
                </a:solidFill>
                <a:latin typeface="Calibri"/>
                <a:cs typeface="Calibri"/>
              </a:rPr>
              <a:t>w</a:t>
            </a:r>
            <a:r>
              <a:rPr sz="1650" b="1" i="1" spc="-50" dirty="0">
                <a:solidFill>
                  <a:srgbClr val="0000FF"/>
                </a:solidFill>
                <a:latin typeface="Calibri"/>
                <a:cs typeface="Calibri"/>
              </a:rPr>
              <a:t>jk</a:t>
            </a:r>
            <a:endParaRPr sz="1650">
              <a:latin typeface="Calibri"/>
              <a:cs typeface="Calibri"/>
            </a:endParaRPr>
          </a:p>
        </p:txBody>
      </p:sp>
      <p:grpSp>
        <p:nvGrpSpPr>
          <p:cNvPr id="69" name="object 69"/>
          <p:cNvGrpSpPr/>
          <p:nvPr/>
        </p:nvGrpSpPr>
        <p:grpSpPr>
          <a:xfrm>
            <a:off x="996825" y="1420200"/>
            <a:ext cx="2784475" cy="673735"/>
            <a:chOff x="996825" y="1420200"/>
            <a:chExt cx="2784475" cy="673735"/>
          </a:xfrm>
        </p:grpSpPr>
        <p:pic>
          <p:nvPicPr>
            <p:cNvPr id="70" name="object 70"/>
            <p:cNvPicPr/>
            <p:nvPr/>
          </p:nvPicPr>
          <p:blipFill>
            <a:blip r:embed="rId22" cstate="print"/>
            <a:stretch>
              <a:fillRect/>
            </a:stretch>
          </p:blipFill>
          <p:spPr>
            <a:xfrm>
              <a:off x="1015875" y="1439250"/>
              <a:ext cx="2745899" cy="635099"/>
            </a:xfrm>
            <a:prstGeom prst="rect">
              <a:avLst/>
            </a:prstGeom>
          </p:spPr>
        </p:pic>
        <p:sp>
          <p:nvSpPr>
            <p:cNvPr id="71" name="object 71"/>
            <p:cNvSpPr/>
            <p:nvPr/>
          </p:nvSpPr>
          <p:spPr>
            <a:xfrm>
              <a:off x="1006350" y="1429725"/>
              <a:ext cx="2765425" cy="654685"/>
            </a:xfrm>
            <a:custGeom>
              <a:avLst/>
              <a:gdLst/>
              <a:ahLst/>
              <a:cxnLst/>
              <a:rect l="l" t="t" r="r" b="b"/>
              <a:pathLst>
                <a:path w="2765425" h="654685">
                  <a:moveTo>
                    <a:pt x="0" y="109027"/>
                  </a:moveTo>
                  <a:lnTo>
                    <a:pt x="8376" y="66588"/>
                  </a:lnTo>
                  <a:lnTo>
                    <a:pt x="31218" y="31933"/>
                  </a:lnTo>
                  <a:lnTo>
                    <a:pt x="65098" y="8567"/>
                  </a:lnTo>
                  <a:lnTo>
                    <a:pt x="106586" y="0"/>
                  </a:lnTo>
                  <a:lnTo>
                    <a:pt x="2658363" y="0"/>
                  </a:lnTo>
                  <a:lnTo>
                    <a:pt x="2699152" y="8299"/>
                  </a:lnTo>
                  <a:lnTo>
                    <a:pt x="2733731" y="31933"/>
                  </a:lnTo>
                  <a:lnTo>
                    <a:pt x="2756836" y="67304"/>
                  </a:lnTo>
                  <a:lnTo>
                    <a:pt x="2764949" y="109027"/>
                  </a:lnTo>
                  <a:lnTo>
                    <a:pt x="2764949" y="545122"/>
                  </a:lnTo>
                  <a:lnTo>
                    <a:pt x="2756573" y="587561"/>
                  </a:lnTo>
                  <a:lnTo>
                    <a:pt x="2733731" y="622216"/>
                  </a:lnTo>
                  <a:lnTo>
                    <a:pt x="2699851" y="645582"/>
                  </a:lnTo>
                  <a:lnTo>
                    <a:pt x="2658363" y="654149"/>
                  </a:lnTo>
                  <a:lnTo>
                    <a:pt x="106586" y="654149"/>
                  </a:lnTo>
                  <a:lnTo>
                    <a:pt x="65098" y="645582"/>
                  </a:lnTo>
                  <a:lnTo>
                    <a:pt x="31218" y="622216"/>
                  </a:lnTo>
                  <a:lnTo>
                    <a:pt x="8376" y="587561"/>
                  </a:lnTo>
                  <a:lnTo>
                    <a:pt x="0" y="545122"/>
                  </a:lnTo>
                  <a:lnTo>
                    <a:pt x="0" y="109027"/>
                  </a:lnTo>
                  <a:close/>
                </a:path>
              </a:pathLst>
            </a:custGeom>
            <a:ln w="19049">
              <a:solidFill>
                <a:srgbClr val="595959"/>
              </a:solidFill>
            </a:ln>
          </p:spPr>
          <p:txBody>
            <a:bodyPr wrap="square" lIns="0" tIns="0" rIns="0" bIns="0" rtlCol="0"/>
            <a:lstStyle/>
            <a:p>
              <a:endParaRPr/>
            </a:p>
          </p:txBody>
        </p:sp>
      </p:grpSp>
      <p:grpSp>
        <p:nvGrpSpPr>
          <p:cNvPr id="72" name="object 72"/>
          <p:cNvGrpSpPr/>
          <p:nvPr/>
        </p:nvGrpSpPr>
        <p:grpSpPr>
          <a:xfrm>
            <a:off x="997274" y="2321424"/>
            <a:ext cx="3566160" cy="1184910"/>
            <a:chOff x="997274" y="2321424"/>
            <a:chExt cx="3566160" cy="1184910"/>
          </a:xfrm>
        </p:grpSpPr>
        <p:pic>
          <p:nvPicPr>
            <p:cNvPr id="73" name="object 73"/>
            <p:cNvPicPr/>
            <p:nvPr/>
          </p:nvPicPr>
          <p:blipFill>
            <a:blip r:embed="rId23" cstate="print"/>
            <a:stretch>
              <a:fillRect/>
            </a:stretch>
          </p:blipFill>
          <p:spPr>
            <a:xfrm>
              <a:off x="1016325" y="2340475"/>
              <a:ext cx="3527999" cy="1146599"/>
            </a:xfrm>
            <a:prstGeom prst="rect">
              <a:avLst/>
            </a:prstGeom>
          </p:spPr>
        </p:pic>
        <p:sp>
          <p:nvSpPr>
            <p:cNvPr id="74" name="object 74"/>
            <p:cNvSpPr/>
            <p:nvPr/>
          </p:nvSpPr>
          <p:spPr>
            <a:xfrm>
              <a:off x="1006799" y="2330949"/>
              <a:ext cx="3547110" cy="1165860"/>
            </a:xfrm>
            <a:custGeom>
              <a:avLst/>
              <a:gdLst/>
              <a:ahLst/>
              <a:cxnLst/>
              <a:rect l="l" t="t" r="r" b="b"/>
              <a:pathLst>
                <a:path w="3547110" h="1165860">
                  <a:moveTo>
                    <a:pt x="0" y="194278"/>
                  </a:moveTo>
                  <a:lnTo>
                    <a:pt x="5074" y="149732"/>
                  </a:lnTo>
                  <a:lnTo>
                    <a:pt x="19528" y="108840"/>
                  </a:lnTo>
                  <a:lnTo>
                    <a:pt x="42210" y="72767"/>
                  </a:lnTo>
                  <a:lnTo>
                    <a:pt x="71964" y="42680"/>
                  </a:lnTo>
                  <a:lnTo>
                    <a:pt x="107639" y="19746"/>
                  </a:lnTo>
                  <a:lnTo>
                    <a:pt x="148080" y="5131"/>
                  </a:lnTo>
                  <a:lnTo>
                    <a:pt x="192135" y="0"/>
                  </a:lnTo>
                  <a:lnTo>
                    <a:pt x="3354914" y="0"/>
                  </a:lnTo>
                  <a:lnTo>
                    <a:pt x="3428441" y="14788"/>
                  </a:lnTo>
                  <a:lnTo>
                    <a:pt x="3490774" y="56902"/>
                  </a:lnTo>
                  <a:lnTo>
                    <a:pt x="3532424" y="119931"/>
                  </a:lnTo>
                  <a:lnTo>
                    <a:pt x="3547049" y="194278"/>
                  </a:lnTo>
                  <a:lnTo>
                    <a:pt x="3547049" y="971370"/>
                  </a:lnTo>
                  <a:lnTo>
                    <a:pt x="3541975" y="1015917"/>
                  </a:lnTo>
                  <a:lnTo>
                    <a:pt x="3527521" y="1056809"/>
                  </a:lnTo>
                  <a:lnTo>
                    <a:pt x="3504839" y="1092882"/>
                  </a:lnTo>
                  <a:lnTo>
                    <a:pt x="3475085" y="1122969"/>
                  </a:lnTo>
                  <a:lnTo>
                    <a:pt x="3439410" y="1145903"/>
                  </a:lnTo>
                  <a:lnTo>
                    <a:pt x="3398969" y="1160518"/>
                  </a:lnTo>
                  <a:lnTo>
                    <a:pt x="3354914" y="1165649"/>
                  </a:lnTo>
                  <a:lnTo>
                    <a:pt x="192135" y="1165649"/>
                  </a:lnTo>
                  <a:lnTo>
                    <a:pt x="148080" y="1160518"/>
                  </a:lnTo>
                  <a:lnTo>
                    <a:pt x="107639" y="1145903"/>
                  </a:lnTo>
                  <a:lnTo>
                    <a:pt x="71964" y="1122969"/>
                  </a:lnTo>
                  <a:lnTo>
                    <a:pt x="42210" y="1092882"/>
                  </a:lnTo>
                  <a:lnTo>
                    <a:pt x="19528" y="1056809"/>
                  </a:lnTo>
                  <a:lnTo>
                    <a:pt x="5074" y="1015917"/>
                  </a:lnTo>
                  <a:lnTo>
                    <a:pt x="0" y="971370"/>
                  </a:lnTo>
                  <a:lnTo>
                    <a:pt x="0" y="194278"/>
                  </a:lnTo>
                  <a:close/>
                </a:path>
              </a:pathLst>
            </a:custGeom>
            <a:ln w="19049">
              <a:solidFill>
                <a:srgbClr val="595959"/>
              </a:solidFill>
            </a:ln>
          </p:spPr>
          <p:txBody>
            <a:bodyPr wrap="square" lIns="0" tIns="0" rIns="0" bIns="0" rtlCol="0"/>
            <a:lstStyle/>
            <a:p>
              <a:endParaRPr/>
            </a:p>
          </p:txBody>
        </p:sp>
      </p:grpSp>
      <p:grpSp>
        <p:nvGrpSpPr>
          <p:cNvPr id="75" name="object 75"/>
          <p:cNvGrpSpPr/>
          <p:nvPr/>
        </p:nvGrpSpPr>
        <p:grpSpPr>
          <a:xfrm>
            <a:off x="1045099" y="3790400"/>
            <a:ext cx="2415540" cy="1072515"/>
            <a:chOff x="1045099" y="3790400"/>
            <a:chExt cx="2415540" cy="1072515"/>
          </a:xfrm>
        </p:grpSpPr>
        <p:pic>
          <p:nvPicPr>
            <p:cNvPr id="76" name="object 76"/>
            <p:cNvPicPr/>
            <p:nvPr/>
          </p:nvPicPr>
          <p:blipFill>
            <a:blip r:embed="rId24" cstate="print"/>
            <a:stretch>
              <a:fillRect/>
            </a:stretch>
          </p:blipFill>
          <p:spPr>
            <a:xfrm>
              <a:off x="1064150" y="3809450"/>
              <a:ext cx="2377199" cy="1034099"/>
            </a:xfrm>
            <a:prstGeom prst="rect">
              <a:avLst/>
            </a:prstGeom>
          </p:spPr>
        </p:pic>
        <p:sp>
          <p:nvSpPr>
            <p:cNvPr id="77" name="object 77"/>
            <p:cNvSpPr/>
            <p:nvPr/>
          </p:nvSpPr>
          <p:spPr>
            <a:xfrm>
              <a:off x="1054624" y="3799925"/>
              <a:ext cx="2396490" cy="1053465"/>
            </a:xfrm>
            <a:custGeom>
              <a:avLst/>
              <a:gdLst/>
              <a:ahLst/>
              <a:cxnLst/>
              <a:rect l="l" t="t" r="r" b="b"/>
              <a:pathLst>
                <a:path w="2396490" h="1053464">
                  <a:moveTo>
                    <a:pt x="0" y="175528"/>
                  </a:moveTo>
                  <a:lnTo>
                    <a:pt x="6205" y="128866"/>
                  </a:lnTo>
                  <a:lnTo>
                    <a:pt x="23719" y="86935"/>
                  </a:lnTo>
                  <a:lnTo>
                    <a:pt x="50885" y="51411"/>
                  </a:lnTo>
                  <a:lnTo>
                    <a:pt x="86047" y="23964"/>
                  </a:lnTo>
                  <a:lnTo>
                    <a:pt x="127549" y="6270"/>
                  </a:lnTo>
                  <a:lnTo>
                    <a:pt x="173734" y="0"/>
                  </a:lnTo>
                  <a:lnTo>
                    <a:pt x="2222515" y="0"/>
                  </a:lnTo>
                  <a:lnTo>
                    <a:pt x="2289000" y="13361"/>
                  </a:lnTo>
                  <a:lnTo>
                    <a:pt x="2345364" y="51411"/>
                  </a:lnTo>
                  <a:lnTo>
                    <a:pt x="2383025" y="108356"/>
                  </a:lnTo>
                  <a:lnTo>
                    <a:pt x="2396249" y="175528"/>
                  </a:lnTo>
                  <a:lnTo>
                    <a:pt x="2396249" y="877621"/>
                  </a:lnTo>
                  <a:lnTo>
                    <a:pt x="2390044" y="924283"/>
                  </a:lnTo>
                  <a:lnTo>
                    <a:pt x="2372530" y="966214"/>
                  </a:lnTo>
                  <a:lnTo>
                    <a:pt x="2345364" y="1001738"/>
                  </a:lnTo>
                  <a:lnTo>
                    <a:pt x="2310202" y="1029185"/>
                  </a:lnTo>
                  <a:lnTo>
                    <a:pt x="2268700" y="1046879"/>
                  </a:lnTo>
                  <a:lnTo>
                    <a:pt x="2222515" y="1053149"/>
                  </a:lnTo>
                  <a:lnTo>
                    <a:pt x="173734" y="1053149"/>
                  </a:lnTo>
                  <a:lnTo>
                    <a:pt x="127549" y="1046879"/>
                  </a:lnTo>
                  <a:lnTo>
                    <a:pt x="86047" y="1029185"/>
                  </a:lnTo>
                  <a:lnTo>
                    <a:pt x="50885" y="1001738"/>
                  </a:lnTo>
                  <a:lnTo>
                    <a:pt x="23719" y="966214"/>
                  </a:lnTo>
                  <a:lnTo>
                    <a:pt x="6205" y="924283"/>
                  </a:lnTo>
                  <a:lnTo>
                    <a:pt x="0" y="877621"/>
                  </a:lnTo>
                  <a:lnTo>
                    <a:pt x="0" y="175528"/>
                  </a:lnTo>
                  <a:close/>
                </a:path>
              </a:pathLst>
            </a:custGeom>
            <a:ln w="19049">
              <a:solidFill>
                <a:srgbClr val="595959"/>
              </a:solidFill>
            </a:ln>
          </p:spPr>
          <p:txBody>
            <a:bodyPr wrap="square" lIns="0" tIns="0" rIns="0" bIns="0" rtlCol="0"/>
            <a:lstStyle/>
            <a:p>
              <a:endParaRPr/>
            </a:p>
          </p:txBody>
        </p:sp>
      </p:grpSp>
      <p:pic>
        <p:nvPicPr>
          <p:cNvPr id="78" name="object 78"/>
          <p:cNvPicPr/>
          <p:nvPr/>
        </p:nvPicPr>
        <p:blipFill>
          <a:blip r:embed="rId25" cstate="print"/>
          <a:stretch>
            <a:fillRect/>
          </a:stretch>
        </p:blipFill>
        <p:spPr>
          <a:xfrm>
            <a:off x="5349300" y="3605598"/>
            <a:ext cx="3518049" cy="1395899"/>
          </a:xfrm>
          <a:prstGeom prst="rect">
            <a:avLst/>
          </a:prstGeom>
        </p:spPr>
      </p:pic>
      <p:sp>
        <p:nvSpPr>
          <p:cNvPr id="79" name="object 79"/>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74</a:t>
            </a:fld>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14" y="102725"/>
            <a:ext cx="6093460" cy="452120"/>
          </a:xfrm>
          <a:prstGeom prst="rect">
            <a:avLst/>
          </a:prstGeom>
        </p:spPr>
        <p:txBody>
          <a:bodyPr vert="horz" wrap="square" lIns="0" tIns="12700" rIns="0" bIns="0" rtlCol="0">
            <a:spAutoFit/>
          </a:bodyPr>
          <a:lstStyle/>
          <a:p>
            <a:pPr marL="12700">
              <a:lnSpc>
                <a:spcPct val="100000"/>
              </a:lnSpc>
              <a:spcBef>
                <a:spcPts val="100"/>
              </a:spcBef>
            </a:pPr>
            <a:r>
              <a:rPr spc="-5" dirty="0"/>
              <a:t>Backpropagation</a:t>
            </a:r>
            <a:r>
              <a:rPr spc="-150" dirty="0"/>
              <a:t> </a:t>
            </a:r>
            <a:r>
              <a:rPr spc="-5" dirty="0"/>
              <a:t>Algorithm</a:t>
            </a:r>
            <a:r>
              <a:rPr spc="-45" dirty="0"/>
              <a:t> </a:t>
            </a:r>
            <a:r>
              <a:rPr dirty="0"/>
              <a:t>(cont’d)</a:t>
            </a:r>
          </a:p>
        </p:txBody>
      </p:sp>
      <p:sp>
        <p:nvSpPr>
          <p:cNvPr id="3" name="object 3"/>
          <p:cNvSpPr txBox="1"/>
          <p:nvPr/>
        </p:nvSpPr>
        <p:spPr>
          <a:xfrm>
            <a:off x="459967" y="631914"/>
            <a:ext cx="4365625" cy="730250"/>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 pos="3169920" algn="l"/>
                <a:tab pos="4013835" algn="l"/>
              </a:tabLst>
            </a:pPr>
            <a:r>
              <a:rPr sz="2000" b="1" spc="-5" dirty="0">
                <a:solidFill>
                  <a:srgbClr val="0000FF"/>
                </a:solidFill>
                <a:latin typeface="Arial"/>
                <a:cs typeface="Arial"/>
              </a:rPr>
              <a:t>Backpropagatio</a:t>
            </a:r>
            <a:r>
              <a:rPr sz="2000" b="1" dirty="0">
                <a:solidFill>
                  <a:srgbClr val="0000FF"/>
                </a:solidFill>
                <a:latin typeface="Arial"/>
                <a:cs typeface="Arial"/>
              </a:rPr>
              <a:t>n	–	for  </a:t>
            </a:r>
            <a:r>
              <a:rPr sz="2000" b="1" spc="-5" dirty="0">
                <a:solidFill>
                  <a:srgbClr val="0000FF"/>
                </a:solidFill>
                <a:latin typeface="Arial"/>
                <a:cs typeface="Arial"/>
              </a:rPr>
              <a:t>outermost</a:t>
            </a:r>
            <a:r>
              <a:rPr sz="2000" b="1" spc="-10" dirty="0">
                <a:solidFill>
                  <a:srgbClr val="0000FF"/>
                </a:solidFill>
                <a:latin typeface="Arial"/>
                <a:cs typeface="Arial"/>
              </a:rPr>
              <a:t> </a:t>
            </a:r>
            <a:r>
              <a:rPr sz="2000" b="1" spc="-5" dirty="0">
                <a:solidFill>
                  <a:srgbClr val="0000FF"/>
                </a:solidFill>
                <a:latin typeface="Arial"/>
                <a:cs typeface="Arial"/>
              </a:rPr>
              <a:t>layer</a:t>
            </a:r>
            <a:endParaRPr sz="2000">
              <a:latin typeface="Arial"/>
              <a:cs typeface="Arial"/>
            </a:endParaRPr>
          </a:p>
        </p:txBody>
      </p:sp>
      <p:grpSp>
        <p:nvGrpSpPr>
          <p:cNvPr id="4" name="object 4"/>
          <p:cNvGrpSpPr/>
          <p:nvPr/>
        </p:nvGrpSpPr>
        <p:grpSpPr>
          <a:xfrm>
            <a:off x="5011725" y="547299"/>
            <a:ext cx="4019550" cy="4459605"/>
            <a:chOff x="5011725" y="547299"/>
            <a:chExt cx="4019550" cy="4459605"/>
          </a:xfrm>
        </p:grpSpPr>
        <p:sp>
          <p:nvSpPr>
            <p:cNvPr id="5" name="object 5"/>
            <p:cNvSpPr/>
            <p:nvPr/>
          </p:nvSpPr>
          <p:spPr>
            <a:xfrm>
              <a:off x="5021250" y="556824"/>
              <a:ext cx="4000500" cy="4440555"/>
            </a:xfrm>
            <a:custGeom>
              <a:avLst/>
              <a:gdLst/>
              <a:ahLst/>
              <a:cxnLst/>
              <a:rect l="l" t="t" r="r" b="b"/>
              <a:pathLst>
                <a:path w="4000500" h="4440555">
                  <a:moveTo>
                    <a:pt x="0" y="0"/>
                  </a:moveTo>
                  <a:lnTo>
                    <a:pt x="3999899" y="0"/>
                  </a:lnTo>
                  <a:lnTo>
                    <a:pt x="3999899" y="4440299"/>
                  </a:lnTo>
                  <a:lnTo>
                    <a:pt x="0" y="4440299"/>
                  </a:lnTo>
                  <a:lnTo>
                    <a:pt x="0" y="0"/>
                  </a:lnTo>
                  <a:close/>
                </a:path>
              </a:pathLst>
            </a:custGeom>
            <a:ln w="19049">
              <a:solidFill>
                <a:srgbClr val="000000"/>
              </a:solidFill>
            </a:ln>
          </p:spPr>
          <p:txBody>
            <a:bodyPr wrap="square" lIns="0" tIns="0" rIns="0" bIns="0" rtlCol="0"/>
            <a:lstStyle/>
            <a:p>
              <a:endParaRPr/>
            </a:p>
          </p:txBody>
        </p:sp>
        <p:sp>
          <p:nvSpPr>
            <p:cNvPr id="6" name="object 6"/>
            <p:cNvSpPr/>
            <p:nvPr/>
          </p:nvSpPr>
          <p:spPr>
            <a:xfrm>
              <a:off x="6621230" y="765649"/>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7" name="object 7"/>
            <p:cNvSpPr/>
            <p:nvPr/>
          </p:nvSpPr>
          <p:spPr>
            <a:xfrm>
              <a:off x="6621230" y="765649"/>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8" name="object 8"/>
            <p:cNvSpPr/>
            <p:nvPr/>
          </p:nvSpPr>
          <p:spPr>
            <a:xfrm>
              <a:off x="6621230" y="1447910"/>
              <a:ext cx="478155" cy="421005"/>
            </a:xfrm>
            <a:custGeom>
              <a:avLst/>
              <a:gdLst/>
              <a:ahLst/>
              <a:cxnLst/>
              <a:rect l="l" t="t" r="r" b="b"/>
              <a:pathLst>
                <a:path w="478154" h="421005">
                  <a:moveTo>
                    <a:pt x="238799" y="420600"/>
                  </a:moveTo>
                  <a:lnTo>
                    <a:pt x="190673" y="416327"/>
                  </a:lnTo>
                  <a:lnTo>
                    <a:pt x="145847" y="404073"/>
                  </a:lnTo>
                  <a:lnTo>
                    <a:pt x="105284" y="384684"/>
                  </a:lnTo>
                  <a:lnTo>
                    <a:pt x="69942" y="359004"/>
                  </a:lnTo>
                  <a:lnTo>
                    <a:pt x="40783" y="327880"/>
                  </a:lnTo>
                  <a:lnTo>
                    <a:pt x="18765" y="292158"/>
                  </a:lnTo>
                  <a:lnTo>
                    <a:pt x="4851" y="252682"/>
                  </a:lnTo>
                  <a:lnTo>
                    <a:pt x="0" y="210300"/>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3C47D"/>
            </a:solidFill>
          </p:spPr>
          <p:txBody>
            <a:bodyPr wrap="square" lIns="0" tIns="0" rIns="0" bIns="0" rtlCol="0"/>
            <a:lstStyle/>
            <a:p>
              <a:endParaRPr/>
            </a:p>
          </p:txBody>
        </p:sp>
        <p:sp>
          <p:nvSpPr>
            <p:cNvPr id="9" name="object 9"/>
            <p:cNvSpPr/>
            <p:nvPr/>
          </p:nvSpPr>
          <p:spPr>
            <a:xfrm>
              <a:off x="6621230" y="1447910"/>
              <a:ext cx="478155" cy="421005"/>
            </a:xfrm>
            <a:custGeom>
              <a:avLst/>
              <a:gdLst/>
              <a:ahLst/>
              <a:cxnLst/>
              <a:rect l="l" t="t" r="r" b="b"/>
              <a:pathLst>
                <a:path w="478154" h="421005">
                  <a:moveTo>
                    <a:pt x="0" y="210300"/>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7" y="404073"/>
                  </a:lnTo>
                  <a:lnTo>
                    <a:pt x="105284" y="384684"/>
                  </a:lnTo>
                  <a:lnTo>
                    <a:pt x="69942" y="359004"/>
                  </a:lnTo>
                  <a:lnTo>
                    <a:pt x="40783" y="327880"/>
                  </a:lnTo>
                  <a:lnTo>
                    <a:pt x="18765"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10" name="object 10"/>
            <p:cNvSpPr/>
            <p:nvPr/>
          </p:nvSpPr>
          <p:spPr>
            <a:xfrm>
              <a:off x="6621230" y="213017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1" name="object 11"/>
            <p:cNvSpPr/>
            <p:nvPr/>
          </p:nvSpPr>
          <p:spPr>
            <a:xfrm>
              <a:off x="6621230" y="213017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2" name="object 12"/>
            <p:cNvSpPr/>
            <p:nvPr/>
          </p:nvSpPr>
          <p:spPr>
            <a:xfrm>
              <a:off x="5243578" y="1137791"/>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3" name="object 13"/>
            <p:cNvSpPr/>
            <p:nvPr/>
          </p:nvSpPr>
          <p:spPr>
            <a:xfrm>
              <a:off x="5243578" y="1137791"/>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4" name="object 14"/>
            <p:cNvSpPr/>
            <p:nvPr/>
          </p:nvSpPr>
          <p:spPr>
            <a:xfrm>
              <a:off x="5243578" y="182005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5" name="object 15"/>
            <p:cNvSpPr/>
            <p:nvPr/>
          </p:nvSpPr>
          <p:spPr>
            <a:xfrm>
              <a:off x="5243578" y="182005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6" name="object 16"/>
            <p:cNvSpPr/>
            <p:nvPr/>
          </p:nvSpPr>
          <p:spPr>
            <a:xfrm>
              <a:off x="8178574" y="1447910"/>
              <a:ext cx="478155" cy="421005"/>
            </a:xfrm>
            <a:custGeom>
              <a:avLst/>
              <a:gdLst/>
              <a:ahLst/>
              <a:cxnLst/>
              <a:rect l="l" t="t" r="r" b="b"/>
              <a:pathLst>
                <a:path w="478154" h="421005">
                  <a:moveTo>
                    <a:pt x="238799" y="420600"/>
                  </a:moveTo>
                  <a:lnTo>
                    <a:pt x="190673" y="416327"/>
                  </a:lnTo>
                  <a:lnTo>
                    <a:pt x="145848" y="404073"/>
                  </a:lnTo>
                  <a:lnTo>
                    <a:pt x="105284" y="384684"/>
                  </a:lnTo>
                  <a:lnTo>
                    <a:pt x="69942" y="359004"/>
                  </a:lnTo>
                  <a:lnTo>
                    <a:pt x="40783" y="327880"/>
                  </a:lnTo>
                  <a:lnTo>
                    <a:pt x="18766" y="292158"/>
                  </a:lnTo>
                  <a:lnTo>
                    <a:pt x="4851" y="252682"/>
                  </a:lnTo>
                  <a:lnTo>
                    <a:pt x="0" y="210300"/>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900FF"/>
            </a:solidFill>
          </p:spPr>
          <p:txBody>
            <a:bodyPr wrap="square" lIns="0" tIns="0" rIns="0" bIns="0" rtlCol="0"/>
            <a:lstStyle/>
            <a:p>
              <a:endParaRPr/>
            </a:p>
          </p:txBody>
        </p:sp>
        <p:sp>
          <p:nvSpPr>
            <p:cNvPr id="17" name="object 17"/>
            <p:cNvSpPr/>
            <p:nvPr/>
          </p:nvSpPr>
          <p:spPr>
            <a:xfrm>
              <a:off x="8178574" y="1447910"/>
              <a:ext cx="478155" cy="421005"/>
            </a:xfrm>
            <a:custGeom>
              <a:avLst/>
              <a:gdLst/>
              <a:ahLst/>
              <a:cxnLst/>
              <a:rect l="l" t="t" r="r" b="b"/>
              <a:pathLst>
                <a:path w="478154" h="421005">
                  <a:moveTo>
                    <a:pt x="0" y="210300"/>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8" y="404073"/>
                  </a:lnTo>
                  <a:lnTo>
                    <a:pt x="105284" y="384684"/>
                  </a:lnTo>
                  <a:lnTo>
                    <a:pt x="69942" y="359004"/>
                  </a:lnTo>
                  <a:lnTo>
                    <a:pt x="40783" y="327880"/>
                  </a:lnTo>
                  <a:lnTo>
                    <a:pt x="18766"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18" name="object 18"/>
            <p:cNvSpPr/>
            <p:nvPr/>
          </p:nvSpPr>
          <p:spPr>
            <a:xfrm>
              <a:off x="6621230" y="2874454"/>
              <a:ext cx="478155" cy="421005"/>
            </a:xfrm>
            <a:custGeom>
              <a:avLst/>
              <a:gdLst/>
              <a:ahLst/>
              <a:cxnLst/>
              <a:rect l="l" t="t" r="r" b="b"/>
              <a:pathLst>
                <a:path w="478154" h="421004">
                  <a:moveTo>
                    <a:pt x="238799" y="420599"/>
                  </a:moveTo>
                  <a:lnTo>
                    <a:pt x="190673" y="416327"/>
                  </a:lnTo>
                  <a:lnTo>
                    <a:pt x="145847" y="404073"/>
                  </a:lnTo>
                  <a:lnTo>
                    <a:pt x="105284" y="384683"/>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9" name="object 19"/>
            <p:cNvSpPr/>
            <p:nvPr/>
          </p:nvSpPr>
          <p:spPr>
            <a:xfrm>
              <a:off x="6621230" y="2874454"/>
              <a:ext cx="478155" cy="421005"/>
            </a:xfrm>
            <a:custGeom>
              <a:avLst/>
              <a:gdLst/>
              <a:ahLst/>
              <a:cxnLst/>
              <a:rect l="l" t="t" r="r" b="b"/>
              <a:pathLst>
                <a:path w="478154" h="421004">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lnTo>
                    <a:pt x="190673" y="416327"/>
                  </a:lnTo>
                  <a:lnTo>
                    <a:pt x="145847" y="404073"/>
                  </a:lnTo>
                  <a:lnTo>
                    <a:pt x="105284" y="384683"/>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0" name="object 20"/>
            <p:cNvSpPr/>
            <p:nvPr/>
          </p:nvSpPr>
          <p:spPr>
            <a:xfrm>
              <a:off x="5243578" y="250231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21" name="object 21"/>
            <p:cNvSpPr/>
            <p:nvPr/>
          </p:nvSpPr>
          <p:spPr>
            <a:xfrm>
              <a:off x="5243578" y="250231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2" name="object 22"/>
            <p:cNvSpPr/>
            <p:nvPr/>
          </p:nvSpPr>
          <p:spPr>
            <a:xfrm>
              <a:off x="8178574" y="2192194"/>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23" name="object 23"/>
            <p:cNvSpPr/>
            <p:nvPr/>
          </p:nvSpPr>
          <p:spPr>
            <a:xfrm>
              <a:off x="8178574" y="2192194"/>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4" name="object 24"/>
            <p:cNvSpPr/>
            <p:nvPr/>
          </p:nvSpPr>
          <p:spPr>
            <a:xfrm>
              <a:off x="5651235" y="865889"/>
              <a:ext cx="932180" cy="334010"/>
            </a:xfrm>
            <a:custGeom>
              <a:avLst/>
              <a:gdLst/>
              <a:ahLst/>
              <a:cxnLst/>
              <a:rect l="l" t="t" r="r" b="b"/>
              <a:pathLst>
                <a:path w="932179" h="334009">
                  <a:moveTo>
                    <a:pt x="0" y="333497"/>
                  </a:moveTo>
                  <a:lnTo>
                    <a:pt x="932179" y="0"/>
                  </a:lnTo>
                </a:path>
              </a:pathLst>
            </a:custGeom>
            <a:ln w="19049">
              <a:solidFill>
                <a:srgbClr val="595959"/>
              </a:solidFill>
            </a:ln>
          </p:spPr>
          <p:txBody>
            <a:bodyPr wrap="square" lIns="0" tIns="0" rIns="0" bIns="0" rtlCol="0"/>
            <a:lstStyle/>
            <a:p>
              <a:endParaRPr/>
            </a:p>
          </p:txBody>
        </p:sp>
        <p:pic>
          <p:nvPicPr>
            <p:cNvPr id="25" name="object 25"/>
            <p:cNvPicPr/>
            <p:nvPr/>
          </p:nvPicPr>
          <p:blipFill>
            <a:blip r:embed="rId2" cstate="print"/>
            <a:stretch>
              <a:fillRect/>
            </a:stretch>
          </p:blipFill>
          <p:spPr>
            <a:xfrm>
              <a:off x="6563291" y="826738"/>
              <a:ext cx="111047" cy="78303"/>
            </a:xfrm>
            <a:prstGeom prst="rect">
              <a:avLst/>
            </a:prstGeom>
          </p:spPr>
        </p:pic>
        <p:sp>
          <p:nvSpPr>
            <p:cNvPr id="26" name="object 26"/>
            <p:cNvSpPr/>
            <p:nvPr/>
          </p:nvSpPr>
          <p:spPr>
            <a:xfrm>
              <a:off x="5721178" y="1348091"/>
              <a:ext cx="857250" cy="142875"/>
            </a:xfrm>
            <a:custGeom>
              <a:avLst/>
              <a:gdLst/>
              <a:ahLst/>
              <a:cxnLst/>
              <a:rect l="l" t="t" r="r" b="b"/>
              <a:pathLst>
                <a:path w="857250" h="142875">
                  <a:moveTo>
                    <a:pt x="0" y="0"/>
                  </a:moveTo>
                  <a:lnTo>
                    <a:pt x="857151" y="142637"/>
                  </a:lnTo>
                </a:path>
              </a:pathLst>
            </a:custGeom>
            <a:ln w="19049">
              <a:solidFill>
                <a:srgbClr val="595959"/>
              </a:solidFill>
            </a:ln>
          </p:spPr>
          <p:txBody>
            <a:bodyPr wrap="square" lIns="0" tIns="0" rIns="0" bIns="0" rtlCol="0"/>
            <a:lstStyle/>
            <a:p>
              <a:endParaRPr/>
            </a:p>
          </p:txBody>
        </p:sp>
        <p:pic>
          <p:nvPicPr>
            <p:cNvPr id="27" name="object 27"/>
            <p:cNvPicPr/>
            <p:nvPr/>
          </p:nvPicPr>
          <p:blipFill>
            <a:blip r:embed="rId3" cstate="print"/>
            <a:stretch>
              <a:fillRect/>
            </a:stretch>
          </p:blipFill>
          <p:spPr>
            <a:xfrm>
              <a:off x="6563639" y="1450165"/>
              <a:ext cx="109493" cy="81127"/>
            </a:xfrm>
            <a:prstGeom prst="rect">
              <a:avLst/>
            </a:prstGeom>
          </p:spPr>
        </p:pic>
        <p:sp>
          <p:nvSpPr>
            <p:cNvPr id="28" name="object 28"/>
            <p:cNvSpPr/>
            <p:nvPr/>
          </p:nvSpPr>
          <p:spPr>
            <a:xfrm>
              <a:off x="5651072" y="1496665"/>
              <a:ext cx="945515" cy="631825"/>
            </a:xfrm>
            <a:custGeom>
              <a:avLst/>
              <a:gdLst/>
              <a:ahLst/>
              <a:cxnLst/>
              <a:rect l="l" t="t" r="r" b="b"/>
              <a:pathLst>
                <a:path w="945515" h="631825">
                  <a:moveTo>
                    <a:pt x="0" y="0"/>
                  </a:moveTo>
                  <a:lnTo>
                    <a:pt x="945069" y="631590"/>
                  </a:lnTo>
                </a:path>
              </a:pathLst>
            </a:custGeom>
            <a:ln w="19049">
              <a:solidFill>
                <a:srgbClr val="595959"/>
              </a:solidFill>
            </a:ln>
          </p:spPr>
          <p:txBody>
            <a:bodyPr wrap="square" lIns="0" tIns="0" rIns="0" bIns="0" rtlCol="0"/>
            <a:lstStyle/>
            <a:p>
              <a:endParaRPr/>
            </a:p>
          </p:txBody>
        </p:sp>
        <p:pic>
          <p:nvPicPr>
            <p:cNvPr id="29" name="object 29"/>
            <p:cNvPicPr/>
            <p:nvPr/>
          </p:nvPicPr>
          <p:blipFill>
            <a:blip r:embed="rId4" cstate="print"/>
            <a:stretch>
              <a:fillRect/>
            </a:stretch>
          </p:blipFill>
          <p:spPr>
            <a:xfrm>
              <a:off x="6569132" y="2092570"/>
              <a:ext cx="108410" cy="93246"/>
            </a:xfrm>
            <a:prstGeom prst="rect">
              <a:avLst/>
            </a:prstGeom>
          </p:spPr>
        </p:pic>
        <p:sp>
          <p:nvSpPr>
            <p:cNvPr id="30" name="object 30"/>
            <p:cNvSpPr/>
            <p:nvPr/>
          </p:nvSpPr>
          <p:spPr>
            <a:xfrm>
              <a:off x="5482378" y="1558391"/>
              <a:ext cx="1133475" cy="1292225"/>
            </a:xfrm>
            <a:custGeom>
              <a:avLst/>
              <a:gdLst/>
              <a:ahLst/>
              <a:cxnLst/>
              <a:rect l="l" t="t" r="r" b="b"/>
              <a:pathLst>
                <a:path w="1133475" h="1292225">
                  <a:moveTo>
                    <a:pt x="0" y="0"/>
                  </a:moveTo>
                  <a:lnTo>
                    <a:pt x="1133316" y="1291682"/>
                  </a:lnTo>
                </a:path>
              </a:pathLst>
            </a:custGeom>
            <a:ln w="19049">
              <a:solidFill>
                <a:srgbClr val="595959"/>
              </a:solidFill>
            </a:ln>
          </p:spPr>
          <p:txBody>
            <a:bodyPr wrap="square" lIns="0" tIns="0" rIns="0" bIns="0" rtlCol="0"/>
            <a:lstStyle/>
            <a:p>
              <a:endParaRPr/>
            </a:p>
          </p:txBody>
        </p:sp>
        <p:pic>
          <p:nvPicPr>
            <p:cNvPr id="31" name="object 31"/>
            <p:cNvPicPr/>
            <p:nvPr/>
          </p:nvPicPr>
          <p:blipFill>
            <a:blip r:embed="rId5" cstate="print"/>
            <a:stretch>
              <a:fillRect/>
            </a:stretch>
          </p:blipFill>
          <p:spPr>
            <a:xfrm>
              <a:off x="6582518" y="2819797"/>
              <a:ext cx="99718" cy="104785"/>
            </a:xfrm>
            <a:prstGeom prst="rect">
              <a:avLst/>
            </a:prstGeom>
          </p:spPr>
        </p:pic>
        <p:sp>
          <p:nvSpPr>
            <p:cNvPr id="32" name="object 32"/>
            <p:cNvSpPr/>
            <p:nvPr/>
          </p:nvSpPr>
          <p:spPr>
            <a:xfrm>
              <a:off x="5651235" y="1053957"/>
              <a:ext cx="886460" cy="828040"/>
            </a:xfrm>
            <a:custGeom>
              <a:avLst/>
              <a:gdLst/>
              <a:ahLst/>
              <a:cxnLst/>
              <a:rect l="l" t="t" r="r" b="b"/>
              <a:pathLst>
                <a:path w="886459" h="828039">
                  <a:moveTo>
                    <a:pt x="0" y="827689"/>
                  </a:moveTo>
                  <a:lnTo>
                    <a:pt x="886360" y="0"/>
                  </a:lnTo>
                </a:path>
              </a:pathLst>
            </a:custGeom>
            <a:ln w="19049">
              <a:solidFill>
                <a:srgbClr val="595959"/>
              </a:solidFill>
            </a:ln>
          </p:spPr>
          <p:txBody>
            <a:bodyPr wrap="square" lIns="0" tIns="0" rIns="0" bIns="0" rtlCol="0"/>
            <a:lstStyle/>
            <a:p>
              <a:endParaRPr/>
            </a:p>
          </p:txBody>
        </p:sp>
        <p:pic>
          <p:nvPicPr>
            <p:cNvPr id="33" name="object 33"/>
            <p:cNvPicPr/>
            <p:nvPr/>
          </p:nvPicPr>
          <p:blipFill>
            <a:blip r:embed="rId6" cstate="print"/>
            <a:stretch>
              <a:fillRect/>
            </a:stretch>
          </p:blipFill>
          <p:spPr>
            <a:xfrm>
              <a:off x="6506595" y="985429"/>
              <a:ext cx="103710" cy="101050"/>
            </a:xfrm>
            <a:prstGeom prst="rect">
              <a:avLst/>
            </a:prstGeom>
          </p:spPr>
        </p:pic>
        <p:sp>
          <p:nvSpPr>
            <p:cNvPr id="34" name="object 34"/>
            <p:cNvSpPr/>
            <p:nvPr/>
          </p:nvSpPr>
          <p:spPr>
            <a:xfrm>
              <a:off x="5721178" y="1702013"/>
              <a:ext cx="794385" cy="328930"/>
            </a:xfrm>
            <a:custGeom>
              <a:avLst/>
              <a:gdLst/>
              <a:ahLst/>
              <a:cxnLst/>
              <a:rect l="l" t="t" r="r" b="b"/>
              <a:pathLst>
                <a:path w="794384" h="328930">
                  <a:moveTo>
                    <a:pt x="0" y="328338"/>
                  </a:moveTo>
                  <a:lnTo>
                    <a:pt x="794367" y="0"/>
                  </a:lnTo>
                </a:path>
              </a:pathLst>
            </a:custGeom>
            <a:ln w="19049">
              <a:solidFill>
                <a:srgbClr val="595959"/>
              </a:solidFill>
            </a:ln>
          </p:spPr>
          <p:txBody>
            <a:bodyPr wrap="square" lIns="0" tIns="0" rIns="0" bIns="0" rtlCol="0"/>
            <a:lstStyle/>
            <a:p>
              <a:endParaRPr/>
            </a:p>
          </p:txBody>
        </p:sp>
        <p:pic>
          <p:nvPicPr>
            <p:cNvPr id="35" name="object 35"/>
            <p:cNvPicPr/>
            <p:nvPr/>
          </p:nvPicPr>
          <p:blipFill>
            <a:blip r:embed="rId7" cstate="print"/>
            <a:stretch>
              <a:fillRect/>
            </a:stretch>
          </p:blipFill>
          <p:spPr>
            <a:xfrm>
              <a:off x="6494002" y="1659465"/>
              <a:ext cx="110963" cy="81152"/>
            </a:xfrm>
            <a:prstGeom prst="rect">
              <a:avLst/>
            </a:prstGeom>
          </p:spPr>
        </p:pic>
        <p:sp>
          <p:nvSpPr>
            <p:cNvPr id="36" name="object 36"/>
            <p:cNvSpPr/>
            <p:nvPr/>
          </p:nvSpPr>
          <p:spPr>
            <a:xfrm>
              <a:off x="5710729" y="2117570"/>
              <a:ext cx="800100" cy="196215"/>
            </a:xfrm>
            <a:custGeom>
              <a:avLst/>
              <a:gdLst/>
              <a:ahLst/>
              <a:cxnLst/>
              <a:rect l="l" t="t" r="r" b="b"/>
              <a:pathLst>
                <a:path w="800100" h="196214">
                  <a:moveTo>
                    <a:pt x="0" y="0"/>
                  </a:moveTo>
                  <a:lnTo>
                    <a:pt x="799478" y="195720"/>
                  </a:lnTo>
                </a:path>
              </a:pathLst>
            </a:custGeom>
            <a:ln w="19049">
              <a:solidFill>
                <a:srgbClr val="595959"/>
              </a:solidFill>
            </a:ln>
          </p:spPr>
          <p:txBody>
            <a:bodyPr wrap="square" lIns="0" tIns="0" rIns="0" bIns="0" rtlCol="0"/>
            <a:lstStyle/>
            <a:p>
              <a:endParaRPr/>
            </a:p>
          </p:txBody>
        </p:sp>
        <p:pic>
          <p:nvPicPr>
            <p:cNvPr id="37" name="object 37"/>
            <p:cNvPicPr/>
            <p:nvPr/>
          </p:nvPicPr>
          <p:blipFill>
            <a:blip r:embed="rId8" cstate="print"/>
            <a:stretch>
              <a:fillRect/>
            </a:stretch>
          </p:blipFill>
          <p:spPr>
            <a:xfrm>
              <a:off x="6493201" y="2273203"/>
              <a:ext cx="110502" cy="80175"/>
            </a:xfrm>
            <a:prstGeom prst="rect">
              <a:avLst/>
            </a:prstGeom>
          </p:spPr>
        </p:pic>
        <p:sp>
          <p:nvSpPr>
            <p:cNvPr id="38" name="object 38"/>
            <p:cNvSpPr/>
            <p:nvPr/>
          </p:nvSpPr>
          <p:spPr>
            <a:xfrm>
              <a:off x="5651329" y="2191954"/>
              <a:ext cx="885825" cy="815975"/>
            </a:xfrm>
            <a:custGeom>
              <a:avLst/>
              <a:gdLst/>
              <a:ahLst/>
              <a:cxnLst/>
              <a:rect l="l" t="t" r="r" b="b"/>
              <a:pathLst>
                <a:path w="885825" h="815975">
                  <a:moveTo>
                    <a:pt x="0" y="0"/>
                  </a:moveTo>
                  <a:lnTo>
                    <a:pt x="885804" y="815389"/>
                  </a:lnTo>
                </a:path>
              </a:pathLst>
            </a:custGeom>
            <a:ln w="19049">
              <a:solidFill>
                <a:srgbClr val="595959"/>
              </a:solidFill>
            </a:ln>
          </p:spPr>
          <p:txBody>
            <a:bodyPr wrap="square" lIns="0" tIns="0" rIns="0" bIns="0" rtlCol="0"/>
            <a:lstStyle/>
            <a:p>
              <a:endParaRPr/>
            </a:p>
          </p:txBody>
        </p:sp>
        <p:pic>
          <p:nvPicPr>
            <p:cNvPr id="39" name="object 39"/>
            <p:cNvPicPr/>
            <p:nvPr/>
          </p:nvPicPr>
          <p:blipFill>
            <a:blip r:embed="rId9" cstate="print"/>
            <a:stretch>
              <a:fillRect/>
            </a:stretch>
          </p:blipFill>
          <p:spPr>
            <a:xfrm>
              <a:off x="6506298" y="2974668"/>
              <a:ext cx="103966" cy="100750"/>
            </a:xfrm>
            <a:prstGeom prst="rect">
              <a:avLst/>
            </a:prstGeom>
          </p:spPr>
        </p:pic>
        <p:sp>
          <p:nvSpPr>
            <p:cNvPr id="40" name="object 40"/>
            <p:cNvSpPr/>
            <p:nvPr/>
          </p:nvSpPr>
          <p:spPr>
            <a:xfrm>
              <a:off x="5566772" y="1213668"/>
              <a:ext cx="1052830" cy="1307465"/>
            </a:xfrm>
            <a:custGeom>
              <a:avLst/>
              <a:gdLst/>
              <a:ahLst/>
              <a:cxnLst/>
              <a:rect l="l" t="t" r="r" b="b"/>
              <a:pathLst>
                <a:path w="1052829" h="1307464">
                  <a:moveTo>
                    <a:pt x="0" y="1306885"/>
                  </a:moveTo>
                  <a:lnTo>
                    <a:pt x="1052699" y="0"/>
                  </a:lnTo>
                </a:path>
              </a:pathLst>
            </a:custGeom>
            <a:ln w="19049">
              <a:solidFill>
                <a:srgbClr val="595959"/>
              </a:solidFill>
            </a:ln>
          </p:spPr>
          <p:txBody>
            <a:bodyPr wrap="square" lIns="0" tIns="0" rIns="0" bIns="0" rtlCol="0"/>
            <a:lstStyle/>
            <a:p>
              <a:endParaRPr/>
            </a:p>
          </p:txBody>
        </p:sp>
        <p:pic>
          <p:nvPicPr>
            <p:cNvPr id="41" name="object 41"/>
            <p:cNvPicPr/>
            <p:nvPr/>
          </p:nvPicPr>
          <p:blipFill>
            <a:blip r:embed="rId10" cstate="print"/>
            <a:stretch>
              <a:fillRect/>
            </a:stretch>
          </p:blipFill>
          <p:spPr>
            <a:xfrm>
              <a:off x="6585442" y="1136817"/>
              <a:ext cx="97784" cy="106114"/>
            </a:xfrm>
            <a:prstGeom prst="rect">
              <a:avLst/>
            </a:prstGeom>
          </p:spPr>
        </p:pic>
        <p:sp>
          <p:nvSpPr>
            <p:cNvPr id="42" name="object 42"/>
            <p:cNvSpPr/>
            <p:nvPr/>
          </p:nvSpPr>
          <p:spPr>
            <a:xfrm>
              <a:off x="5651235" y="1874275"/>
              <a:ext cx="947419" cy="690245"/>
            </a:xfrm>
            <a:custGeom>
              <a:avLst/>
              <a:gdLst/>
              <a:ahLst/>
              <a:cxnLst/>
              <a:rect l="l" t="t" r="r" b="b"/>
              <a:pathLst>
                <a:path w="947420" h="690244">
                  <a:moveTo>
                    <a:pt x="0" y="689632"/>
                  </a:moveTo>
                  <a:lnTo>
                    <a:pt x="947390" y="0"/>
                  </a:lnTo>
                </a:path>
              </a:pathLst>
            </a:custGeom>
            <a:ln w="19049">
              <a:solidFill>
                <a:srgbClr val="595959"/>
              </a:solidFill>
            </a:ln>
          </p:spPr>
          <p:txBody>
            <a:bodyPr wrap="square" lIns="0" tIns="0" rIns="0" bIns="0" rtlCol="0"/>
            <a:lstStyle/>
            <a:p>
              <a:endParaRPr/>
            </a:p>
          </p:txBody>
        </p:sp>
        <p:pic>
          <p:nvPicPr>
            <p:cNvPr id="43" name="object 43"/>
            <p:cNvPicPr/>
            <p:nvPr/>
          </p:nvPicPr>
          <p:blipFill>
            <a:blip r:embed="rId11" cstate="print"/>
            <a:stretch>
              <a:fillRect/>
            </a:stretch>
          </p:blipFill>
          <p:spPr>
            <a:xfrm>
              <a:off x="6570583" y="1813872"/>
              <a:ext cx="107461" cy="95367"/>
            </a:xfrm>
            <a:prstGeom prst="rect">
              <a:avLst/>
            </a:prstGeom>
          </p:spPr>
        </p:pic>
        <p:sp>
          <p:nvSpPr>
            <p:cNvPr id="44" name="object 44"/>
            <p:cNvSpPr/>
            <p:nvPr/>
          </p:nvSpPr>
          <p:spPr>
            <a:xfrm>
              <a:off x="5721178" y="2514778"/>
              <a:ext cx="858519" cy="198120"/>
            </a:xfrm>
            <a:custGeom>
              <a:avLst/>
              <a:gdLst/>
              <a:ahLst/>
              <a:cxnLst/>
              <a:rect l="l" t="t" r="r" b="b"/>
              <a:pathLst>
                <a:path w="858520" h="198119">
                  <a:moveTo>
                    <a:pt x="0" y="197833"/>
                  </a:moveTo>
                  <a:lnTo>
                    <a:pt x="858518" y="0"/>
                  </a:lnTo>
                </a:path>
              </a:pathLst>
            </a:custGeom>
            <a:ln w="19049">
              <a:solidFill>
                <a:srgbClr val="595959"/>
              </a:solidFill>
            </a:ln>
          </p:spPr>
          <p:txBody>
            <a:bodyPr wrap="square" lIns="0" tIns="0" rIns="0" bIns="0" rtlCol="0"/>
            <a:lstStyle/>
            <a:p>
              <a:endParaRPr/>
            </a:p>
          </p:txBody>
        </p:sp>
        <p:pic>
          <p:nvPicPr>
            <p:cNvPr id="45" name="object 45"/>
            <p:cNvPicPr/>
            <p:nvPr/>
          </p:nvPicPr>
          <p:blipFill>
            <a:blip r:embed="rId12" cstate="print"/>
            <a:stretch>
              <a:fillRect/>
            </a:stretch>
          </p:blipFill>
          <p:spPr>
            <a:xfrm>
              <a:off x="6563107" y="2474591"/>
              <a:ext cx="110358" cy="80373"/>
            </a:xfrm>
            <a:prstGeom prst="rect">
              <a:avLst/>
            </a:prstGeom>
          </p:spPr>
        </p:pic>
        <p:sp>
          <p:nvSpPr>
            <p:cNvPr id="46" name="object 46"/>
            <p:cNvSpPr/>
            <p:nvPr/>
          </p:nvSpPr>
          <p:spPr>
            <a:xfrm>
              <a:off x="5601872" y="2902558"/>
              <a:ext cx="980440" cy="297815"/>
            </a:xfrm>
            <a:custGeom>
              <a:avLst/>
              <a:gdLst/>
              <a:ahLst/>
              <a:cxnLst/>
              <a:rect l="l" t="t" r="r" b="b"/>
              <a:pathLst>
                <a:path w="980440" h="297814">
                  <a:moveTo>
                    <a:pt x="0" y="0"/>
                  </a:moveTo>
                  <a:lnTo>
                    <a:pt x="979934" y="297677"/>
                  </a:lnTo>
                </a:path>
              </a:pathLst>
            </a:custGeom>
            <a:ln w="19049">
              <a:solidFill>
                <a:srgbClr val="595959"/>
              </a:solidFill>
            </a:ln>
          </p:spPr>
          <p:txBody>
            <a:bodyPr wrap="square" lIns="0" tIns="0" rIns="0" bIns="0" rtlCol="0"/>
            <a:lstStyle/>
            <a:p>
              <a:endParaRPr/>
            </a:p>
          </p:txBody>
        </p:sp>
        <p:pic>
          <p:nvPicPr>
            <p:cNvPr id="47" name="object 47"/>
            <p:cNvPicPr/>
            <p:nvPr/>
          </p:nvPicPr>
          <p:blipFill>
            <a:blip r:embed="rId13" cstate="print"/>
            <a:stretch>
              <a:fillRect/>
            </a:stretch>
          </p:blipFill>
          <p:spPr>
            <a:xfrm>
              <a:off x="6563136" y="3160604"/>
              <a:ext cx="110913" cy="79263"/>
            </a:xfrm>
            <a:prstGeom prst="rect">
              <a:avLst/>
            </a:prstGeom>
          </p:spPr>
        </p:pic>
        <p:sp>
          <p:nvSpPr>
            <p:cNvPr id="48" name="object 48"/>
            <p:cNvSpPr/>
            <p:nvPr/>
          </p:nvSpPr>
          <p:spPr>
            <a:xfrm>
              <a:off x="7028886" y="827245"/>
              <a:ext cx="1284605" cy="574675"/>
            </a:xfrm>
            <a:custGeom>
              <a:avLst/>
              <a:gdLst/>
              <a:ahLst/>
              <a:cxnLst/>
              <a:rect l="l" t="t" r="r" b="b"/>
              <a:pathLst>
                <a:path w="1284604" h="574675">
                  <a:moveTo>
                    <a:pt x="0" y="0"/>
                  </a:moveTo>
                  <a:lnTo>
                    <a:pt x="1284053" y="574050"/>
                  </a:lnTo>
                </a:path>
              </a:pathLst>
            </a:custGeom>
            <a:ln w="19049">
              <a:solidFill>
                <a:srgbClr val="595959"/>
              </a:solidFill>
            </a:ln>
          </p:spPr>
          <p:txBody>
            <a:bodyPr wrap="square" lIns="0" tIns="0" rIns="0" bIns="0" rtlCol="0"/>
            <a:lstStyle/>
            <a:p>
              <a:endParaRPr/>
            </a:p>
          </p:txBody>
        </p:sp>
        <p:pic>
          <p:nvPicPr>
            <p:cNvPr id="49" name="object 49"/>
            <p:cNvPicPr/>
            <p:nvPr/>
          </p:nvPicPr>
          <p:blipFill>
            <a:blip r:embed="rId14" cstate="print"/>
            <a:stretch>
              <a:fillRect/>
            </a:stretch>
          </p:blipFill>
          <p:spPr>
            <a:xfrm>
              <a:off x="8290572" y="1363045"/>
              <a:ext cx="110814" cy="83058"/>
            </a:xfrm>
            <a:prstGeom prst="rect">
              <a:avLst/>
            </a:prstGeom>
          </p:spPr>
        </p:pic>
        <p:sp>
          <p:nvSpPr>
            <p:cNvPr id="50" name="object 50"/>
            <p:cNvSpPr/>
            <p:nvPr/>
          </p:nvSpPr>
          <p:spPr>
            <a:xfrm>
              <a:off x="7098830" y="975949"/>
              <a:ext cx="1073150" cy="1193165"/>
            </a:xfrm>
            <a:custGeom>
              <a:avLst/>
              <a:gdLst/>
              <a:ahLst/>
              <a:cxnLst/>
              <a:rect l="l" t="t" r="r" b="b"/>
              <a:pathLst>
                <a:path w="1073150" h="1193164">
                  <a:moveTo>
                    <a:pt x="0" y="0"/>
                  </a:moveTo>
                  <a:lnTo>
                    <a:pt x="1073148" y="1192730"/>
                  </a:lnTo>
                </a:path>
              </a:pathLst>
            </a:custGeom>
            <a:ln w="19049">
              <a:solidFill>
                <a:srgbClr val="595959"/>
              </a:solidFill>
            </a:ln>
          </p:spPr>
          <p:txBody>
            <a:bodyPr wrap="square" lIns="0" tIns="0" rIns="0" bIns="0" rtlCol="0"/>
            <a:lstStyle/>
            <a:p>
              <a:endParaRPr/>
            </a:p>
          </p:txBody>
        </p:sp>
        <p:pic>
          <p:nvPicPr>
            <p:cNvPr id="51" name="object 51"/>
            <p:cNvPicPr/>
            <p:nvPr/>
          </p:nvPicPr>
          <p:blipFill>
            <a:blip r:embed="rId15" cstate="print"/>
            <a:stretch>
              <a:fillRect/>
            </a:stretch>
          </p:blipFill>
          <p:spPr>
            <a:xfrm>
              <a:off x="8139063" y="2138109"/>
              <a:ext cx="100264" cy="104362"/>
            </a:xfrm>
            <a:prstGeom prst="rect">
              <a:avLst/>
            </a:prstGeom>
          </p:spPr>
        </p:pic>
        <p:sp>
          <p:nvSpPr>
            <p:cNvPr id="52" name="object 52"/>
            <p:cNvSpPr/>
            <p:nvPr/>
          </p:nvSpPr>
          <p:spPr>
            <a:xfrm>
              <a:off x="7098830" y="1658210"/>
              <a:ext cx="965835" cy="0"/>
            </a:xfrm>
            <a:custGeom>
              <a:avLst/>
              <a:gdLst/>
              <a:ahLst/>
              <a:cxnLst/>
              <a:rect l="l" t="t" r="r" b="b"/>
              <a:pathLst>
                <a:path w="965834">
                  <a:moveTo>
                    <a:pt x="0" y="0"/>
                  </a:moveTo>
                  <a:lnTo>
                    <a:pt x="965399" y="0"/>
                  </a:lnTo>
                </a:path>
              </a:pathLst>
            </a:custGeom>
            <a:ln w="19049">
              <a:solidFill>
                <a:srgbClr val="595959"/>
              </a:solidFill>
            </a:ln>
          </p:spPr>
          <p:txBody>
            <a:bodyPr wrap="square" lIns="0" tIns="0" rIns="0" bIns="0" rtlCol="0"/>
            <a:lstStyle/>
            <a:p>
              <a:endParaRPr/>
            </a:p>
          </p:txBody>
        </p:sp>
        <p:pic>
          <p:nvPicPr>
            <p:cNvPr id="53" name="object 53"/>
            <p:cNvPicPr/>
            <p:nvPr/>
          </p:nvPicPr>
          <p:blipFill>
            <a:blip r:embed="rId16" cstate="print"/>
            <a:stretch>
              <a:fillRect/>
            </a:stretch>
          </p:blipFill>
          <p:spPr>
            <a:xfrm>
              <a:off x="8054705" y="1617219"/>
              <a:ext cx="105500" cy="81980"/>
            </a:xfrm>
            <a:prstGeom prst="rect">
              <a:avLst/>
            </a:prstGeom>
          </p:spPr>
        </p:pic>
        <p:sp>
          <p:nvSpPr>
            <p:cNvPr id="54" name="object 54"/>
            <p:cNvSpPr/>
            <p:nvPr/>
          </p:nvSpPr>
          <p:spPr>
            <a:xfrm>
              <a:off x="7098617" y="2402398"/>
              <a:ext cx="1036955" cy="134620"/>
            </a:xfrm>
            <a:custGeom>
              <a:avLst/>
              <a:gdLst/>
              <a:ahLst/>
              <a:cxnLst/>
              <a:rect l="l" t="t" r="r" b="b"/>
              <a:pathLst>
                <a:path w="1036954" h="134619">
                  <a:moveTo>
                    <a:pt x="0" y="0"/>
                  </a:moveTo>
                  <a:lnTo>
                    <a:pt x="1036544" y="134131"/>
                  </a:lnTo>
                </a:path>
              </a:pathLst>
            </a:custGeom>
            <a:ln w="19049">
              <a:solidFill>
                <a:srgbClr val="595959"/>
              </a:solidFill>
            </a:ln>
          </p:spPr>
          <p:txBody>
            <a:bodyPr wrap="square" lIns="0" tIns="0" rIns="0" bIns="0" rtlCol="0"/>
            <a:lstStyle/>
            <a:p>
              <a:endParaRPr/>
            </a:p>
          </p:txBody>
        </p:sp>
        <p:pic>
          <p:nvPicPr>
            <p:cNvPr id="55" name="object 55"/>
            <p:cNvPicPr/>
            <p:nvPr/>
          </p:nvPicPr>
          <p:blipFill>
            <a:blip r:embed="rId17" cstate="print"/>
            <a:stretch>
              <a:fillRect/>
            </a:stretch>
          </p:blipFill>
          <p:spPr>
            <a:xfrm>
              <a:off x="8121599" y="2495800"/>
              <a:ext cx="108824" cy="81460"/>
            </a:xfrm>
            <a:prstGeom prst="rect">
              <a:avLst/>
            </a:prstGeom>
          </p:spPr>
        </p:pic>
        <p:sp>
          <p:nvSpPr>
            <p:cNvPr id="56" name="object 56"/>
            <p:cNvSpPr/>
            <p:nvPr/>
          </p:nvSpPr>
          <p:spPr>
            <a:xfrm>
              <a:off x="7098574" y="2650079"/>
              <a:ext cx="1210945" cy="417830"/>
            </a:xfrm>
            <a:custGeom>
              <a:avLst/>
              <a:gdLst/>
              <a:ahLst/>
              <a:cxnLst/>
              <a:rect l="l" t="t" r="r" b="b"/>
              <a:pathLst>
                <a:path w="1210945" h="417830">
                  <a:moveTo>
                    <a:pt x="0" y="417814"/>
                  </a:moveTo>
                  <a:lnTo>
                    <a:pt x="1210752" y="0"/>
                  </a:lnTo>
                </a:path>
              </a:pathLst>
            </a:custGeom>
            <a:ln w="19049">
              <a:solidFill>
                <a:srgbClr val="595959"/>
              </a:solidFill>
            </a:ln>
          </p:spPr>
          <p:txBody>
            <a:bodyPr wrap="square" lIns="0" tIns="0" rIns="0" bIns="0" rtlCol="0"/>
            <a:lstStyle/>
            <a:p>
              <a:endParaRPr/>
            </a:p>
          </p:txBody>
        </p:sp>
        <p:pic>
          <p:nvPicPr>
            <p:cNvPr id="57" name="object 57"/>
            <p:cNvPicPr/>
            <p:nvPr/>
          </p:nvPicPr>
          <p:blipFill>
            <a:blip r:embed="rId18" cstate="print"/>
            <a:stretch>
              <a:fillRect/>
            </a:stretch>
          </p:blipFill>
          <p:spPr>
            <a:xfrm>
              <a:off x="8289537" y="2610810"/>
              <a:ext cx="111035" cy="78538"/>
            </a:xfrm>
            <a:prstGeom prst="rect">
              <a:avLst/>
            </a:prstGeom>
          </p:spPr>
        </p:pic>
        <p:sp>
          <p:nvSpPr>
            <p:cNvPr id="58" name="object 58"/>
            <p:cNvSpPr/>
            <p:nvPr/>
          </p:nvSpPr>
          <p:spPr>
            <a:xfrm>
              <a:off x="7063774" y="1763794"/>
              <a:ext cx="1016000" cy="582295"/>
            </a:xfrm>
            <a:custGeom>
              <a:avLst/>
              <a:gdLst/>
              <a:ahLst/>
              <a:cxnLst/>
              <a:rect l="l" t="t" r="r" b="b"/>
              <a:pathLst>
                <a:path w="1016000" h="582294">
                  <a:moveTo>
                    <a:pt x="0" y="0"/>
                  </a:moveTo>
                  <a:lnTo>
                    <a:pt x="1015624" y="581879"/>
                  </a:lnTo>
                </a:path>
              </a:pathLst>
            </a:custGeom>
            <a:ln w="19049">
              <a:solidFill>
                <a:srgbClr val="595959"/>
              </a:solidFill>
            </a:ln>
          </p:spPr>
          <p:txBody>
            <a:bodyPr wrap="square" lIns="0" tIns="0" rIns="0" bIns="0" rtlCol="0"/>
            <a:lstStyle/>
            <a:p>
              <a:endParaRPr/>
            </a:p>
          </p:txBody>
        </p:sp>
        <p:pic>
          <p:nvPicPr>
            <p:cNvPr id="59" name="object 59"/>
            <p:cNvPicPr/>
            <p:nvPr/>
          </p:nvPicPr>
          <p:blipFill>
            <a:blip r:embed="rId19" cstate="print"/>
            <a:stretch>
              <a:fillRect/>
            </a:stretch>
          </p:blipFill>
          <p:spPr>
            <a:xfrm>
              <a:off x="8054231" y="2308846"/>
              <a:ext cx="109703" cy="89328"/>
            </a:xfrm>
            <a:prstGeom prst="rect">
              <a:avLst/>
            </a:prstGeom>
          </p:spPr>
        </p:pic>
        <p:sp>
          <p:nvSpPr>
            <p:cNvPr id="60" name="object 60"/>
            <p:cNvSpPr/>
            <p:nvPr/>
          </p:nvSpPr>
          <p:spPr>
            <a:xfrm>
              <a:off x="7063817" y="1846215"/>
              <a:ext cx="1077595" cy="394970"/>
            </a:xfrm>
            <a:custGeom>
              <a:avLst/>
              <a:gdLst/>
              <a:ahLst/>
              <a:cxnLst/>
              <a:rect l="l" t="t" r="r" b="b"/>
              <a:pathLst>
                <a:path w="1077595" h="394969">
                  <a:moveTo>
                    <a:pt x="0" y="394498"/>
                  </a:moveTo>
                  <a:lnTo>
                    <a:pt x="1077369" y="0"/>
                  </a:lnTo>
                </a:path>
              </a:pathLst>
            </a:custGeom>
            <a:ln w="19049">
              <a:solidFill>
                <a:srgbClr val="595959"/>
              </a:solidFill>
            </a:ln>
          </p:spPr>
          <p:txBody>
            <a:bodyPr wrap="square" lIns="0" tIns="0" rIns="0" bIns="0" rtlCol="0"/>
            <a:lstStyle/>
            <a:p>
              <a:endParaRPr/>
            </a:p>
          </p:txBody>
        </p:sp>
        <p:pic>
          <p:nvPicPr>
            <p:cNvPr id="61" name="object 61"/>
            <p:cNvPicPr/>
            <p:nvPr/>
          </p:nvPicPr>
          <p:blipFill>
            <a:blip r:embed="rId20" cstate="print"/>
            <a:stretch>
              <a:fillRect/>
            </a:stretch>
          </p:blipFill>
          <p:spPr>
            <a:xfrm>
              <a:off x="8120842" y="1806965"/>
              <a:ext cx="111047" cy="78322"/>
            </a:xfrm>
            <a:prstGeom prst="rect">
              <a:avLst/>
            </a:prstGeom>
          </p:spPr>
        </p:pic>
        <p:sp>
          <p:nvSpPr>
            <p:cNvPr id="62" name="object 62"/>
            <p:cNvSpPr/>
            <p:nvPr/>
          </p:nvSpPr>
          <p:spPr>
            <a:xfrm>
              <a:off x="6949774" y="1934346"/>
              <a:ext cx="1374775" cy="968375"/>
            </a:xfrm>
            <a:custGeom>
              <a:avLst/>
              <a:gdLst/>
              <a:ahLst/>
              <a:cxnLst/>
              <a:rect l="l" t="t" r="r" b="b"/>
              <a:pathLst>
                <a:path w="1374775" h="968375">
                  <a:moveTo>
                    <a:pt x="0" y="968263"/>
                  </a:moveTo>
                  <a:lnTo>
                    <a:pt x="1374164" y="0"/>
                  </a:lnTo>
                </a:path>
              </a:pathLst>
            </a:custGeom>
            <a:ln w="19049">
              <a:solidFill>
                <a:srgbClr val="595959"/>
              </a:solidFill>
            </a:ln>
          </p:spPr>
          <p:txBody>
            <a:bodyPr wrap="square" lIns="0" tIns="0" rIns="0" bIns="0" rtlCol="0"/>
            <a:lstStyle/>
            <a:p>
              <a:endParaRPr/>
            </a:p>
          </p:txBody>
        </p:sp>
        <p:pic>
          <p:nvPicPr>
            <p:cNvPr id="63" name="object 63"/>
            <p:cNvPicPr/>
            <p:nvPr/>
          </p:nvPicPr>
          <p:blipFill>
            <a:blip r:embed="rId21" cstate="print"/>
            <a:stretch>
              <a:fillRect/>
            </a:stretch>
          </p:blipFill>
          <p:spPr>
            <a:xfrm>
              <a:off x="8296290" y="1875026"/>
              <a:ext cx="107842" cy="94566"/>
            </a:xfrm>
            <a:prstGeom prst="rect">
              <a:avLst/>
            </a:prstGeom>
          </p:spPr>
        </p:pic>
      </p:grpSp>
      <p:sp>
        <p:nvSpPr>
          <p:cNvPr id="64" name="object 64"/>
          <p:cNvSpPr txBox="1"/>
          <p:nvPr/>
        </p:nvSpPr>
        <p:spPr>
          <a:xfrm>
            <a:off x="5063450" y="3181690"/>
            <a:ext cx="844550" cy="330200"/>
          </a:xfrm>
          <a:prstGeom prst="rect">
            <a:avLst/>
          </a:prstGeom>
        </p:spPr>
        <p:txBody>
          <a:bodyPr vert="horz" wrap="square" lIns="0" tIns="12700" rIns="0" bIns="0" rtlCol="0">
            <a:spAutoFit/>
          </a:bodyPr>
          <a:lstStyle/>
          <a:p>
            <a:pPr marL="12700">
              <a:lnSpc>
                <a:spcPct val="100000"/>
              </a:lnSpc>
              <a:spcBef>
                <a:spcPts val="100"/>
              </a:spcBef>
            </a:pPr>
            <a:r>
              <a:rPr sz="2000" b="1" i="1" spc="155" dirty="0">
                <a:solidFill>
                  <a:srgbClr val="0000FF"/>
                </a:solidFill>
                <a:latin typeface="Calibri"/>
                <a:cs typeface="Calibri"/>
              </a:rPr>
              <a:t>I</a:t>
            </a:r>
            <a:r>
              <a:rPr sz="2000" b="1" i="1" spc="-45" dirty="0">
                <a:solidFill>
                  <a:srgbClr val="0000FF"/>
                </a:solidFill>
                <a:latin typeface="Calibri"/>
                <a:cs typeface="Calibri"/>
              </a:rPr>
              <a:t>nput</a:t>
            </a:r>
            <a:r>
              <a:rPr sz="2000" b="1" i="1" spc="-155" dirty="0">
                <a:solidFill>
                  <a:srgbClr val="0000FF"/>
                </a:solidFill>
                <a:latin typeface="Calibri"/>
                <a:cs typeface="Calibri"/>
              </a:rPr>
              <a:t> </a:t>
            </a:r>
            <a:r>
              <a:rPr sz="2000" b="1" i="1" spc="5" dirty="0">
                <a:solidFill>
                  <a:srgbClr val="0000FF"/>
                </a:solidFill>
                <a:latin typeface="Calibri"/>
                <a:cs typeface="Calibri"/>
              </a:rPr>
              <a:t>(i)</a:t>
            </a:r>
            <a:endParaRPr sz="2000">
              <a:latin typeface="Calibri"/>
              <a:cs typeface="Calibri"/>
            </a:endParaRPr>
          </a:p>
        </p:txBody>
      </p:sp>
      <p:sp>
        <p:nvSpPr>
          <p:cNvPr id="65" name="object 65"/>
          <p:cNvSpPr txBox="1"/>
          <p:nvPr/>
        </p:nvSpPr>
        <p:spPr>
          <a:xfrm>
            <a:off x="6406450" y="3334090"/>
            <a:ext cx="1019175" cy="330200"/>
          </a:xfrm>
          <a:prstGeom prst="rect">
            <a:avLst/>
          </a:prstGeom>
        </p:spPr>
        <p:txBody>
          <a:bodyPr vert="horz" wrap="square" lIns="0" tIns="12700" rIns="0" bIns="0" rtlCol="0">
            <a:spAutoFit/>
          </a:bodyPr>
          <a:lstStyle/>
          <a:p>
            <a:pPr marL="12700">
              <a:lnSpc>
                <a:spcPct val="100000"/>
              </a:lnSpc>
              <a:spcBef>
                <a:spcPts val="100"/>
              </a:spcBef>
            </a:pPr>
            <a:r>
              <a:rPr sz="2000" b="1" i="1" spc="160" dirty="0">
                <a:solidFill>
                  <a:srgbClr val="0000FF"/>
                </a:solidFill>
                <a:latin typeface="Calibri"/>
                <a:cs typeface="Calibri"/>
              </a:rPr>
              <a:t>H</a:t>
            </a:r>
            <a:r>
              <a:rPr sz="2000" b="1" i="1" spc="-60" dirty="0">
                <a:solidFill>
                  <a:srgbClr val="0000FF"/>
                </a:solidFill>
                <a:latin typeface="Calibri"/>
                <a:cs typeface="Calibri"/>
              </a:rPr>
              <a:t>idden</a:t>
            </a:r>
            <a:r>
              <a:rPr sz="2000" b="1" i="1" spc="-155" dirty="0">
                <a:solidFill>
                  <a:srgbClr val="0000FF"/>
                </a:solidFill>
                <a:latin typeface="Calibri"/>
                <a:cs typeface="Calibri"/>
              </a:rPr>
              <a:t> </a:t>
            </a:r>
            <a:r>
              <a:rPr sz="2000" b="1" i="1" spc="-10" dirty="0">
                <a:solidFill>
                  <a:srgbClr val="0000FF"/>
                </a:solidFill>
                <a:latin typeface="Calibri"/>
                <a:cs typeface="Calibri"/>
              </a:rPr>
              <a:t>(j)</a:t>
            </a:r>
            <a:endParaRPr sz="2000">
              <a:latin typeface="Calibri"/>
              <a:cs typeface="Calibri"/>
            </a:endParaRPr>
          </a:p>
        </p:txBody>
      </p:sp>
      <p:sp>
        <p:nvSpPr>
          <p:cNvPr id="66" name="object 66"/>
          <p:cNvSpPr txBox="1"/>
          <p:nvPr/>
        </p:nvSpPr>
        <p:spPr>
          <a:xfrm>
            <a:off x="7796200" y="3039177"/>
            <a:ext cx="1045210" cy="330200"/>
          </a:xfrm>
          <a:prstGeom prst="rect">
            <a:avLst/>
          </a:prstGeom>
        </p:spPr>
        <p:txBody>
          <a:bodyPr vert="horz" wrap="square" lIns="0" tIns="12700" rIns="0" bIns="0" rtlCol="0">
            <a:spAutoFit/>
          </a:bodyPr>
          <a:lstStyle/>
          <a:p>
            <a:pPr marL="12700">
              <a:lnSpc>
                <a:spcPct val="100000"/>
              </a:lnSpc>
              <a:spcBef>
                <a:spcPts val="100"/>
              </a:spcBef>
            </a:pPr>
            <a:r>
              <a:rPr sz="2000" b="1" i="1" spc="-55" dirty="0">
                <a:solidFill>
                  <a:srgbClr val="0000FF"/>
                </a:solidFill>
                <a:latin typeface="Calibri"/>
                <a:cs typeface="Calibri"/>
              </a:rPr>
              <a:t>Output</a:t>
            </a:r>
            <a:r>
              <a:rPr sz="2000" b="1" i="1" spc="-155" dirty="0">
                <a:solidFill>
                  <a:srgbClr val="0000FF"/>
                </a:solidFill>
                <a:latin typeface="Calibri"/>
                <a:cs typeface="Calibri"/>
              </a:rPr>
              <a:t> </a:t>
            </a:r>
            <a:r>
              <a:rPr sz="2000" b="1" i="1" spc="-20" dirty="0">
                <a:solidFill>
                  <a:srgbClr val="0000FF"/>
                </a:solidFill>
                <a:latin typeface="Calibri"/>
                <a:cs typeface="Calibri"/>
              </a:rPr>
              <a:t>(k)</a:t>
            </a:r>
            <a:endParaRPr sz="2000">
              <a:latin typeface="Calibri"/>
              <a:cs typeface="Calibri"/>
            </a:endParaRPr>
          </a:p>
        </p:txBody>
      </p:sp>
      <p:sp>
        <p:nvSpPr>
          <p:cNvPr id="67" name="object 67"/>
          <p:cNvSpPr txBox="1"/>
          <p:nvPr/>
        </p:nvSpPr>
        <p:spPr>
          <a:xfrm>
            <a:off x="5601700" y="609325"/>
            <a:ext cx="408940" cy="406400"/>
          </a:xfrm>
          <a:prstGeom prst="rect">
            <a:avLst/>
          </a:prstGeom>
        </p:spPr>
        <p:txBody>
          <a:bodyPr vert="horz" wrap="square" lIns="0" tIns="12700" rIns="0" bIns="0" rtlCol="0">
            <a:spAutoFit/>
          </a:bodyPr>
          <a:lstStyle/>
          <a:p>
            <a:pPr marL="38100">
              <a:lnSpc>
                <a:spcPct val="100000"/>
              </a:lnSpc>
              <a:spcBef>
                <a:spcPts val="100"/>
              </a:spcBef>
            </a:pPr>
            <a:r>
              <a:rPr sz="3750" b="1" i="1" spc="-37" baseline="21111" dirty="0">
                <a:solidFill>
                  <a:srgbClr val="0000FF"/>
                </a:solidFill>
                <a:latin typeface="Calibri"/>
                <a:cs typeface="Calibri"/>
              </a:rPr>
              <a:t>w</a:t>
            </a:r>
            <a:r>
              <a:rPr sz="1650" b="1" i="1" spc="-25" dirty="0">
                <a:solidFill>
                  <a:srgbClr val="0000FF"/>
                </a:solidFill>
                <a:latin typeface="Calibri"/>
                <a:cs typeface="Calibri"/>
              </a:rPr>
              <a:t>ij</a:t>
            </a:r>
            <a:endParaRPr sz="1650">
              <a:latin typeface="Calibri"/>
              <a:cs typeface="Calibri"/>
            </a:endParaRPr>
          </a:p>
        </p:txBody>
      </p:sp>
      <p:sp>
        <p:nvSpPr>
          <p:cNvPr id="68" name="object 68"/>
          <p:cNvSpPr txBox="1"/>
          <p:nvPr/>
        </p:nvSpPr>
        <p:spPr>
          <a:xfrm>
            <a:off x="7490324" y="714512"/>
            <a:ext cx="449580" cy="406400"/>
          </a:xfrm>
          <a:prstGeom prst="rect">
            <a:avLst/>
          </a:prstGeom>
        </p:spPr>
        <p:txBody>
          <a:bodyPr vert="horz" wrap="square" lIns="0" tIns="12700" rIns="0" bIns="0" rtlCol="0">
            <a:spAutoFit/>
          </a:bodyPr>
          <a:lstStyle/>
          <a:p>
            <a:pPr marL="38100">
              <a:lnSpc>
                <a:spcPct val="100000"/>
              </a:lnSpc>
              <a:spcBef>
                <a:spcPts val="100"/>
              </a:spcBef>
            </a:pPr>
            <a:r>
              <a:rPr sz="3750" b="1" i="1" spc="-75" baseline="21111" dirty="0">
                <a:solidFill>
                  <a:srgbClr val="0000FF"/>
                </a:solidFill>
                <a:latin typeface="Calibri"/>
                <a:cs typeface="Calibri"/>
              </a:rPr>
              <a:t>w</a:t>
            </a:r>
            <a:r>
              <a:rPr sz="1650" b="1" i="1" spc="-50" dirty="0">
                <a:solidFill>
                  <a:srgbClr val="0000FF"/>
                </a:solidFill>
                <a:latin typeface="Calibri"/>
                <a:cs typeface="Calibri"/>
              </a:rPr>
              <a:t>jk</a:t>
            </a:r>
            <a:endParaRPr sz="1650">
              <a:latin typeface="Calibri"/>
              <a:cs typeface="Calibri"/>
            </a:endParaRPr>
          </a:p>
        </p:txBody>
      </p:sp>
      <p:grpSp>
        <p:nvGrpSpPr>
          <p:cNvPr id="69" name="object 69"/>
          <p:cNvGrpSpPr/>
          <p:nvPr/>
        </p:nvGrpSpPr>
        <p:grpSpPr>
          <a:xfrm>
            <a:off x="593550" y="1448649"/>
            <a:ext cx="2398395" cy="944244"/>
            <a:chOff x="593550" y="1448649"/>
            <a:chExt cx="2398395" cy="944244"/>
          </a:xfrm>
        </p:grpSpPr>
        <p:pic>
          <p:nvPicPr>
            <p:cNvPr id="70" name="object 70"/>
            <p:cNvPicPr/>
            <p:nvPr/>
          </p:nvPicPr>
          <p:blipFill>
            <a:blip r:embed="rId22" cstate="print"/>
            <a:stretch>
              <a:fillRect/>
            </a:stretch>
          </p:blipFill>
          <p:spPr>
            <a:xfrm>
              <a:off x="612600" y="1467700"/>
              <a:ext cx="2360099" cy="905699"/>
            </a:xfrm>
            <a:prstGeom prst="rect">
              <a:avLst/>
            </a:prstGeom>
          </p:spPr>
        </p:pic>
        <p:sp>
          <p:nvSpPr>
            <p:cNvPr id="71" name="object 71"/>
            <p:cNvSpPr/>
            <p:nvPr/>
          </p:nvSpPr>
          <p:spPr>
            <a:xfrm>
              <a:off x="603075" y="1458174"/>
              <a:ext cx="2379345" cy="925194"/>
            </a:xfrm>
            <a:custGeom>
              <a:avLst/>
              <a:gdLst/>
              <a:ahLst/>
              <a:cxnLst/>
              <a:rect l="l" t="t" r="r" b="b"/>
              <a:pathLst>
                <a:path w="2379345" h="925194">
                  <a:moveTo>
                    <a:pt x="0" y="154128"/>
                  </a:moveTo>
                  <a:lnTo>
                    <a:pt x="7757" y="105411"/>
                  </a:lnTo>
                  <a:lnTo>
                    <a:pt x="29360" y="63102"/>
                  </a:lnTo>
                  <a:lnTo>
                    <a:pt x="62300" y="29737"/>
                  </a:lnTo>
                  <a:lnTo>
                    <a:pt x="104073" y="7857"/>
                  </a:lnTo>
                  <a:lnTo>
                    <a:pt x="152171" y="0"/>
                  </a:lnTo>
                  <a:lnTo>
                    <a:pt x="2226978" y="0"/>
                  </a:lnTo>
                  <a:lnTo>
                    <a:pt x="2285212" y="11732"/>
                  </a:lnTo>
                  <a:lnTo>
                    <a:pt x="2334579" y="45143"/>
                  </a:lnTo>
                  <a:lnTo>
                    <a:pt x="2367566" y="95145"/>
                  </a:lnTo>
                  <a:lnTo>
                    <a:pt x="2379149" y="154128"/>
                  </a:lnTo>
                  <a:lnTo>
                    <a:pt x="2379149" y="770621"/>
                  </a:lnTo>
                  <a:lnTo>
                    <a:pt x="2371392" y="819338"/>
                  </a:lnTo>
                  <a:lnTo>
                    <a:pt x="2349789" y="861647"/>
                  </a:lnTo>
                  <a:lnTo>
                    <a:pt x="2316849" y="895012"/>
                  </a:lnTo>
                  <a:lnTo>
                    <a:pt x="2275076" y="916892"/>
                  </a:lnTo>
                  <a:lnTo>
                    <a:pt x="2226978" y="924749"/>
                  </a:lnTo>
                  <a:lnTo>
                    <a:pt x="152171" y="924749"/>
                  </a:lnTo>
                  <a:lnTo>
                    <a:pt x="104073" y="916892"/>
                  </a:lnTo>
                  <a:lnTo>
                    <a:pt x="62300" y="895012"/>
                  </a:lnTo>
                  <a:lnTo>
                    <a:pt x="29360" y="861647"/>
                  </a:lnTo>
                  <a:lnTo>
                    <a:pt x="7757" y="819338"/>
                  </a:lnTo>
                  <a:lnTo>
                    <a:pt x="0" y="770621"/>
                  </a:lnTo>
                  <a:lnTo>
                    <a:pt x="0" y="154128"/>
                  </a:lnTo>
                  <a:close/>
                </a:path>
              </a:pathLst>
            </a:custGeom>
            <a:ln w="19049">
              <a:solidFill>
                <a:srgbClr val="595959"/>
              </a:solidFill>
            </a:ln>
          </p:spPr>
          <p:txBody>
            <a:bodyPr wrap="square" lIns="0" tIns="0" rIns="0" bIns="0" rtlCol="0"/>
            <a:lstStyle/>
            <a:p>
              <a:endParaRPr/>
            </a:p>
          </p:txBody>
        </p:sp>
      </p:grpSp>
      <p:grpSp>
        <p:nvGrpSpPr>
          <p:cNvPr id="72" name="object 72"/>
          <p:cNvGrpSpPr/>
          <p:nvPr/>
        </p:nvGrpSpPr>
        <p:grpSpPr>
          <a:xfrm>
            <a:off x="636375" y="2466576"/>
            <a:ext cx="4003675" cy="1203325"/>
            <a:chOff x="636375" y="2466576"/>
            <a:chExt cx="4003675" cy="1203325"/>
          </a:xfrm>
        </p:grpSpPr>
        <p:pic>
          <p:nvPicPr>
            <p:cNvPr id="73" name="object 73"/>
            <p:cNvPicPr/>
            <p:nvPr/>
          </p:nvPicPr>
          <p:blipFill>
            <a:blip r:embed="rId23" cstate="print"/>
            <a:stretch>
              <a:fillRect/>
            </a:stretch>
          </p:blipFill>
          <p:spPr>
            <a:xfrm>
              <a:off x="655425" y="2485627"/>
              <a:ext cx="3965099" cy="1164599"/>
            </a:xfrm>
            <a:prstGeom prst="rect">
              <a:avLst/>
            </a:prstGeom>
          </p:spPr>
        </p:pic>
        <p:sp>
          <p:nvSpPr>
            <p:cNvPr id="74" name="object 74"/>
            <p:cNvSpPr/>
            <p:nvPr/>
          </p:nvSpPr>
          <p:spPr>
            <a:xfrm>
              <a:off x="645900" y="2476101"/>
              <a:ext cx="3984625" cy="1184275"/>
            </a:xfrm>
            <a:custGeom>
              <a:avLst/>
              <a:gdLst/>
              <a:ahLst/>
              <a:cxnLst/>
              <a:rect l="l" t="t" r="r" b="b"/>
              <a:pathLst>
                <a:path w="3984625" h="1184275">
                  <a:moveTo>
                    <a:pt x="0" y="197278"/>
                  </a:moveTo>
                  <a:lnTo>
                    <a:pt x="5151" y="152044"/>
                  </a:lnTo>
                  <a:lnTo>
                    <a:pt x="19823" y="110520"/>
                  </a:lnTo>
                  <a:lnTo>
                    <a:pt x="42847" y="73890"/>
                  </a:lnTo>
                  <a:lnTo>
                    <a:pt x="73051" y="43339"/>
                  </a:lnTo>
                  <a:lnTo>
                    <a:pt x="109264" y="20051"/>
                  </a:lnTo>
                  <a:lnTo>
                    <a:pt x="150316" y="5210"/>
                  </a:lnTo>
                  <a:lnTo>
                    <a:pt x="195036" y="0"/>
                  </a:lnTo>
                  <a:lnTo>
                    <a:pt x="3789113" y="0"/>
                  </a:lnTo>
                  <a:lnTo>
                    <a:pt x="3827341" y="3825"/>
                  </a:lnTo>
                  <a:lnTo>
                    <a:pt x="3897319" y="33145"/>
                  </a:lnTo>
                  <a:lnTo>
                    <a:pt x="3927024" y="57781"/>
                  </a:lnTo>
                  <a:lnTo>
                    <a:pt x="3951381" y="87828"/>
                  </a:lnTo>
                  <a:lnTo>
                    <a:pt x="3969303" y="121783"/>
                  </a:lnTo>
                  <a:lnTo>
                    <a:pt x="3980367" y="158611"/>
                  </a:lnTo>
                  <a:lnTo>
                    <a:pt x="3984149" y="197278"/>
                  </a:lnTo>
                  <a:lnTo>
                    <a:pt x="3984149" y="986370"/>
                  </a:lnTo>
                  <a:lnTo>
                    <a:pt x="3978998" y="1031605"/>
                  </a:lnTo>
                  <a:lnTo>
                    <a:pt x="3964326" y="1073129"/>
                  </a:lnTo>
                  <a:lnTo>
                    <a:pt x="3941302" y="1109758"/>
                  </a:lnTo>
                  <a:lnTo>
                    <a:pt x="3911098" y="1140309"/>
                  </a:lnTo>
                  <a:lnTo>
                    <a:pt x="3874885" y="1163598"/>
                  </a:lnTo>
                  <a:lnTo>
                    <a:pt x="3833833" y="1178439"/>
                  </a:lnTo>
                  <a:lnTo>
                    <a:pt x="3789113" y="1183649"/>
                  </a:lnTo>
                  <a:lnTo>
                    <a:pt x="195036" y="1183649"/>
                  </a:lnTo>
                  <a:lnTo>
                    <a:pt x="150316" y="1178439"/>
                  </a:lnTo>
                  <a:lnTo>
                    <a:pt x="109264" y="1163598"/>
                  </a:lnTo>
                  <a:lnTo>
                    <a:pt x="73051" y="1140309"/>
                  </a:lnTo>
                  <a:lnTo>
                    <a:pt x="42847" y="1109758"/>
                  </a:lnTo>
                  <a:lnTo>
                    <a:pt x="19823" y="1073129"/>
                  </a:lnTo>
                  <a:lnTo>
                    <a:pt x="5151" y="1031605"/>
                  </a:lnTo>
                  <a:lnTo>
                    <a:pt x="0" y="986370"/>
                  </a:lnTo>
                  <a:lnTo>
                    <a:pt x="0" y="197278"/>
                  </a:lnTo>
                  <a:close/>
                </a:path>
              </a:pathLst>
            </a:custGeom>
            <a:ln w="19049">
              <a:solidFill>
                <a:srgbClr val="595959"/>
              </a:solidFill>
            </a:ln>
          </p:spPr>
          <p:txBody>
            <a:bodyPr wrap="square" lIns="0" tIns="0" rIns="0" bIns="0" rtlCol="0"/>
            <a:lstStyle/>
            <a:p>
              <a:endParaRPr/>
            </a:p>
          </p:txBody>
        </p:sp>
      </p:grpSp>
      <p:grpSp>
        <p:nvGrpSpPr>
          <p:cNvPr id="75" name="object 75"/>
          <p:cNvGrpSpPr/>
          <p:nvPr/>
        </p:nvGrpSpPr>
        <p:grpSpPr>
          <a:xfrm>
            <a:off x="589437" y="4161325"/>
            <a:ext cx="3945254" cy="795020"/>
            <a:chOff x="589437" y="4161325"/>
            <a:chExt cx="3945254" cy="795020"/>
          </a:xfrm>
        </p:grpSpPr>
        <p:pic>
          <p:nvPicPr>
            <p:cNvPr id="76" name="object 76"/>
            <p:cNvPicPr/>
            <p:nvPr/>
          </p:nvPicPr>
          <p:blipFill>
            <a:blip r:embed="rId24" cstate="print"/>
            <a:stretch>
              <a:fillRect/>
            </a:stretch>
          </p:blipFill>
          <p:spPr>
            <a:xfrm>
              <a:off x="608487" y="4180375"/>
              <a:ext cx="3906599" cy="756899"/>
            </a:xfrm>
            <a:prstGeom prst="rect">
              <a:avLst/>
            </a:prstGeom>
          </p:spPr>
        </p:pic>
        <p:sp>
          <p:nvSpPr>
            <p:cNvPr id="77" name="object 77"/>
            <p:cNvSpPr/>
            <p:nvPr/>
          </p:nvSpPr>
          <p:spPr>
            <a:xfrm>
              <a:off x="598962" y="4170850"/>
              <a:ext cx="3926204" cy="775970"/>
            </a:xfrm>
            <a:custGeom>
              <a:avLst/>
              <a:gdLst/>
              <a:ahLst/>
              <a:cxnLst/>
              <a:rect l="l" t="t" r="r" b="b"/>
              <a:pathLst>
                <a:path w="3926204" h="775970">
                  <a:moveTo>
                    <a:pt x="0" y="129327"/>
                  </a:moveTo>
                  <a:lnTo>
                    <a:pt x="9962" y="78987"/>
                  </a:lnTo>
                  <a:lnTo>
                    <a:pt x="37129" y="37879"/>
                  </a:lnTo>
                  <a:lnTo>
                    <a:pt x="77424" y="10163"/>
                  </a:lnTo>
                  <a:lnTo>
                    <a:pt x="126767" y="0"/>
                  </a:lnTo>
                  <a:lnTo>
                    <a:pt x="3798882" y="0"/>
                  </a:lnTo>
                  <a:lnTo>
                    <a:pt x="3847394" y="9844"/>
                  </a:lnTo>
                  <a:lnTo>
                    <a:pt x="3888520" y="37879"/>
                  </a:lnTo>
                  <a:lnTo>
                    <a:pt x="3916000" y="79836"/>
                  </a:lnTo>
                  <a:lnTo>
                    <a:pt x="3925649" y="129327"/>
                  </a:lnTo>
                  <a:lnTo>
                    <a:pt x="3925649" y="646622"/>
                  </a:lnTo>
                  <a:lnTo>
                    <a:pt x="3915687" y="696962"/>
                  </a:lnTo>
                  <a:lnTo>
                    <a:pt x="3888520" y="738070"/>
                  </a:lnTo>
                  <a:lnTo>
                    <a:pt x="3848225" y="765786"/>
                  </a:lnTo>
                  <a:lnTo>
                    <a:pt x="3798882" y="775949"/>
                  </a:lnTo>
                  <a:lnTo>
                    <a:pt x="126767" y="775949"/>
                  </a:lnTo>
                  <a:lnTo>
                    <a:pt x="77424" y="765786"/>
                  </a:lnTo>
                  <a:lnTo>
                    <a:pt x="37129" y="738070"/>
                  </a:lnTo>
                  <a:lnTo>
                    <a:pt x="9962" y="696962"/>
                  </a:lnTo>
                  <a:lnTo>
                    <a:pt x="0" y="646622"/>
                  </a:lnTo>
                  <a:lnTo>
                    <a:pt x="0" y="129327"/>
                  </a:lnTo>
                  <a:close/>
                </a:path>
              </a:pathLst>
            </a:custGeom>
            <a:ln w="19049">
              <a:solidFill>
                <a:srgbClr val="595959"/>
              </a:solidFill>
            </a:ln>
          </p:spPr>
          <p:txBody>
            <a:bodyPr wrap="square" lIns="0" tIns="0" rIns="0" bIns="0" rtlCol="0"/>
            <a:lstStyle/>
            <a:p>
              <a:endParaRPr/>
            </a:p>
          </p:txBody>
        </p:sp>
      </p:grpSp>
      <p:pic>
        <p:nvPicPr>
          <p:cNvPr id="78" name="object 78"/>
          <p:cNvPicPr/>
          <p:nvPr/>
        </p:nvPicPr>
        <p:blipFill>
          <a:blip r:embed="rId25" cstate="print"/>
          <a:stretch>
            <a:fillRect/>
          </a:stretch>
        </p:blipFill>
        <p:spPr>
          <a:xfrm>
            <a:off x="5349300" y="3605598"/>
            <a:ext cx="3518049" cy="1395899"/>
          </a:xfrm>
          <a:prstGeom prst="rect">
            <a:avLst/>
          </a:prstGeom>
        </p:spPr>
      </p:pic>
      <p:sp>
        <p:nvSpPr>
          <p:cNvPr id="79" name="object 79"/>
          <p:cNvSpPr txBox="1"/>
          <p:nvPr/>
        </p:nvSpPr>
        <p:spPr>
          <a:xfrm>
            <a:off x="728450" y="3766106"/>
            <a:ext cx="310959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For</a:t>
            </a:r>
            <a:r>
              <a:rPr sz="1800" spc="-35" dirty="0">
                <a:latin typeface="Arial MT"/>
                <a:cs typeface="Arial MT"/>
              </a:rPr>
              <a:t> </a:t>
            </a:r>
            <a:r>
              <a:rPr sz="1800" dirty="0">
                <a:latin typeface="Arial MT"/>
                <a:cs typeface="Arial MT"/>
              </a:rPr>
              <a:t>sigmoid</a:t>
            </a:r>
            <a:r>
              <a:rPr sz="1800" spc="-30" dirty="0">
                <a:latin typeface="Arial MT"/>
                <a:cs typeface="Arial MT"/>
              </a:rPr>
              <a:t> </a:t>
            </a:r>
            <a:r>
              <a:rPr sz="1800" spc="-5" dirty="0">
                <a:latin typeface="Arial MT"/>
                <a:cs typeface="Arial MT"/>
              </a:rPr>
              <a:t>activation</a:t>
            </a:r>
            <a:r>
              <a:rPr sz="1800" spc="-35" dirty="0">
                <a:latin typeface="Arial MT"/>
                <a:cs typeface="Arial MT"/>
              </a:rPr>
              <a:t> </a:t>
            </a:r>
            <a:r>
              <a:rPr sz="1800" spc="-5" dirty="0">
                <a:latin typeface="Arial MT"/>
                <a:cs typeface="Arial MT"/>
              </a:rPr>
              <a:t>function</a:t>
            </a:r>
            <a:endParaRPr sz="1800">
              <a:latin typeface="Arial MT"/>
              <a:cs typeface="Arial MT"/>
            </a:endParaRPr>
          </a:p>
        </p:txBody>
      </p:sp>
      <p:sp>
        <p:nvSpPr>
          <p:cNvPr id="80" name="object 80"/>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75</a:t>
            </a:fld>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14" y="102725"/>
            <a:ext cx="6093460" cy="452120"/>
          </a:xfrm>
          <a:prstGeom prst="rect">
            <a:avLst/>
          </a:prstGeom>
        </p:spPr>
        <p:txBody>
          <a:bodyPr vert="horz" wrap="square" lIns="0" tIns="12700" rIns="0" bIns="0" rtlCol="0">
            <a:spAutoFit/>
          </a:bodyPr>
          <a:lstStyle/>
          <a:p>
            <a:pPr marL="12700">
              <a:lnSpc>
                <a:spcPct val="100000"/>
              </a:lnSpc>
              <a:spcBef>
                <a:spcPts val="100"/>
              </a:spcBef>
            </a:pPr>
            <a:r>
              <a:rPr spc="-5" dirty="0"/>
              <a:t>Backpropagation</a:t>
            </a:r>
            <a:r>
              <a:rPr spc="-150" dirty="0"/>
              <a:t> </a:t>
            </a:r>
            <a:r>
              <a:rPr spc="-5" dirty="0"/>
              <a:t>Algorithm</a:t>
            </a:r>
            <a:r>
              <a:rPr spc="-45" dirty="0"/>
              <a:t> </a:t>
            </a:r>
            <a:r>
              <a:rPr dirty="0"/>
              <a:t>(cont’d)</a:t>
            </a:r>
          </a:p>
        </p:txBody>
      </p:sp>
      <p:sp>
        <p:nvSpPr>
          <p:cNvPr id="3" name="object 3"/>
          <p:cNvSpPr txBox="1"/>
          <p:nvPr/>
        </p:nvSpPr>
        <p:spPr>
          <a:xfrm>
            <a:off x="459967" y="631914"/>
            <a:ext cx="4363720" cy="730250"/>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 pos="2658745" algn="l"/>
                <a:tab pos="2990850" algn="l"/>
                <a:tab pos="3520440" algn="l"/>
              </a:tabLst>
            </a:pPr>
            <a:r>
              <a:rPr sz="2000" b="1" spc="-5" dirty="0">
                <a:solidFill>
                  <a:srgbClr val="0000FF"/>
                </a:solidFill>
                <a:latin typeface="Arial"/>
                <a:cs typeface="Arial"/>
              </a:rPr>
              <a:t>Backpropagatio</a:t>
            </a:r>
            <a:r>
              <a:rPr sz="2000" b="1" dirty="0">
                <a:solidFill>
                  <a:srgbClr val="0000FF"/>
                </a:solidFill>
                <a:latin typeface="Arial"/>
                <a:cs typeface="Arial"/>
              </a:rPr>
              <a:t>n	–	for	</a:t>
            </a:r>
            <a:r>
              <a:rPr sz="2000" b="1" spc="-5" dirty="0">
                <a:solidFill>
                  <a:srgbClr val="0000FF"/>
                </a:solidFill>
                <a:latin typeface="Arial"/>
                <a:cs typeface="Arial"/>
              </a:rPr>
              <a:t>hidden  layer</a:t>
            </a:r>
            <a:endParaRPr sz="2000">
              <a:latin typeface="Arial"/>
              <a:cs typeface="Arial"/>
            </a:endParaRPr>
          </a:p>
        </p:txBody>
      </p:sp>
      <p:grpSp>
        <p:nvGrpSpPr>
          <p:cNvPr id="4" name="object 4"/>
          <p:cNvGrpSpPr/>
          <p:nvPr/>
        </p:nvGrpSpPr>
        <p:grpSpPr>
          <a:xfrm>
            <a:off x="5011725" y="547299"/>
            <a:ext cx="4019550" cy="4459605"/>
            <a:chOff x="5011725" y="547299"/>
            <a:chExt cx="4019550" cy="4459605"/>
          </a:xfrm>
        </p:grpSpPr>
        <p:sp>
          <p:nvSpPr>
            <p:cNvPr id="5" name="object 5"/>
            <p:cNvSpPr/>
            <p:nvPr/>
          </p:nvSpPr>
          <p:spPr>
            <a:xfrm>
              <a:off x="5021250" y="556824"/>
              <a:ext cx="4000500" cy="4440555"/>
            </a:xfrm>
            <a:custGeom>
              <a:avLst/>
              <a:gdLst/>
              <a:ahLst/>
              <a:cxnLst/>
              <a:rect l="l" t="t" r="r" b="b"/>
              <a:pathLst>
                <a:path w="4000500" h="4440555">
                  <a:moveTo>
                    <a:pt x="0" y="0"/>
                  </a:moveTo>
                  <a:lnTo>
                    <a:pt x="3999899" y="0"/>
                  </a:lnTo>
                  <a:lnTo>
                    <a:pt x="3999899" y="4440299"/>
                  </a:lnTo>
                  <a:lnTo>
                    <a:pt x="0" y="4440299"/>
                  </a:lnTo>
                  <a:lnTo>
                    <a:pt x="0" y="0"/>
                  </a:lnTo>
                  <a:close/>
                </a:path>
              </a:pathLst>
            </a:custGeom>
            <a:ln w="19049">
              <a:solidFill>
                <a:srgbClr val="000000"/>
              </a:solidFill>
            </a:ln>
          </p:spPr>
          <p:txBody>
            <a:bodyPr wrap="square" lIns="0" tIns="0" rIns="0" bIns="0" rtlCol="0"/>
            <a:lstStyle/>
            <a:p>
              <a:endParaRPr/>
            </a:p>
          </p:txBody>
        </p:sp>
        <p:sp>
          <p:nvSpPr>
            <p:cNvPr id="6" name="object 6"/>
            <p:cNvSpPr/>
            <p:nvPr/>
          </p:nvSpPr>
          <p:spPr>
            <a:xfrm>
              <a:off x="6621230" y="765649"/>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7" name="object 7"/>
            <p:cNvSpPr/>
            <p:nvPr/>
          </p:nvSpPr>
          <p:spPr>
            <a:xfrm>
              <a:off x="6621230" y="765649"/>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8" name="object 8"/>
            <p:cNvSpPr/>
            <p:nvPr/>
          </p:nvSpPr>
          <p:spPr>
            <a:xfrm>
              <a:off x="6621230" y="1447910"/>
              <a:ext cx="478155" cy="421005"/>
            </a:xfrm>
            <a:custGeom>
              <a:avLst/>
              <a:gdLst/>
              <a:ahLst/>
              <a:cxnLst/>
              <a:rect l="l" t="t" r="r" b="b"/>
              <a:pathLst>
                <a:path w="478154" h="421005">
                  <a:moveTo>
                    <a:pt x="238799" y="420600"/>
                  </a:moveTo>
                  <a:lnTo>
                    <a:pt x="190673" y="416327"/>
                  </a:lnTo>
                  <a:lnTo>
                    <a:pt x="145847" y="404073"/>
                  </a:lnTo>
                  <a:lnTo>
                    <a:pt x="105284" y="384684"/>
                  </a:lnTo>
                  <a:lnTo>
                    <a:pt x="69942" y="359004"/>
                  </a:lnTo>
                  <a:lnTo>
                    <a:pt x="40783" y="327880"/>
                  </a:lnTo>
                  <a:lnTo>
                    <a:pt x="18765" y="292158"/>
                  </a:lnTo>
                  <a:lnTo>
                    <a:pt x="4851" y="252682"/>
                  </a:lnTo>
                  <a:lnTo>
                    <a:pt x="0" y="210300"/>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3C47D"/>
            </a:solidFill>
          </p:spPr>
          <p:txBody>
            <a:bodyPr wrap="square" lIns="0" tIns="0" rIns="0" bIns="0" rtlCol="0"/>
            <a:lstStyle/>
            <a:p>
              <a:endParaRPr/>
            </a:p>
          </p:txBody>
        </p:sp>
        <p:sp>
          <p:nvSpPr>
            <p:cNvPr id="9" name="object 9"/>
            <p:cNvSpPr/>
            <p:nvPr/>
          </p:nvSpPr>
          <p:spPr>
            <a:xfrm>
              <a:off x="6621230" y="1447910"/>
              <a:ext cx="478155" cy="421005"/>
            </a:xfrm>
            <a:custGeom>
              <a:avLst/>
              <a:gdLst/>
              <a:ahLst/>
              <a:cxnLst/>
              <a:rect l="l" t="t" r="r" b="b"/>
              <a:pathLst>
                <a:path w="478154" h="421005">
                  <a:moveTo>
                    <a:pt x="0" y="210300"/>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7" y="404073"/>
                  </a:lnTo>
                  <a:lnTo>
                    <a:pt x="105284" y="384684"/>
                  </a:lnTo>
                  <a:lnTo>
                    <a:pt x="69942" y="359004"/>
                  </a:lnTo>
                  <a:lnTo>
                    <a:pt x="40783" y="327880"/>
                  </a:lnTo>
                  <a:lnTo>
                    <a:pt x="18765"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10" name="object 10"/>
            <p:cNvSpPr/>
            <p:nvPr/>
          </p:nvSpPr>
          <p:spPr>
            <a:xfrm>
              <a:off x="6621230" y="213017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1" name="object 11"/>
            <p:cNvSpPr/>
            <p:nvPr/>
          </p:nvSpPr>
          <p:spPr>
            <a:xfrm>
              <a:off x="6621230" y="213017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2" name="object 12"/>
            <p:cNvSpPr/>
            <p:nvPr/>
          </p:nvSpPr>
          <p:spPr>
            <a:xfrm>
              <a:off x="5243578" y="1137791"/>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3" name="object 13"/>
            <p:cNvSpPr/>
            <p:nvPr/>
          </p:nvSpPr>
          <p:spPr>
            <a:xfrm>
              <a:off x="5243578" y="1137791"/>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4" name="object 14"/>
            <p:cNvSpPr/>
            <p:nvPr/>
          </p:nvSpPr>
          <p:spPr>
            <a:xfrm>
              <a:off x="5243578" y="182005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5" name="object 15"/>
            <p:cNvSpPr/>
            <p:nvPr/>
          </p:nvSpPr>
          <p:spPr>
            <a:xfrm>
              <a:off x="5243578" y="182005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6" name="object 16"/>
            <p:cNvSpPr/>
            <p:nvPr/>
          </p:nvSpPr>
          <p:spPr>
            <a:xfrm>
              <a:off x="8178574" y="1447910"/>
              <a:ext cx="478155" cy="421005"/>
            </a:xfrm>
            <a:custGeom>
              <a:avLst/>
              <a:gdLst/>
              <a:ahLst/>
              <a:cxnLst/>
              <a:rect l="l" t="t" r="r" b="b"/>
              <a:pathLst>
                <a:path w="478154" h="421005">
                  <a:moveTo>
                    <a:pt x="238799" y="420600"/>
                  </a:moveTo>
                  <a:lnTo>
                    <a:pt x="190673" y="416327"/>
                  </a:lnTo>
                  <a:lnTo>
                    <a:pt x="145848" y="404073"/>
                  </a:lnTo>
                  <a:lnTo>
                    <a:pt x="105284" y="384684"/>
                  </a:lnTo>
                  <a:lnTo>
                    <a:pt x="69942" y="359004"/>
                  </a:lnTo>
                  <a:lnTo>
                    <a:pt x="40783" y="327880"/>
                  </a:lnTo>
                  <a:lnTo>
                    <a:pt x="18766" y="292158"/>
                  </a:lnTo>
                  <a:lnTo>
                    <a:pt x="4851" y="252682"/>
                  </a:lnTo>
                  <a:lnTo>
                    <a:pt x="0" y="210300"/>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900FF"/>
            </a:solidFill>
          </p:spPr>
          <p:txBody>
            <a:bodyPr wrap="square" lIns="0" tIns="0" rIns="0" bIns="0" rtlCol="0"/>
            <a:lstStyle/>
            <a:p>
              <a:endParaRPr/>
            </a:p>
          </p:txBody>
        </p:sp>
        <p:sp>
          <p:nvSpPr>
            <p:cNvPr id="17" name="object 17"/>
            <p:cNvSpPr/>
            <p:nvPr/>
          </p:nvSpPr>
          <p:spPr>
            <a:xfrm>
              <a:off x="8178574" y="1447910"/>
              <a:ext cx="478155" cy="421005"/>
            </a:xfrm>
            <a:custGeom>
              <a:avLst/>
              <a:gdLst/>
              <a:ahLst/>
              <a:cxnLst/>
              <a:rect l="l" t="t" r="r" b="b"/>
              <a:pathLst>
                <a:path w="478154" h="421005">
                  <a:moveTo>
                    <a:pt x="0" y="210300"/>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8" y="404073"/>
                  </a:lnTo>
                  <a:lnTo>
                    <a:pt x="105284" y="384684"/>
                  </a:lnTo>
                  <a:lnTo>
                    <a:pt x="69942" y="359004"/>
                  </a:lnTo>
                  <a:lnTo>
                    <a:pt x="40783" y="327880"/>
                  </a:lnTo>
                  <a:lnTo>
                    <a:pt x="18766"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18" name="object 18"/>
            <p:cNvSpPr/>
            <p:nvPr/>
          </p:nvSpPr>
          <p:spPr>
            <a:xfrm>
              <a:off x="6621230" y="2874454"/>
              <a:ext cx="478155" cy="421005"/>
            </a:xfrm>
            <a:custGeom>
              <a:avLst/>
              <a:gdLst/>
              <a:ahLst/>
              <a:cxnLst/>
              <a:rect l="l" t="t" r="r" b="b"/>
              <a:pathLst>
                <a:path w="478154" h="421004">
                  <a:moveTo>
                    <a:pt x="238799" y="420599"/>
                  </a:moveTo>
                  <a:lnTo>
                    <a:pt x="190673" y="416327"/>
                  </a:lnTo>
                  <a:lnTo>
                    <a:pt x="145847" y="404073"/>
                  </a:lnTo>
                  <a:lnTo>
                    <a:pt x="105284" y="384683"/>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9" name="object 19"/>
            <p:cNvSpPr/>
            <p:nvPr/>
          </p:nvSpPr>
          <p:spPr>
            <a:xfrm>
              <a:off x="6621230" y="2874454"/>
              <a:ext cx="478155" cy="421005"/>
            </a:xfrm>
            <a:custGeom>
              <a:avLst/>
              <a:gdLst/>
              <a:ahLst/>
              <a:cxnLst/>
              <a:rect l="l" t="t" r="r" b="b"/>
              <a:pathLst>
                <a:path w="478154" h="421004">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lnTo>
                    <a:pt x="190673" y="416327"/>
                  </a:lnTo>
                  <a:lnTo>
                    <a:pt x="145847" y="404073"/>
                  </a:lnTo>
                  <a:lnTo>
                    <a:pt x="105284" y="384683"/>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0" name="object 20"/>
            <p:cNvSpPr/>
            <p:nvPr/>
          </p:nvSpPr>
          <p:spPr>
            <a:xfrm>
              <a:off x="5243578" y="250231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21" name="object 21"/>
            <p:cNvSpPr/>
            <p:nvPr/>
          </p:nvSpPr>
          <p:spPr>
            <a:xfrm>
              <a:off x="5243578" y="250231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2" name="object 22"/>
            <p:cNvSpPr/>
            <p:nvPr/>
          </p:nvSpPr>
          <p:spPr>
            <a:xfrm>
              <a:off x="8178574" y="2192194"/>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23" name="object 23"/>
            <p:cNvSpPr/>
            <p:nvPr/>
          </p:nvSpPr>
          <p:spPr>
            <a:xfrm>
              <a:off x="8178574" y="2192194"/>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4" name="object 24"/>
            <p:cNvSpPr/>
            <p:nvPr/>
          </p:nvSpPr>
          <p:spPr>
            <a:xfrm>
              <a:off x="5651235" y="865889"/>
              <a:ext cx="932180" cy="334010"/>
            </a:xfrm>
            <a:custGeom>
              <a:avLst/>
              <a:gdLst/>
              <a:ahLst/>
              <a:cxnLst/>
              <a:rect l="l" t="t" r="r" b="b"/>
              <a:pathLst>
                <a:path w="932179" h="334009">
                  <a:moveTo>
                    <a:pt x="0" y="333497"/>
                  </a:moveTo>
                  <a:lnTo>
                    <a:pt x="932179" y="0"/>
                  </a:lnTo>
                </a:path>
              </a:pathLst>
            </a:custGeom>
            <a:ln w="19049">
              <a:solidFill>
                <a:srgbClr val="595959"/>
              </a:solidFill>
            </a:ln>
          </p:spPr>
          <p:txBody>
            <a:bodyPr wrap="square" lIns="0" tIns="0" rIns="0" bIns="0" rtlCol="0"/>
            <a:lstStyle/>
            <a:p>
              <a:endParaRPr/>
            </a:p>
          </p:txBody>
        </p:sp>
        <p:pic>
          <p:nvPicPr>
            <p:cNvPr id="25" name="object 25"/>
            <p:cNvPicPr/>
            <p:nvPr/>
          </p:nvPicPr>
          <p:blipFill>
            <a:blip r:embed="rId2" cstate="print"/>
            <a:stretch>
              <a:fillRect/>
            </a:stretch>
          </p:blipFill>
          <p:spPr>
            <a:xfrm>
              <a:off x="6563291" y="826738"/>
              <a:ext cx="111047" cy="78303"/>
            </a:xfrm>
            <a:prstGeom prst="rect">
              <a:avLst/>
            </a:prstGeom>
          </p:spPr>
        </p:pic>
        <p:sp>
          <p:nvSpPr>
            <p:cNvPr id="26" name="object 26"/>
            <p:cNvSpPr/>
            <p:nvPr/>
          </p:nvSpPr>
          <p:spPr>
            <a:xfrm>
              <a:off x="5721178" y="1348091"/>
              <a:ext cx="857250" cy="142875"/>
            </a:xfrm>
            <a:custGeom>
              <a:avLst/>
              <a:gdLst/>
              <a:ahLst/>
              <a:cxnLst/>
              <a:rect l="l" t="t" r="r" b="b"/>
              <a:pathLst>
                <a:path w="857250" h="142875">
                  <a:moveTo>
                    <a:pt x="0" y="0"/>
                  </a:moveTo>
                  <a:lnTo>
                    <a:pt x="857151" y="142637"/>
                  </a:lnTo>
                </a:path>
              </a:pathLst>
            </a:custGeom>
            <a:ln w="19049">
              <a:solidFill>
                <a:srgbClr val="595959"/>
              </a:solidFill>
            </a:ln>
          </p:spPr>
          <p:txBody>
            <a:bodyPr wrap="square" lIns="0" tIns="0" rIns="0" bIns="0" rtlCol="0"/>
            <a:lstStyle/>
            <a:p>
              <a:endParaRPr/>
            </a:p>
          </p:txBody>
        </p:sp>
        <p:pic>
          <p:nvPicPr>
            <p:cNvPr id="27" name="object 27"/>
            <p:cNvPicPr/>
            <p:nvPr/>
          </p:nvPicPr>
          <p:blipFill>
            <a:blip r:embed="rId3" cstate="print"/>
            <a:stretch>
              <a:fillRect/>
            </a:stretch>
          </p:blipFill>
          <p:spPr>
            <a:xfrm>
              <a:off x="6563639" y="1450165"/>
              <a:ext cx="109493" cy="81127"/>
            </a:xfrm>
            <a:prstGeom prst="rect">
              <a:avLst/>
            </a:prstGeom>
          </p:spPr>
        </p:pic>
        <p:sp>
          <p:nvSpPr>
            <p:cNvPr id="28" name="object 28"/>
            <p:cNvSpPr/>
            <p:nvPr/>
          </p:nvSpPr>
          <p:spPr>
            <a:xfrm>
              <a:off x="5651072" y="1496665"/>
              <a:ext cx="945515" cy="631825"/>
            </a:xfrm>
            <a:custGeom>
              <a:avLst/>
              <a:gdLst/>
              <a:ahLst/>
              <a:cxnLst/>
              <a:rect l="l" t="t" r="r" b="b"/>
              <a:pathLst>
                <a:path w="945515" h="631825">
                  <a:moveTo>
                    <a:pt x="0" y="0"/>
                  </a:moveTo>
                  <a:lnTo>
                    <a:pt x="945069" y="631590"/>
                  </a:lnTo>
                </a:path>
              </a:pathLst>
            </a:custGeom>
            <a:ln w="19049">
              <a:solidFill>
                <a:srgbClr val="595959"/>
              </a:solidFill>
            </a:ln>
          </p:spPr>
          <p:txBody>
            <a:bodyPr wrap="square" lIns="0" tIns="0" rIns="0" bIns="0" rtlCol="0"/>
            <a:lstStyle/>
            <a:p>
              <a:endParaRPr/>
            </a:p>
          </p:txBody>
        </p:sp>
        <p:pic>
          <p:nvPicPr>
            <p:cNvPr id="29" name="object 29"/>
            <p:cNvPicPr/>
            <p:nvPr/>
          </p:nvPicPr>
          <p:blipFill>
            <a:blip r:embed="rId4" cstate="print"/>
            <a:stretch>
              <a:fillRect/>
            </a:stretch>
          </p:blipFill>
          <p:spPr>
            <a:xfrm>
              <a:off x="6569132" y="2092570"/>
              <a:ext cx="108410" cy="93246"/>
            </a:xfrm>
            <a:prstGeom prst="rect">
              <a:avLst/>
            </a:prstGeom>
          </p:spPr>
        </p:pic>
        <p:sp>
          <p:nvSpPr>
            <p:cNvPr id="30" name="object 30"/>
            <p:cNvSpPr/>
            <p:nvPr/>
          </p:nvSpPr>
          <p:spPr>
            <a:xfrm>
              <a:off x="5482378" y="1558391"/>
              <a:ext cx="1133475" cy="1292225"/>
            </a:xfrm>
            <a:custGeom>
              <a:avLst/>
              <a:gdLst/>
              <a:ahLst/>
              <a:cxnLst/>
              <a:rect l="l" t="t" r="r" b="b"/>
              <a:pathLst>
                <a:path w="1133475" h="1292225">
                  <a:moveTo>
                    <a:pt x="0" y="0"/>
                  </a:moveTo>
                  <a:lnTo>
                    <a:pt x="1133316" y="1291682"/>
                  </a:lnTo>
                </a:path>
              </a:pathLst>
            </a:custGeom>
            <a:ln w="19049">
              <a:solidFill>
                <a:srgbClr val="595959"/>
              </a:solidFill>
            </a:ln>
          </p:spPr>
          <p:txBody>
            <a:bodyPr wrap="square" lIns="0" tIns="0" rIns="0" bIns="0" rtlCol="0"/>
            <a:lstStyle/>
            <a:p>
              <a:endParaRPr/>
            </a:p>
          </p:txBody>
        </p:sp>
        <p:pic>
          <p:nvPicPr>
            <p:cNvPr id="31" name="object 31"/>
            <p:cNvPicPr/>
            <p:nvPr/>
          </p:nvPicPr>
          <p:blipFill>
            <a:blip r:embed="rId5" cstate="print"/>
            <a:stretch>
              <a:fillRect/>
            </a:stretch>
          </p:blipFill>
          <p:spPr>
            <a:xfrm>
              <a:off x="6582518" y="2819797"/>
              <a:ext cx="99718" cy="104785"/>
            </a:xfrm>
            <a:prstGeom prst="rect">
              <a:avLst/>
            </a:prstGeom>
          </p:spPr>
        </p:pic>
        <p:sp>
          <p:nvSpPr>
            <p:cNvPr id="32" name="object 32"/>
            <p:cNvSpPr/>
            <p:nvPr/>
          </p:nvSpPr>
          <p:spPr>
            <a:xfrm>
              <a:off x="5651235" y="1053957"/>
              <a:ext cx="886460" cy="828040"/>
            </a:xfrm>
            <a:custGeom>
              <a:avLst/>
              <a:gdLst/>
              <a:ahLst/>
              <a:cxnLst/>
              <a:rect l="l" t="t" r="r" b="b"/>
              <a:pathLst>
                <a:path w="886459" h="828039">
                  <a:moveTo>
                    <a:pt x="0" y="827689"/>
                  </a:moveTo>
                  <a:lnTo>
                    <a:pt x="886360" y="0"/>
                  </a:lnTo>
                </a:path>
              </a:pathLst>
            </a:custGeom>
            <a:ln w="19049">
              <a:solidFill>
                <a:srgbClr val="595959"/>
              </a:solidFill>
            </a:ln>
          </p:spPr>
          <p:txBody>
            <a:bodyPr wrap="square" lIns="0" tIns="0" rIns="0" bIns="0" rtlCol="0"/>
            <a:lstStyle/>
            <a:p>
              <a:endParaRPr/>
            </a:p>
          </p:txBody>
        </p:sp>
        <p:pic>
          <p:nvPicPr>
            <p:cNvPr id="33" name="object 33"/>
            <p:cNvPicPr/>
            <p:nvPr/>
          </p:nvPicPr>
          <p:blipFill>
            <a:blip r:embed="rId6" cstate="print"/>
            <a:stretch>
              <a:fillRect/>
            </a:stretch>
          </p:blipFill>
          <p:spPr>
            <a:xfrm>
              <a:off x="6506595" y="985429"/>
              <a:ext cx="103710" cy="101050"/>
            </a:xfrm>
            <a:prstGeom prst="rect">
              <a:avLst/>
            </a:prstGeom>
          </p:spPr>
        </p:pic>
        <p:sp>
          <p:nvSpPr>
            <p:cNvPr id="34" name="object 34"/>
            <p:cNvSpPr/>
            <p:nvPr/>
          </p:nvSpPr>
          <p:spPr>
            <a:xfrm>
              <a:off x="5721178" y="1702013"/>
              <a:ext cx="794385" cy="328930"/>
            </a:xfrm>
            <a:custGeom>
              <a:avLst/>
              <a:gdLst/>
              <a:ahLst/>
              <a:cxnLst/>
              <a:rect l="l" t="t" r="r" b="b"/>
              <a:pathLst>
                <a:path w="794384" h="328930">
                  <a:moveTo>
                    <a:pt x="0" y="328338"/>
                  </a:moveTo>
                  <a:lnTo>
                    <a:pt x="794367" y="0"/>
                  </a:lnTo>
                </a:path>
              </a:pathLst>
            </a:custGeom>
            <a:ln w="19049">
              <a:solidFill>
                <a:srgbClr val="595959"/>
              </a:solidFill>
            </a:ln>
          </p:spPr>
          <p:txBody>
            <a:bodyPr wrap="square" lIns="0" tIns="0" rIns="0" bIns="0" rtlCol="0"/>
            <a:lstStyle/>
            <a:p>
              <a:endParaRPr/>
            </a:p>
          </p:txBody>
        </p:sp>
        <p:pic>
          <p:nvPicPr>
            <p:cNvPr id="35" name="object 35"/>
            <p:cNvPicPr/>
            <p:nvPr/>
          </p:nvPicPr>
          <p:blipFill>
            <a:blip r:embed="rId7" cstate="print"/>
            <a:stretch>
              <a:fillRect/>
            </a:stretch>
          </p:blipFill>
          <p:spPr>
            <a:xfrm>
              <a:off x="6494002" y="1659465"/>
              <a:ext cx="110963" cy="81152"/>
            </a:xfrm>
            <a:prstGeom prst="rect">
              <a:avLst/>
            </a:prstGeom>
          </p:spPr>
        </p:pic>
        <p:sp>
          <p:nvSpPr>
            <p:cNvPr id="36" name="object 36"/>
            <p:cNvSpPr/>
            <p:nvPr/>
          </p:nvSpPr>
          <p:spPr>
            <a:xfrm>
              <a:off x="5710729" y="2117570"/>
              <a:ext cx="800100" cy="196215"/>
            </a:xfrm>
            <a:custGeom>
              <a:avLst/>
              <a:gdLst/>
              <a:ahLst/>
              <a:cxnLst/>
              <a:rect l="l" t="t" r="r" b="b"/>
              <a:pathLst>
                <a:path w="800100" h="196214">
                  <a:moveTo>
                    <a:pt x="0" y="0"/>
                  </a:moveTo>
                  <a:lnTo>
                    <a:pt x="799478" y="195720"/>
                  </a:lnTo>
                </a:path>
              </a:pathLst>
            </a:custGeom>
            <a:ln w="19049">
              <a:solidFill>
                <a:srgbClr val="595959"/>
              </a:solidFill>
            </a:ln>
          </p:spPr>
          <p:txBody>
            <a:bodyPr wrap="square" lIns="0" tIns="0" rIns="0" bIns="0" rtlCol="0"/>
            <a:lstStyle/>
            <a:p>
              <a:endParaRPr/>
            </a:p>
          </p:txBody>
        </p:sp>
        <p:pic>
          <p:nvPicPr>
            <p:cNvPr id="37" name="object 37"/>
            <p:cNvPicPr/>
            <p:nvPr/>
          </p:nvPicPr>
          <p:blipFill>
            <a:blip r:embed="rId8" cstate="print"/>
            <a:stretch>
              <a:fillRect/>
            </a:stretch>
          </p:blipFill>
          <p:spPr>
            <a:xfrm>
              <a:off x="6493201" y="2273203"/>
              <a:ext cx="110502" cy="80175"/>
            </a:xfrm>
            <a:prstGeom prst="rect">
              <a:avLst/>
            </a:prstGeom>
          </p:spPr>
        </p:pic>
        <p:sp>
          <p:nvSpPr>
            <p:cNvPr id="38" name="object 38"/>
            <p:cNvSpPr/>
            <p:nvPr/>
          </p:nvSpPr>
          <p:spPr>
            <a:xfrm>
              <a:off x="5651329" y="2191954"/>
              <a:ext cx="885825" cy="815975"/>
            </a:xfrm>
            <a:custGeom>
              <a:avLst/>
              <a:gdLst/>
              <a:ahLst/>
              <a:cxnLst/>
              <a:rect l="l" t="t" r="r" b="b"/>
              <a:pathLst>
                <a:path w="885825" h="815975">
                  <a:moveTo>
                    <a:pt x="0" y="0"/>
                  </a:moveTo>
                  <a:lnTo>
                    <a:pt x="885804" y="815389"/>
                  </a:lnTo>
                </a:path>
              </a:pathLst>
            </a:custGeom>
            <a:ln w="19049">
              <a:solidFill>
                <a:srgbClr val="595959"/>
              </a:solidFill>
            </a:ln>
          </p:spPr>
          <p:txBody>
            <a:bodyPr wrap="square" lIns="0" tIns="0" rIns="0" bIns="0" rtlCol="0"/>
            <a:lstStyle/>
            <a:p>
              <a:endParaRPr/>
            </a:p>
          </p:txBody>
        </p:sp>
        <p:pic>
          <p:nvPicPr>
            <p:cNvPr id="39" name="object 39"/>
            <p:cNvPicPr/>
            <p:nvPr/>
          </p:nvPicPr>
          <p:blipFill>
            <a:blip r:embed="rId9" cstate="print"/>
            <a:stretch>
              <a:fillRect/>
            </a:stretch>
          </p:blipFill>
          <p:spPr>
            <a:xfrm>
              <a:off x="6506298" y="2974668"/>
              <a:ext cx="103966" cy="100750"/>
            </a:xfrm>
            <a:prstGeom prst="rect">
              <a:avLst/>
            </a:prstGeom>
          </p:spPr>
        </p:pic>
        <p:sp>
          <p:nvSpPr>
            <p:cNvPr id="40" name="object 40"/>
            <p:cNvSpPr/>
            <p:nvPr/>
          </p:nvSpPr>
          <p:spPr>
            <a:xfrm>
              <a:off x="5566772" y="1213668"/>
              <a:ext cx="1052830" cy="1307465"/>
            </a:xfrm>
            <a:custGeom>
              <a:avLst/>
              <a:gdLst/>
              <a:ahLst/>
              <a:cxnLst/>
              <a:rect l="l" t="t" r="r" b="b"/>
              <a:pathLst>
                <a:path w="1052829" h="1307464">
                  <a:moveTo>
                    <a:pt x="0" y="1306885"/>
                  </a:moveTo>
                  <a:lnTo>
                    <a:pt x="1052699" y="0"/>
                  </a:lnTo>
                </a:path>
              </a:pathLst>
            </a:custGeom>
            <a:ln w="19049">
              <a:solidFill>
                <a:srgbClr val="595959"/>
              </a:solidFill>
            </a:ln>
          </p:spPr>
          <p:txBody>
            <a:bodyPr wrap="square" lIns="0" tIns="0" rIns="0" bIns="0" rtlCol="0"/>
            <a:lstStyle/>
            <a:p>
              <a:endParaRPr/>
            </a:p>
          </p:txBody>
        </p:sp>
        <p:pic>
          <p:nvPicPr>
            <p:cNvPr id="41" name="object 41"/>
            <p:cNvPicPr/>
            <p:nvPr/>
          </p:nvPicPr>
          <p:blipFill>
            <a:blip r:embed="rId10" cstate="print"/>
            <a:stretch>
              <a:fillRect/>
            </a:stretch>
          </p:blipFill>
          <p:spPr>
            <a:xfrm>
              <a:off x="6585442" y="1136817"/>
              <a:ext cx="97784" cy="106114"/>
            </a:xfrm>
            <a:prstGeom prst="rect">
              <a:avLst/>
            </a:prstGeom>
          </p:spPr>
        </p:pic>
        <p:sp>
          <p:nvSpPr>
            <p:cNvPr id="42" name="object 42"/>
            <p:cNvSpPr/>
            <p:nvPr/>
          </p:nvSpPr>
          <p:spPr>
            <a:xfrm>
              <a:off x="5651235" y="1874275"/>
              <a:ext cx="947419" cy="690245"/>
            </a:xfrm>
            <a:custGeom>
              <a:avLst/>
              <a:gdLst/>
              <a:ahLst/>
              <a:cxnLst/>
              <a:rect l="l" t="t" r="r" b="b"/>
              <a:pathLst>
                <a:path w="947420" h="690244">
                  <a:moveTo>
                    <a:pt x="0" y="689632"/>
                  </a:moveTo>
                  <a:lnTo>
                    <a:pt x="947390" y="0"/>
                  </a:lnTo>
                </a:path>
              </a:pathLst>
            </a:custGeom>
            <a:ln w="19049">
              <a:solidFill>
                <a:srgbClr val="595959"/>
              </a:solidFill>
            </a:ln>
          </p:spPr>
          <p:txBody>
            <a:bodyPr wrap="square" lIns="0" tIns="0" rIns="0" bIns="0" rtlCol="0"/>
            <a:lstStyle/>
            <a:p>
              <a:endParaRPr/>
            </a:p>
          </p:txBody>
        </p:sp>
        <p:pic>
          <p:nvPicPr>
            <p:cNvPr id="43" name="object 43"/>
            <p:cNvPicPr/>
            <p:nvPr/>
          </p:nvPicPr>
          <p:blipFill>
            <a:blip r:embed="rId11" cstate="print"/>
            <a:stretch>
              <a:fillRect/>
            </a:stretch>
          </p:blipFill>
          <p:spPr>
            <a:xfrm>
              <a:off x="6570583" y="1813872"/>
              <a:ext cx="107461" cy="95367"/>
            </a:xfrm>
            <a:prstGeom prst="rect">
              <a:avLst/>
            </a:prstGeom>
          </p:spPr>
        </p:pic>
        <p:sp>
          <p:nvSpPr>
            <p:cNvPr id="44" name="object 44"/>
            <p:cNvSpPr/>
            <p:nvPr/>
          </p:nvSpPr>
          <p:spPr>
            <a:xfrm>
              <a:off x="5721178" y="2514778"/>
              <a:ext cx="858519" cy="198120"/>
            </a:xfrm>
            <a:custGeom>
              <a:avLst/>
              <a:gdLst/>
              <a:ahLst/>
              <a:cxnLst/>
              <a:rect l="l" t="t" r="r" b="b"/>
              <a:pathLst>
                <a:path w="858520" h="198119">
                  <a:moveTo>
                    <a:pt x="0" y="197833"/>
                  </a:moveTo>
                  <a:lnTo>
                    <a:pt x="858518" y="0"/>
                  </a:lnTo>
                </a:path>
              </a:pathLst>
            </a:custGeom>
            <a:ln w="19049">
              <a:solidFill>
                <a:srgbClr val="595959"/>
              </a:solidFill>
            </a:ln>
          </p:spPr>
          <p:txBody>
            <a:bodyPr wrap="square" lIns="0" tIns="0" rIns="0" bIns="0" rtlCol="0"/>
            <a:lstStyle/>
            <a:p>
              <a:endParaRPr/>
            </a:p>
          </p:txBody>
        </p:sp>
        <p:pic>
          <p:nvPicPr>
            <p:cNvPr id="45" name="object 45"/>
            <p:cNvPicPr/>
            <p:nvPr/>
          </p:nvPicPr>
          <p:blipFill>
            <a:blip r:embed="rId12" cstate="print"/>
            <a:stretch>
              <a:fillRect/>
            </a:stretch>
          </p:blipFill>
          <p:spPr>
            <a:xfrm>
              <a:off x="6563107" y="2474591"/>
              <a:ext cx="110358" cy="80373"/>
            </a:xfrm>
            <a:prstGeom prst="rect">
              <a:avLst/>
            </a:prstGeom>
          </p:spPr>
        </p:pic>
        <p:sp>
          <p:nvSpPr>
            <p:cNvPr id="46" name="object 46"/>
            <p:cNvSpPr/>
            <p:nvPr/>
          </p:nvSpPr>
          <p:spPr>
            <a:xfrm>
              <a:off x="5601872" y="2902558"/>
              <a:ext cx="980440" cy="297815"/>
            </a:xfrm>
            <a:custGeom>
              <a:avLst/>
              <a:gdLst/>
              <a:ahLst/>
              <a:cxnLst/>
              <a:rect l="l" t="t" r="r" b="b"/>
              <a:pathLst>
                <a:path w="980440" h="297814">
                  <a:moveTo>
                    <a:pt x="0" y="0"/>
                  </a:moveTo>
                  <a:lnTo>
                    <a:pt x="979934" y="297677"/>
                  </a:lnTo>
                </a:path>
              </a:pathLst>
            </a:custGeom>
            <a:ln w="19049">
              <a:solidFill>
                <a:srgbClr val="595959"/>
              </a:solidFill>
            </a:ln>
          </p:spPr>
          <p:txBody>
            <a:bodyPr wrap="square" lIns="0" tIns="0" rIns="0" bIns="0" rtlCol="0"/>
            <a:lstStyle/>
            <a:p>
              <a:endParaRPr/>
            </a:p>
          </p:txBody>
        </p:sp>
        <p:pic>
          <p:nvPicPr>
            <p:cNvPr id="47" name="object 47"/>
            <p:cNvPicPr/>
            <p:nvPr/>
          </p:nvPicPr>
          <p:blipFill>
            <a:blip r:embed="rId13" cstate="print"/>
            <a:stretch>
              <a:fillRect/>
            </a:stretch>
          </p:blipFill>
          <p:spPr>
            <a:xfrm>
              <a:off x="6563136" y="3160604"/>
              <a:ext cx="110913" cy="79263"/>
            </a:xfrm>
            <a:prstGeom prst="rect">
              <a:avLst/>
            </a:prstGeom>
          </p:spPr>
        </p:pic>
        <p:sp>
          <p:nvSpPr>
            <p:cNvPr id="48" name="object 48"/>
            <p:cNvSpPr/>
            <p:nvPr/>
          </p:nvSpPr>
          <p:spPr>
            <a:xfrm>
              <a:off x="7028886" y="827245"/>
              <a:ext cx="1284605" cy="574675"/>
            </a:xfrm>
            <a:custGeom>
              <a:avLst/>
              <a:gdLst/>
              <a:ahLst/>
              <a:cxnLst/>
              <a:rect l="l" t="t" r="r" b="b"/>
              <a:pathLst>
                <a:path w="1284604" h="574675">
                  <a:moveTo>
                    <a:pt x="0" y="0"/>
                  </a:moveTo>
                  <a:lnTo>
                    <a:pt x="1284053" y="574050"/>
                  </a:lnTo>
                </a:path>
              </a:pathLst>
            </a:custGeom>
            <a:ln w="19049">
              <a:solidFill>
                <a:srgbClr val="595959"/>
              </a:solidFill>
            </a:ln>
          </p:spPr>
          <p:txBody>
            <a:bodyPr wrap="square" lIns="0" tIns="0" rIns="0" bIns="0" rtlCol="0"/>
            <a:lstStyle/>
            <a:p>
              <a:endParaRPr/>
            </a:p>
          </p:txBody>
        </p:sp>
        <p:pic>
          <p:nvPicPr>
            <p:cNvPr id="49" name="object 49"/>
            <p:cNvPicPr/>
            <p:nvPr/>
          </p:nvPicPr>
          <p:blipFill>
            <a:blip r:embed="rId14" cstate="print"/>
            <a:stretch>
              <a:fillRect/>
            </a:stretch>
          </p:blipFill>
          <p:spPr>
            <a:xfrm>
              <a:off x="8290572" y="1363045"/>
              <a:ext cx="110814" cy="83058"/>
            </a:xfrm>
            <a:prstGeom prst="rect">
              <a:avLst/>
            </a:prstGeom>
          </p:spPr>
        </p:pic>
        <p:sp>
          <p:nvSpPr>
            <p:cNvPr id="50" name="object 50"/>
            <p:cNvSpPr/>
            <p:nvPr/>
          </p:nvSpPr>
          <p:spPr>
            <a:xfrm>
              <a:off x="7098830" y="975949"/>
              <a:ext cx="1073150" cy="1193165"/>
            </a:xfrm>
            <a:custGeom>
              <a:avLst/>
              <a:gdLst/>
              <a:ahLst/>
              <a:cxnLst/>
              <a:rect l="l" t="t" r="r" b="b"/>
              <a:pathLst>
                <a:path w="1073150" h="1193164">
                  <a:moveTo>
                    <a:pt x="0" y="0"/>
                  </a:moveTo>
                  <a:lnTo>
                    <a:pt x="1073148" y="1192730"/>
                  </a:lnTo>
                </a:path>
              </a:pathLst>
            </a:custGeom>
            <a:ln w="19049">
              <a:solidFill>
                <a:srgbClr val="595959"/>
              </a:solidFill>
            </a:ln>
          </p:spPr>
          <p:txBody>
            <a:bodyPr wrap="square" lIns="0" tIns="0" rIns="0" bIns="0" rtlCol="0"/>
            <a:lstStyle/>
            <a:p>
              <a:endParaRPr/>
            </a:p>
          </p:txBody>
        </p:sp>
        <p:pic>
          <p:nvPicPr>
            <p:cNvPr id="51" name="object 51"/>
            <p:cNvPicPr/>
            <p:nvPr/>
          </p:nvPicPr>
          <p:blipFill>
            <a:blip r:embed="rId15" cstate="print"/>
            <a:stretch>
              <a:fillRect/>
            </a:stretch>
          </p:blipFill>
          <p:spPr>
            <a:xfrm>
              <a:off x="8139063" y="2138109"/>
              <a:ext cx="100264" cy="104362"/>
            </a:xfrm>
            <a:prstGeom prst="rect">
              <a:avLst/>
            </a:prstGeom>
          </p:spPr>
        </p:pic>
        <p:sp>
          <p:nvSpPr>
            <p:cNvPr id="52" name="object 52"/>
            <p:cNvSpPr/>
            <p:nvPr/>
          </p:nvSpPr>
          <p:spPr>
            <a:xfrm>
              <a:off x="7098830" y="1658210"/>
              <a:ext cx="965835" cy="0"/>
            </a:xfrm>
            <a:custGeom>
              <a:avLst/>
              <a:gdLst/>
              <a:ahLst/>
              <a:cxnLst/>
              <a:rect l="l" t="t" r="r" b="b"/>
              <a:pathLst>
                <a:path w="965834">
                  <a:moveTo>
                    <a:pt x="0" y="0"/>
                  </a:moveTo>
                  <a:lnTo>
                    <a:pt x="965399" y="0"/>
                  </a:lnTo>
                </a:path>
              </a:pathLst>
            </a:custGeom>
            <a:ln w="19049">
              <a:solidFill>
                <a:srgbClr val="595959"/>
              </a:solidFill>
            </a:ln>
          </p:spPr>
          <p:txBody>
            <a:bodyPr wrap="square" lIns="0" tIns="0" rIns="0" bIns="0" rtlCol="0"/>
            <a:lstStyle/>
            <a:p>
              <a:endParaRPr/>
            </a:p>
          </p:txBody>
        </p:sp>
        <p:pic>
          <p:nvPicPr>
            <p:cNvPr id="53" name="object 53"/>
            <p:cNvPicPr/>
            <p:nvPr/>
          </p:nvPicPr>
          <p:blipFill>
            <a:blip r:embed="rId16" cstate="print"/>
            <a:stretch>
              <a:fillRect/>
            </a:stretch>
          </p:blipFill>
          <p:spPr>
            <a:xfrm>
              <a:off x="8054705" y="1617219"/>
              <a:ext cx="105500" cy="81980"/>
            </a:xfrm>
            <a:prstGeom prst="rect">
              <a:avLst/>
            </a:prstGeom>
          </p:spPr>
        </p:pic>
        <p:sp>
          <p:nvSpPr>
            <p:cNvPr id="54" name="object 54"/>
            <p:cNvSpPr/>
            <p:nvPr/>
          </p:nvSpPr>
          <p:spPr>
            <a:xfrm>
              <a:off x="7098617" y="2402398"/>
              <a:ext cx="1036955" cy="134620"/>
            </a:xfrm>
            <a:custGeom>
              <a:avLst/>
              <a:gdLst/>
              <a:ahLst/>
              <a:cxnLst/>
              <a:rect l="l" t="t" r="r" b="b"/>
              <a:pathLst>
                <a:path w="1036954" h="134619">
                  <a:moveTo>
                    <a:pt x="0" y="0"/>
                  </a:moveTo>
                  <a:lnTo>
                    <a:pt x="1036544" y="134131"/>
                  </a:lnTo>
                </a:path>
              </a:pathLst>
            </a:custGeom>
            <a:ln w="19049">
              <a:solidFill>
                <a:srgbClr val="595959"/>
              </a:solidFill>
            </a:ln>
          </p:spPr>
          <p:txBody>
            <a:bodyPr wrap="square" lIns="0" tIns="0" rIns="0" bIns="0" rtlCol="0"/>
            <a:lstStyle/>
            <a:p>
              <a:endParaRPr/>
            </a:p>
          </p:txBody>
        </p:sp>
        <p:pic>
          <p:nvPicPr>
            <p:cNvPr id="55" name="object 55"/>
            <p:cNvPicPr/>
            <p:nvPr/>
          </p:nvPicPr>
          <p:blipFill>
            <a:blip r:embed="rId17" cstate="print"/>
            <a:stretch>
              <a:fillRect/>
            </a:stretch>
          </p:blipFill>
          <p:spPr>
            <a:xfrm>
              <a:off x="8121599" y="2495800"/>
              <a:ext cx="108824" cy="81460"/>
            </a:xfrm>
            <a:prstGeom prst="rect">
              <a:avLst/>
            </a:prstGeom>
          </p:spPr>
        </p:pic>
        <p:sp>
          <p:nvSpPr>
            <p:cNvPr id="56" name="object 56"/>
            <p:cNvSpPr/>
            <p:nvPr/>
          </p:nvSpPr>
          <p:spPr>
            <a:xfrm>
              <a:off x="7098574" y="2650079"/>
              <a:ext cx="1210945" cy="417830"/>
            </a:xfrm>
            <a:custGeom>
              <a:avLst/>
              <a:gdLst/>
              <a:ahLst/>
              <a:cxnLst/>
              <a:rect l="l" t="t" r="r" b="b"/>
              <a:pathLst>
                <a:path w="1210945" h="417830">
                  <a:moveTo>
                    <a:pt x="0" y="417814"/>
                  </a:moveTo>
                  <a:lnTo>
                    <a:pt x="1210752" y="0"/>
                  </a:lnTo>
                </a:path>
              </a:pathLst>
            </a:custGeom>
            <a:ln w="19049">
              <a:solidFill>
                <a:srgbClr val="595959"/>
              </a:solidFill>
            </a:ln>
          </p:spPr>
          <p:txBody>
            <a:bodyPr wrap="square" lIns="0" tIns="0" rIns="0" bIns="0" rtlCol="0"/>
            <a:lstStyle/>
            <a:p>
              <a:endParaRPr/>
            </a:p>
          </p:txBody>
        </p:sp>
        <p:pic>
          <p:nvPicPr>
            <p:cNvPr id="57" name="object 57"/>
            <p:cNvPicPr/>
            <p:nvPr/>
          </p:nvPicPr>
          <p:blipFill>
            <a:blip r:embed="rId18" cstate="print"/>
            <a:stretch>
              <a:fillRect/>
            </a:stretch>
          </p:blipFill>
          <p:spPr>
            <a:xfrm>
              <a:off x="8289537" y="2610810"/>
              <a:ext cx="111035" cy="78538"/>
            </a:xfrm>
            <a:prstGeom prst="rect">
              <a:avLst/>
            </a:prstGeom>
          </p:spPr>
        </p:pic>
        <p:sp>
          <p:nvSpPr>
            <p:cNvPr id="58" name="object 58"/>
            <p:cNvSpPr/>
            <p:nvPr/>
          </p:nvSpPr>
          <p:spPr>
            <a:xfrm>
              <a:off x="7063774" y="1763794"/>
              <a:ext cx="1016000" cy="582295"/>
            </a:xfrm>
            <a:custGeom>
              <a:avLst/>
              <a:gdLst/>
              <a:ahLst/>
              <a:cxnLst/>
              <a:rect l="l" t="t" r="r" b="b"/>
              <a:pathLst>
                <a:path w="1016000" h="582294">
                  <a:moveTo>
                    <a:pt x="0" y="0"/>
                  </a:moveTo>
                  <a:lnTo>
                    <a:pt x="1015624" y="581879"/>
                  </a:lnTo>
                </a:path>
              </a:pathLst>
            </a:custGeom>
            <a:ln w="19049">
              <a:solidFill>
                <a:srgbClr val="595959"/>
              </a:solidFill>
            </a:ln>
          </p:spPr>
          <p:txBody>
            <a:bodyPr wrap="square" lIns="0" tIns="0" rIns="0" bIns="0" rtlCol="0"/>
            <a:lstStyle/>
            <a:p>
              <a:endParaRPr/>
            </a:p>
          </p:txBody>
        </p:sp>
        <p:pic>
          <p:nvPicPr>
            <p:cNvPr id="59" name="object 59"/>
            <p:cNvPicPr/>
            <p:nvPr/>
          </p:nvPicPr>
          <p:blipFill>
            <a:blip r:embed="rId19" cstate="print"/>
            <a:stretch>
              <a:fillRect/>
            </a:stretch>
          </p:blipFill>
          <p:spPr>
            <a:xfrm>
              <a:off x="8054231" y="2308846"/>
              <a:ext cx="109703" cy="89328"/>
            </a:xfrm>
            <a:prstGeom prst="rect">
              <a:avLst/>
            </a:prstGeom>
          </p:spPr>
        </p:pic>
        <p:sp>
          <p:nvSpPr>
            <p:cNvPr id="60" name="object 60"/>
            <p:cNvSpPr/>
            <p:nvPr/>
          </p:nvSpPr>
          <p:spPr>
            <a:xfrm>
              <a:off x="7063817" y="1846215"/>
              <a:ext cx="1077595" cy="394970"/>
            </a:xfrm>
            <a:custGeom>
              <a:avLst/>
              <a:gdLst/>
              <a:ahLst/>
              <a:cxnLst/>
              <a:rect l="l" t="t" r="r" b="b"/>
              <a:pathLst>
                <a:path w="1077595" h="394969">
                  <a:moveTo>
                    <a:pt x="0" y="394498"/>
                  </a:moveTo>
                  <a:lnTo>
                    <a:pt x="1077369" y="0"/>
                  </a:lnTo>
                </a:path>
              </a:pathLst>
            </a:custGeom>
            <a:ln w="19049">
              <a:solidFill>
                <a:srgbClr val="595959"/>
              </a:solidFill>
            </a:ln>
          </p:spPr>
          <p:txBody>
            <a:bodyPr wrap="square" lIns="0" tIns="0" rIns="0" bIns="0" rtlCol="0"/>
            <a:lstStyle/>
            <a:p>
              <a:endParaRPr/>
            </a:p>
          </p:txBody>
        </p:sp>
        <p:pic>
          <p:nvPicPr>
            <p:cNvPr id="61" name="object 61"/>
            <p:cNvPicPr/>
            <p:nvPr/>
          </p:nvPicPr>
          <p:blipFill>
            <a:blip r:embed="rId20" cstate="print"/>
            <a:stretch>
              <a:fillRect/>
            </a:stretch>
          </p:blipFill>
          <p:spPr>
            <a:xfrm>
              <a:off x="8120842" y="1806965"/>
              <a:ext cx="111047" cy="78322"/>
            </a:xfrm>
            <a:prstGeom prst="rect">
              <a:avLst/>
            </a:prstGeom>
          </p:spPr>
        </p:pic>
        <p:sp>
          <p:nvSpPr>
            <p:cNvPr id="62" name="object 62"/>
            <p:cNvSpPr/>
            <p:nvPr/>
          </p:nvSpPr>
          <p:spPr>
            <a:xfrm>
              <a:off x="6949774" y="1934346"/>
              <a:ext cx="1374775" cy="968375"/>
            </a:xfrm>
            <a:custGeom>
              <a:avLst/>
              <a:gdLst/>
              <a:ahLst/>
              <a:cxnLst/>
              <a:rect l="l" t="t" r="r" b="b"/>
              <a:pathLst>
                <a:path w="1374775" h="968375">
                  <a:moveTo>
                    <a:pt x="0" y="968263"/>
                  </a:moveTo>
                  <a:lnTo>
                    <a:pt x="1374164" y="0"/>
                  </a:lnTo>
                </a:path>
              </a:pathLst>
            </a:custGeom>
            <a:ln w="19049">
              <a:solidFill>
                <a:srgbClr val="595959"/>
              </a:solidFill>
            </a:ln>
          </p:spPr>
          <p:txBody>
            <a:bodyPr wrap="square" lIns="0" tIns="0" rIns="0" bIns="0" rtlCol="0"/>
            <a:lstStyle/>
            <a:p>
              <a:endParaRPr/>
            </a:p>
          </p:txBody>
        </p:sp>
        <p:pic>
          <p:nvPicPr>
            <p:cNvPr id="63" name="object 63"/>
            <p:cNvPicPr/>
            <p:nvPr/>
          </p:nvPicPr>
          <p:blipFill>
            <a:blip r:embed="rId21" cstate="print"/>
            <a:stretch>
              <a:fillRect/>
            </a:stretch>
          </p:blipFill>
          <p:spPr>
            <a:xfrm>
              <a:off x="8296290" y="1875026"/>
              <a:ext cx="107842" cy="94566"/>
            </a:xfrm>
            <a:prstGeom prst="rect">
              <a:avLst/>
            </a:prstGeom>
          </p:spPr>
        </p:pic>
      </p:grpSp>
      <p:sp>
        <p:nvSpPr>
          <p:cNvPr id="64" name="object 64"/>
          <p:cNvSpPr txBox="1"/>
          <p:nvPr/>
        </p:nvSpPr>
        <p:spPr>
          <a:xfrm>
            <a:off x="5063450" y="3181690"/>
            <a:ext cx="844550" cy="330200"/>
          </a:xfrm>
          <a:prstGeom prst="rect">
            <a:avLst/>
          </a:prstGeom>
        </p:spPr>
        <p:txBody>
          <a:bodyPr vert="horz" wrap="square" lIns="0" tIns="12700" rIns="0" bIns="0" rtlCol="0">
            <a:spAutoFit/>
          </a:bodyPr>
          <a:lstStyle/>
          <a:p>
            <a:pPr marL="12700">
              <a:lnSpc>
                <a:spcPct val="100000"/>
              </a:lnSpc>
              <a:spcBef>
                <a:spcPts val="100"/>
              </a:spcBef>
            </a:pPr>
            <a:r>
              <a:rPr sz="2000" b="1" i="1" spc="155" dirty="0">
                <a:solidFill>
                  <a:srgbClr val="0000FF"/>
                </a:solidFill>
                <a:latin typeface="Calibri"/>
                <a:cs typeface="Calibri"/>
              </a:rPr>
              <a:t>I</a:t>
            </a:r>
            <a:r>
              <a:rPr sz="2000" b="1" i="1" spc="-45" dirty="0">
                <a:solidFill>
                  <a:srgbClr val="0000FF"/>
                </a:solidFill>
                <a:latin typeface="Calibri"/>
                <a:cs typeface="Calibri"/>
              </a:rPr>
              <a:t>nput</a:t>
            </a:r>
            <a:r>
              <a:rPr sz="2000" b="1" i="1" spc="-155" dirty="0">
                <a:solidFill>
                  <a:srgbClr val="0000FF"/>
                </a:solidFill>
                <a:latin typeface="Calibri"/>
                <a:cs typeface="Calibri"/>
              </a:rPr>
              <a:t> </a:t>
            </a:r>
            <a:r>
              <a:rPr sz="2000" b="1" i="1" spc="5" dirty="0">
                <a:solidFill>
                  <a:srgbClr val="0000FF"/>
                </a:solidFill>
                <a:latin typeface="Calibri"/>
                <a:cs typeface="Calibri"/>
              </a:rPr>
              <a:t>(i)</a:t>
            </a:r>
            <a:endParaRPr sz="2000">
              <a:latin typeface="Calibri"/>
              <a:cs typeface="Calibri"/>
            </a:endParaRPr>
          </a:p>
        </p:txBody>
      </p:sp>
      <p:sp>
        <p:nvSpPr>
          <p:cNvPr id="65" name="object 65"/>
          <p:cNvSpPr txBox="1"/>
          <p:nvPr/>
        </p:nvSpPr>
        <p:spPr>
          <a:xfrm>
            <a:off x="6406450" y="3334090"/>
            <a:ext cx="1019175" cy="330200"/>
          </a:xfrm>
          <a:prstGeom prst="rect">
            <a:avLst/>
          </a:prstGeom>
        </p:spPr>
        <p:txBody>
          <a:bodyPr vert="horz" wrap="square" lIns="0" tIns="12700" rIns="0" bIns="0" rtlCol="0">
            <a:spAutoFit/>
          </a:bodyPr>
          <a:lstStyle/>
          <a:p>
            <a:pPr marL="12700">
              <a:lnSpc>
                <a:spcPct val="100000"/>
              </a:lnSpc>
              <a:spcBef>
                <a:spcPts val="100"/>
              </a:spcBef>
            </a:pPr>
            <a:r>
              <a:rPr sz="2000" b="1" i="1" spc="160" dirty="0">
                <a:solidFill>
                  <a:srgbClr val="0000FF"/>
                </a:solidFill>
                <a:latin typeface="Calibri"/>
                <a:cs typeface="Calibri"/>
              </a:rPr>
              <a:t>H</a:t>
            </a:r>
            <a:r>
              <a:rPr sz="2000" b="1" i="1" spc="-60" dirty="0">
                <a:solidFill>
                  <a:srgbClr val="0000FF"/>
                </a:solidFill>
                <a:latin typeface="Calibri"/>
                <a:cs typeface="Calibri"/>
              </a:rPr>
              <a:t>idden</a:t>
            </a:r>
            <a:r>
              <a:rPr sz="2000" b="1" i="1" spc="-155" dirty="0">
                <a:solidFill>
                  <a:srgbClr val="0000FF"/>
                </a:solidFill>
                <a:latin typeface="Calibri"/>
                <a:cs typeface="Calibri"/>
              </a:rPr>
              <a:t> </a:t>
            </a:r>
            <a:r>
              <a:rPr sz="2000" b="1" i="1" spc="-10" dirty="0">
                <a:solidFill>
                  <a:srgbClr val="0000FF"/>
                </a:solidFill>
                <a:latin typeface="Calibri"/>
                <a:cs typeface="Calibri"/>
              </a:rPr>
              <a:t>(j)</a:t>
            </a:r>
            <a:endParaRPr sz="2000">
              <a:latin typeface="Calibri"/>
              <a:cs typeface="Calibri"/>
            </a:endParaRPr>
          </a:p>
        </p:txBody>
      </p:sp>
      <p:sp>
        <p:nvSpPr>
          <p:cNvPr id="66" name="object 66"/>
          <p:cNvSpPr txBox="1"/>
          <p:nvPr/>
        </p:nvSpPr>
        <p:spPr>
          <a:xfrm>
            <a:off x="7796200" y="3039177"/>
            <a:ext cx="1045210" cy="330200"/>
          </a:xfrm>
          <a:prstGeom prst="rect">
            <a:avLst/>
          </a:prstGeom>
        </p:spPr>
        <p:txBody>
          <a:bodyPr vert="horz" wrap="square" lIns="0" tIns="12700" rIns="0" bIns="0" rtlCol="0">
            <a:spAutoFit/>
          </a:bodyPr>
          <a:lstStyle/>
          <a:p>
            <a:pPr marL="12700">
              <a:lnSpc>
                <a:spcPct val="100000"/>
              </a:lnSpc>
              <a:spcBef>
                <a:spcPts val="100"/>
              </a:spcBef>
            </a:pPr>
            <a:r>
              <a:rPr sz="2000" b="1" i="1" spc="-55" dirty="0">
                <a:solidFill>
                  <a:srgbClr val="0000FF"/>
                </a:solidFill>
                <a:latin typeface="Calibri"/>
                <a:cs typeface="Calibri"/>
              </a:rPr>
              <a:t>Output</a:t>
            </a:r>
            <a:r>
              <a:rPr sz="2000" b="1" i="1" spc="-155" dirty="0">
                <a:solidFill>
                  <a:srgbClr val="0000FF"/>
                </a:solidFill>
                <a:latin typeface="Calibri"/>
                <a:cs typeface="Calibri"/>
              </a:rPr>
              <a:t> </a:t>
            </a:r>
            <a:r>
              <a:rPr sz="2000" b="1" i="1" spc="-20" dirty="0">
                <a:solidFill>
                  <a:srgbClr val="0000FF"/>
                </a:solidFill>
                <a:latin typeface="Calibri"/>
                <a:cs typeface="Calibri"/>
              </a:rPr>
              <a:t>(k)</a:t>
            </a:r>
            <a:endParaRPr sz="2000">
              <a:latin typeface="Calibri"/>
              <a:cs typeface="Calibri"/>
            </a:endParaRPr>
          </a:p>
        </p:txBody>
      </p:sp>
      <p:sp>
        <p:nvSpPr>
          <p:cNvPr id="67" name="object 67"/>
          <p:cNvSpPr txBox="1"/>
          <p:nvPr/>
        </p:nvSpPr>
        <p:spPr>
          <a:xfrm>
            <a:off x="5601700" y="609325"/>
            <a:ext cx="408940" cy="406400"/>
          </a:xfrm>
          <a:prstGeom prst="rect">
            <a:avLst/>
          </a:prstGeom>
        </p:spPr>
        <p:txBody>
          <a:bodyPr vert="horz" wrap="square" lIns="0" tIns="12700" rIns="0" bIns="0" rtlCol="0">
            <a:spAutoFit/>
          </a:bodyPr>
          <a:lstStyle/>
          <a:p>
            <a:pPr marL="38100">
              <a:lnSpc>
                <a:spcPct val="100000"/>
              </a:lnSpc>
              <a:spcBef>
                <a:spcPts val="100"/>
              </a:spcBef>
            </a:pPr>
            <a:r>
              <a:rPr sz="3750" b="1" i="1" spc="-37" baseline="21111" dirty="0">
                <a:solidFill>
                  <a:srgbClr val="0000FF"/>
                </a:solidFill>
                <a:latin typeface="Calibri"/>
                <a:cs typeface="Calibri"/>
              </a:rPr>
              <a:t>w</a:t>
            </a:r>
            <a:r>
              <a:rPr sz="1650" b="1" i="1" spc="-25" dirty="0">
                <a:solidFill>
                  <a:srgbClr val="0000FF"/>
                </a:solidFill>
                <a:latin typeface="Calibri"/>
                <a:cs typeface="Calibri"/>
              </a:rPr>
              <a:t>ij</a:t>
            </a:r>
            <a:endParaRPr sz="1650">
              <a:latin typeface="Calibri"/>
              <a:cs typeface="Calibri"/>
            </a:endParaRPr>
          </a:p>
        </p:txBody>
      </p:sp>
      <p:sp>
        <p:nvSpPr>
          <p:cNvPr id="68" name="object 68"/>
          <p:cNvSpPr txBox="1"/>
          <p:nvPr/>
        </p:nvSpPr>
        <p:spPr>
          <a:xfrm>
            <a:off x="7490324" y="714512"/>
            <a:ext cx="449580" cy="406400"/>
          </a:xfrm>
          <a:prstGeom prst="rect">
            <a:avLst/>
          </a:prstGeom>
        </p:spPr>
        <p:txBody>
          <a:bodyPr vert="horz" wrap="square" lIns="0" tIns="12700" rIns="0" bIns="0" rtlCol="0">
            <a:spAutoFit/>
          </a:bodyPr>
          <a:lstStyle/>
          <a:p>
            <a:pPr marL="38100">
              <a:lnSpc>
                <a:spcPct val="100000"/>
              </a:lnSpc>
              <a:spcBef>
                <a:spcPts val="100"/>
              </a:spcBef>
            </a:pPr>
            <a:r>
              <a:rPr sz="3750" b="1" i="1" spc="-75" baseline="21111" dirty="0">
                <a:solidFill>
                  <a:srgbClr val="0000FF"/>
                </a:solidFill>
                <a:latin typeface="Calibri"/>
                <a:cs typeface="Calibri"/>
              </a:rPr>
              <a:t>w</a:t>
            </a:r>
            <a:r>
              <a:rPr sz="1650" b="1" i="1" spc="-50" dirty="0">
                <a:solidFill>
                  <a:srgbClr val="0000FF"/>
                </a:solidFill>
                <a:latin typeface="Calibri"/>
                <a:cs typeface="Calibri"/>
              </a:rPr>
              <a:t>jk</a:t>
            </a:r>
            <a:endParaRPr sz="1650">
              <a:latin typeface="Calibri"/>
              <a:cs typeface="Calibri"/>
            </a:endParaRPr>
          </a:p>
        </p:txBody>
      </p:sp>
      <p:grpSp>
        <p:nvGrpSpPr>
          <p:cNvPr id="69" name="object 69"/>
          <p:cNvGrpSpPr/>
          <p:nvPr/>
        </p:nvGrpSpPr>
        <p:grpSpPr>
          <a:xfrm>
            <a:off x="486599" y="1809849"/>
            <a:ext cx="4288790" cy="3198495"/>
            <a:chOff x="486599" y="1809849"/>
            <a:chExt cx="4288790" cy="3198495"/>
          </a:xfrm>
        </p:grpSpPr>
        <p:pic>
          <p:nvPicPr>
            <p:cNvPr id="70" name="object 70"/>
            <p:cNvPicPr/>
            <p:nvPr/>
          </p:nvPicPr>
          <p:blipFill>
            <a:blip r:embed="rId22" cstate="print"/>
            <a:stretch>
              <a:fillRect/>
            </a:stretch>
          </p:blipFill>
          <p:spPr>
            <a:xfrm>
              <a:off x="505650" y="1828900"/>
              <a:ext cx="4250399" cy="3159899"/>
            </a:xfrm>
            <a:prstGeom prst="rect">
              <a:avLst/>
            </a:prstGeom>
          </p:spPr>
        </p:pic>
        <p:sp>
          <p:nvSpPr>
            <p:cNvPr id="71" name="object 71"/>
            <p:cNvSpPr/>
            <p:nvPr/>
          </p:nvSpPr>
          <p:spPr>
            <a:xfrm>
              <a:off x="496124" y="1819374"/>
              <a:ext cx="4269740" cy="3179445"/>
            </a:xfrm>
            <a:custGeom>
              <a:avLst/>
              <a:gdLst/>
              <a:ahLst/>
              <a:cxnLst/>
              <a:rect l="l" t="t" r="r" b="b"/>
              <a:pathLst>
                <a:path w="4269740" h="3179445">
                  <a:moveTo>
                    <a:pt x="0" y="0"/>
                  </a:moveTo>
                  <a:lnTo>
                    <a:pt x="4269449" y="0"/>
                  </a:lnTo>
                  <a:lnTo>
                    <a:pt x="4269449" y="3178949"/>
                  </a:lnTo>
                  <a:lnTo>
                    <a:pt x="0" y="3178949"/>
                  </a:lnTo>
                  <a:lnTo>
                    <a:pt x="0" y="0"/>
                  </a:lnTo>
                  <a:close/>
                </a:path>
              </a:pathLst>
            </a:custGeom>
            <a:ln w="19049">
              <a:solidFill>
                <a:srgbClr val="595959"/>
              </a:solidFill>
            </a:ln>
          </p:spPr>
          <p:txBody>
            <a:bodyPr wrap="square" lIns="0" tIns="0" rIns="0" bIns="0" rtlCol="0"/>
            <a:lstStyle/>
            <a:p>
              <a:endParaRPr/>
            </a:p>
          </p:txBody>
        </p:sp>
      </p:grpSp>
      <p:pic>
        <p:nvPicPr>
          <p:cNvPr id="72" name="object 72"/>
          <p:cNvPicPr/>
          <p:nvPr/>
        </p:nvPicPr>
        <p:blipFill>
          <a:blip r:embed="rId23" cstate="print"/>
          <a:stretch>
            <a:fillRect/>
          </a:stretch>
        </p:blipFill>
        <p:spPr>
          <a:xfrm>
            <a:off x="5262175" y="3594548"/>
            <a:ext cx="3518049" cy="1395899"/>
          </a:xfrm>
          <a:prstGeom prst="rect">
            <a:avLst/>
          </a:prstGeom>
        </p:spPr>
      </p:pic>
      <p:sp>
        <p:nvSpPr>
          <p:cNvPr id="73" name="object 73"/>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76</a:t>
            </a:fld>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14" y="102725"/>
            <a:ext cx="6093460" cy="452120"/>
          </a:xfrm>
          <a:prstGeom prst="rect">
            <a:avLst/>
          </a:prstGeom>
        </p:spPr>
        <p:txBody>
          <a:bodyPr vert="horz" wrap="square" lIns="0" tIns="12700" rIns="0" bIns="0" rtlCol="0">
            <a:spAutoFit/>
          </a:bodyPr>
          <a:lstStyle/>
          <a:p>
            <a:pPr marL="12700">
              <a:lnSpc>
                <a:spcPct val="100000"/>
              </a:lnSpc>
              <a:spcBef>
                <a:spcPts val="100"/>
              </a:spcBef>
            </a:pPr>
            <a:r>
              <a:rPr spc="-5" dirty="0"/>
              <a:t>Backpropagation</a:t>
            </a:r>
            <a:r>
              <a:rPr spc="-150" dirty="0"/>
              <a:t> </a:t>
            </a:r>
            <a:r>
              <a:rPr spc="-5" dirty="0"/>
              <a:t>Algorithm</a:t>
            </a:r>
            <a:r>
              <a:rPr spc="-45" dirty="0"/>
              <a:t> </a:t>
            </a:r>
            <a:r>
              <a:rPr dirty="0"/>
              <a:t>(cont’d)</a:t>
            </a:r>
          </a:p>
        </p:txBody>
      </p:sp>
      <p:sp>
        <p:nvSpPr>
          <p:cNvPr id="3" name="object 3"/>
          <p:cNvSpPr txBox="1"/>
          <p:nvPr/>
        </p:nvSpPr>
        <p:spPr>
          <a:xfrm>
            <a:off x="459967" y="631914"/>
            <a:ext cx="4363720" cy="730250"/>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 pos="2658745" algn="l"/>
                <a:tab pos="2990850" algn="l"/>
                <a:tab pos="3520440" algn="l"/>
              </a:tabLst>
            </a:pPr>
            <a:r>
              <a:rPr sz="2000" b="1" spc="-5" dirty="0">
                <a:solidFill>
                  <a:srgbClr val="0000FF"/>
                </a:solidFill>
                <a:latin typeface="Arial"/>
                <a:cs typeface="Arial"/>
              </a:rPr>
              <a:t>Backpropagatio</a:t>
            </a:r>
            <a:r>
              <a:rPr sz="2000" b="1" dirty="0">
                <a:solidFill>
                  <a:srgbClr val="0000FF"/>
                </a:solidFill>
                <a:latin typeface="Arial"/>
                <a:cs typeface="Arial"/>
              </a:rPr>
              <a:t>n	–	for	</a:t>
            </a:r>
            <a:r>
              <a:rPr sz="2000" b="1" spc="-5" dirty="0">
                <a:solidFill>
                  <a:srgbClr val="0000FF"/>
                </a:solidFill>
                <a:latin typeface="Arial"/>
                <a:cs typeface="Arial"/>
              </a:rPr>
              <a:t>hidden  layer</a:t>
            </a:r>
            <a:endParaRPr sz="2000">
              <a:latin typeface="Arial"/>
              <a:cs typeface="Arial"/>
            </a:endParaRPr>
          </a:p>
        </p:txBody>
      </p:sp>
      <p:grpSp>
        <p:nvGrpSpPr>
          <p:cNvPr id="4" name="object 4"/>
          <p:cNvGrpSpPr/>
          <p:nvPr/>
        </p:nvGrpSpPr>
        <p:grpSpPr>
          <a:xfrm>
            <a:off x="5011725" y="547299"/>
            <a:ext cx="4019550" cy="4459605"/>
            <a:chOff x="5011725" y="547299"/>
            <a:chExt cx="4019550" cy="4459605"/>
          </a:xfrm>
        </p:grpSpPr>
        <p:sp>
          <p:nvSpPr>
            <p:cNvPr id="5" name="object 5"/>
            <p:cNvSpPr/>
            <p:nvPr/>
          </p:nvSpPr>
          <p:spPr>
            <a:xfrm>
              <a:off x="5021250" y="556824"/>
              <a:ext cx="4000500" cy="4440555"/>
            </a:xfrm>
            <a:custGeom>
              <a:avLst/>
              <a:gdLst/>
              <a:ahLst/>
              <a:cxnLst/>
              <a:rect l="l" t="t" r="r" b="b"/>
              <a:pathLst>
                <a:path w="4000500" h="4440555">
                  <a:moveTo>
                    <a:pt x="0" y="0"/>
                  </a:moveTo>
                  <a:lnTo>
                    <a:pt x="3999899" y="0"/>
                  </a:lnTo>
                  <a:lnTo>
                    <a:pt x="3999899" y="4440299"/>
                  </a:lnTo>
                  <a:lnTo>
                    <a:pt x="0" y="4440299"/>
                  </a:lnTo>
                  <a:lnTo>
                    <a:pt x="0" y="0"/>
                  </a:lnTo>
                  <a:close/>
                </a:path>
              </a:pathLst>
            </a:custGeom>
            <a:ln w="19049">
              <a:solidFill>
                <a:srgbClr val="000000"/>
              </a:solidFill>
            </a:ln>
          </p:spPr>
          <p:txBody>
            <a:bodyPr wrap="square" lIns="0" tIns="0" rIns="0" bIns="0" rtlCol="0"/>
            <a:lstStyle/>
            <a:p>
              <a:endParaRPr/>
            </a:p>
          </p:txBody>
        </p:sp>
        <p:sp>
          <p:nvSpPr>
            <p:cNvPr id="6" name="object 6"/>
            <p:cNvSpPr/>
            <p:nvPr/>
          </p:nvSpPr>
          <p:spPr>
            <a:xfrm>
              <a:off x="6621230" y="765649"/>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7" name="object 7"/>
            <p:cNvSpPr/>
            <p:nvPr/>
          </p:nvSpPr>
          <p:spPr>
            <a:xfrm>
              <a:off x="6621230" y="765649"/>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8" name="object 8"/>
            <p:cNvSpPr/>
            <p:nvPr/>
          </p:nvSpPr>
          <p:spPr>
            <a:xfrm>
              <a:off x="6621230" y="1447910"/>
              <a:ext cx="478155" cy="421005"/>
            </a:xfrm>
            <a:custGeom>
              <a:avLst/>
              <a:gdLst/>
              <a:ahLst/>
              <a:cxnLst/>
              <a:rect l="l" t="t" r="r" b="b"/>
              <a:pathLst>
                <a:path w="478154" h="421005">
                  <a:moveTo>
                    <a:pt x="238799" y="420600"/>
                  </a:moveTo>
                  <a:lnTo>
                    <a:pt x="190673" y="416327"/>
                  </a:lnTo>
                  <a:lnTo>
                    <a:pt x="145847" y="404073"/>
                  </a:lnTo>
                  <a:lnTo>
                    <a:pt x="105284" y="384684"/>
                  </a:lnTo>
                  <a:lnTo>
                    <a:pt x="69942" y="359004"/>
                  </a:lnTo>
                  <a:lnTo>
                    <a:pt x="40783" y="327880"/>
                  </a:lnTo>
                  <a:lnTo>
                    <a:pt x="18765" y="292158"/>
                  </a:lnTo>
                  <a:lnTo>
                    <a:pt x="4851" y="252682"/>
                  </a:lnTo>
                  <a:lnTo>
                    <a:pt x="0" y="210300"/>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3C47D"/>
            </a:solidFill>
          </p:spPr>
          <p:txBody>
            <a:bodyPr wrap="square" lIns="0" tIns="0" rIns="0" bIns="0" rtlCol="0"/>
            <a:lstStyle/>
            <a:p>
              <a:endParaRPr/>
            </a:p>
          </p:txBody>
        </p:sp>
        <p:sp>
          <p:nvSpPr>
            <p:cNvPr id="9" name="object 9"/>
            <p:cNvSpPr/>
            <p:nvPr/>
          </p:nvSpPr>
          <p:spPr>
            <a:xfrm>
              <a:off x="6621230" y="1447910"/>
              <a:ext cx="478155" cy="421005"/>
            </a:xfrm>
            <a:custGeom>
              <a:avLst/>
              <a:gdLst/>
              <a:ahLst/>
              <a:cxnLst/>
              <a:rect l="l" t="t" r="r" b="b"/>
              <a:pathLst>
                <a:path w="478154" h="421005">
                  <a:moveTo>
                    <a:pt x="0" y="210300"/>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7" y="404073"/>
                  </a:lnTo>
                  <a:lnTo>
                    <a:pt x="105284" y="384684"/>
                  </a:lnTo>
                  <a:lnTo>
                    <a:pt x="69942" y="359004"/>
                  </a:lnTo>
                  <a:lnTo>
                    <a:pt x="40783" y="327880"/>
                  </a:lnTo>
                  <a:lnTo>
                    <a:pt x="18765"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10" name="object 10"/>
            <p:cNvSpPr/>
            <p:nvPr/>
          </p:nvSpPr>
          <p:spPr>
            <a:xfrm>
              <a:off x="6621230" y="213017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1" name="object 11"/>
            <p:cNvSpPr/>
            <p:nvPr/>
          </p:nvSpPr>
          <p:spPr>
            <a:xfrm>
              <a:off x="6621230" y="213017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2" name="object 12"/>
            <p:cNvSpPr/>
            <p:nvPr/>
          </p:nvSpPr>
          <p:spPr>
            <a:xfrm>
              <a:off x="5243578" y="1137791"/>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3" name="object 13"/>
            <p:cNvSpPr/>
            <p:nvPr/>
          </p:nvSpPr>
          <p:spPr>
            <a:xfrm>
              <a:off x="5243578" y="1137791"/>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4" name="object 14"/>
            <p:cNvSpPr/>
            <p:nvPr/>
          </p:nvSpPr>
          <p:spPr>
            <a:xfrm>
              <a:off x="5243578" y="182005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5" name="object 15"/>
            <p:cNvSpPr/>
            <p:nvPr/>
          </p:nvSpPr>
          <p:spPr>
            <a:xfrm>
              <a:off x="5243578" y="182005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6" name="object 16"/>
            <p:cNvSpPr/>
            <p:nvPr/>
          </p:nvSpPr>
          <p:spPr>
            <a:xfrm>
              <a:off x="8178574" y="1447910"/>
              <a:ext cx="478155" cy="421005"/>
            </a:xfrm>
            <a:custGeom>
              <a:avLst/>
              <a:gdLst/>
              <a:ahLst/>
              <a:cxnLst/>
              <a:rect l="l" t="t" r="r" b="b"/>
              <a:pathLst>
                <a:path w="478154" h="421005">
                  <a:moveTo>
                    <a:pt x="238799" y="420600"/>
                  </a:moveTo>
                  <a:lnTo>
                    <a:pt x="190673" y="416327"/>
                  </a:lnTo>
                  <a:lnTo>
                    <a:pt x="145848" y="404073"/>
                  </a:lnTo>
                  <a:lnTo>
                    <a:pt x="105284" y="384684"/>
                  </a:lnTo>
                  <a:lnTo>
                    <a:pt x="69942" y="359004"/>
                  </a:lnTo>
                  <a:lnTo>
                    <a:pt x="40783" y="327880"/>
                  </a:lnTo>
                  <a:lnTo>
                    <a:pt x="18766" y="292158"/>
                  </a:lnTo>
                  <a:lnTo>
                    <a:pt x="4851" y="252682"/>
                  </a:lnTo>
                  <a:lnTo>
                    <a:pt x="0" y="210300"/>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900FF"/>
            </a:solidFill>
          </p:spPr>
          <p:txBody>
            <a:bodyPr wrap="square" lIns="0" tIns="0" rIns="0" bIns="0" rtlCol="0"/>
            <a:lstStyle/>
            <a:p>
              <a:endParaRPr/>
            </a:p>
          </p:txBody>
        </p:sp>
        <p:sp>
          <p:nvSpPr>
            <p:cNvPr id="17" name="object 17"/>
            <p:cNvSpPr/>
            <p:nvPr/>
          </p:nvSpPr>
          <p:spPr>
            <a:xfrm>
              <a:off x="8178574" y="1447910"/>
              <a:ext cx="478155" cy="421005"/>
            </a:xfrm>
            <a:custGeom>
              <a:avLst/>
              <a:gdLst/>
              <a:ahLst/>
              <a:cxnLst/>
              <a:rect l="l" t="t" r="r" b="b"/>
              <a:pathLst>
                <a:path w="478154" h="421005">
                  <a:moveTo>
                    <a:pt x="0" y="210300"/>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8" y="404073"/>
                  </a:lnTo>
                  <a:lnTo>
                    <a:pt x="105284" y="384684"/>
                  </a:lnTo>
                  <a:lnTo>
                    <a:pt x="69942" y="359004"/>
                  </a:lnTo>
                  <a:lnTo>
                    <a:pt x="40783" y="327880"/>
                  </a:lnTo>
                  <a:lnTo>
                    <a:pt x="18766"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18" name="object 18"/>
            <p:cNvSpPr/>
            <p:nvPr/>
          </p:nvSpPr>
          <p:spPr>
            <a:xfrm>
              <a:off x="6621230" y="2874454"/>
              <a:ext cx="478155" cy="421005"/>
            </a:xfrm>
            <a:custGeom>
              <a:avLst/>
              <a:gdLst/>
              <a:ahLst/>
              <a:cxnLst/>
              <a:rect l="l" t="t" r="r" b="b"/>
              <a:pathLst>
                <a:path w="478154" h="421004">
                  <a:moveTo>
                    <a:pt x="238799" y="420599"/>
                  </a:moveTo>
                  <a:lnTo>
                    <a:pt x="190673" y="416327"/>
                  </a:lnTo>
                  <a:lnTo>
                    <a:pt x="145847" y="404073"/>
                  </a:lnTo>
                  <a:lnTo>
                    <a:pt x="105284" y="384683"/>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9" name="object 19"/>
            <p:cNvSpPr/>
            <p:nvPr/>
          </p:nvSpPr>
          <p:spPr>
            <a:xfrm>
              <a:off x="6621230" y="2874454"/>
              <a:ext cx="478155" cy="421005"/>
            </a:xfrm>
            <a:custGeom>
              <a:avLst/>
              <a:gdLst/>
              <a:ahLst/>
              <a:cxnLst/>
              <a:rect l="l" t="t" r="r" b="b"/>
              <a:pathLst>
                <a:path w="478154" h="421004">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lnTo>
                    <a:pt x="190673" y="416327"/>
                  </a:lnTo>
                  <a:lnTo>
                    <a:pt x="145847" y="404073"/>
                  </a:lnTo>
                  <a:lnTo>
                    <a:pt x="105284" y="384683"/>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0" name="object 20"/>
            <p:cNvSpPr/>
            <p:nvPr/>
          </p:nvSpPr>
          <p:spPr>
            <a:xfrm>
              <a:off x="5243578" y="250231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21" name="object 21"/>
            <p:cNvSpPr/>
            <p:nvPr/>
          </p:nvSpPr>
          <p:spPr>
            <a:xfrm>
              <a:off x="5243578" y="250231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2" name="object 22"/>
            <p:cNvSpPr/>
            <p:nvPr/>
          </p:nvSpPr>
          <p:spPr>
            <a:xfrm>
              <a:off x="8178574" y="2192194"/>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23" name="object 23"/>
            <p:cNvSpPr/>
            <p:nvPr/>
          </p:nvSpPr>
          <p:spPr>
            <a:xfrm>
              <a:off x="8178574" y="2192194"/>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4" name="object 24"/>
            <p:cNvSpPr/>
            <p:nvPr/>
          </p:nvSpPr>
          <p:spPr>
            <a:xfrm>
              <a:off x="5651235" y="865889"/>
              <a:ext cx="932180" cy="334010"/>
            </a:xfrm>
            <a:custGeom>
              <a:avLst/>
              <a:gdLst/>
              <a:ahLst/>
              <a:cxnLst/>
              <a:rect l="l" t="t" r="r" b="b"/>
              <a:pathLst>
                <a:path w="932179" h="334009">
                  <a:moveTo>
                    <a:pt x="0" y="333497"/>
                  </a:moveTo>
                  <a:lnTo>
                    <a:pt x="932179" y="0"/>
                  </a:lnTo>
                </a:path>
              </a:pathLst>
            </a:custGeom>
            <a:ln w="19049">
              <a:solidFill>
                <a:srgbClr val="595959"/>
              </a:solidFill>
            </a:ln>
          </p:spPr>
          <p:txBody>
            <a:bodyPr wrap="square" lIns="0" tIns="0" rIns="0" bIns="0" rtlCol="0"/>
            <a:lstStyle/>
            <a:p>
              <a:endParaRPr/>
            </a:p>
          </p:txBody>
        </p:sp>
        <p:pic>
          <p:nvPicPr>
            <p:cNvPr id="25" name="object 25"/>
            <p:cNvPicPr/>
            <p:nvPr/>
          </p:nvPicPr>
          <p:blipFill>
            <a:blip r:embed="rId2" cstate="print"/>
            <a:stretch>
              <a:fillRect/>
            </a:stretch>
          </p:blipFill>
          <p:spPr>
            <a:xfrm>
              <a:off x="6563291" y="826738"/>
              <a:ext cx="111047" cy="78303"/>
            </a:xfrm>
            <a:prstGeom prst="rect">
              <a:avLst/>
            </a:prstGeom>
          </p:spPr>
        </p:pic>
        <p:sp>
          <p:nvSpPr>
            <p:cNvPr id="26" name="object 26"/>
            <p:cNvSpPr/>
            <p:nvPr/>
          </p:nvSpPr>
          <p:spPr>
            <a:xfrm>
              <a:off x="5721178" y="1348091"/>
              <a:ext cx="857250" cy="142875"/>
            </a:xfrm>
            <a:custGeom>
              <a:avLst/>
              <a:gdLst/>
              <a:ahLst/>
              <a:cxnLst/>
              <a:rect l="l" t="t" r="r" b="b"/>
              <a:pathLst>
                <a:path w="857250" h="142875">
                  <a:moveTo>
                    <a:pt x="0" y="0"/>
                  </a:moveTo>
                  <a:lnTo>
                    <a:pt x="857151" y="142637"/>
                  </a:lnTo>
                </a:path>
              </a:pathLst>
            </a:custGeom>
            <a:ln w="19049">
              <a:solidFill>
                <a:srgbClr val="595959"/>
              </a:solidFill>
            </a:ln>
          </p:spPr>
          <p:txBody>
            <a:bodyPr wrap="square" lIns="0" tIns="0" rIns="0" bIns="0" rtlCol="0"/>
            <a:lstStyle/>
            <a:p>
              <a:endParaRPr/>
            </a:p>
          </p:txBody>
        </p:sp>
        <p:pic>
          <p:nvPicPr>
            <p:cNvPr id="27" name="object 27"/>
            <p:cNvPicPr/>
            <p:nvPr/>
          </p:nvPicPr>
          <p:blipFill>
            <a:blip r:embed="rId3" cstate="print"/>
            <a:stretch>
              <a:fillRect/>
            </a:stretch>
          </p:blipFill>
          <p:spPr>
            <a:xfrm>
              <a:off x="6563639" y="1450165"/>
              <a:ext cx="109493" cy="81127"/>
            </a:xfrm>
            <a:prstGeom prst="rect">
              <a:avLst/>
            </a:prstGeom>
          </p:spPr>
        </p:pic>
        <p:sp>
          <p:nvSpPr>
            <p:cNvPr id="28" name="object 28"/>
            <p:cNvSpPr/>
            <p:nvPr/>
          </p:nvSpPr>
          <p:spPr>
            <a:xfrm>
              <a:off x="5651072" y="1496665"/>
              <a:ext cx="945515" cy="631825"/>
            </a:xfrm>
            <a:custGeom>
              <a:avLst/>
              <a:gdLst/>
              <a:ahLst/>
              <a:cxnLst/>
              <a:rect l="l" t="t" r="r" b="b"/>
              <a:pathLst>
                <a:path w="945515" h="631825">
                  <a:moveTo>
                    <a:pt x="0" y="0"/>
                  </a:moveTo>
                  <a:lnTo>
                    <a:pt x="945069" y="631590"/>
                  </a:lnTo>
                </a:path>
              </a:pathLst>
            </a:custGeom>
            <a:ln w="19049">
              <a:solidFill>
                <a:srgbClr val="595959"/>
              </a:solidFill>
            </a:ln>
          </p:spPr>
          <p:txBody>
            <a:bodyPr wrap="square" lIns="0" tIns="0" rIns="0" bIns="0" rtlCol="0"/>
            <a:lstStyle/>
            <a:p>
              <a:endParaRPr/>
            </a:p>
          </p:txBody>
        </p:sp>
        <p:pic>
          <p:nvPicPr>
            <p:cNvPr id="29" name="object 29"/>
            <p:cNvPicPr/>
            <p:nvPr/>
          </p:nvPicPr>
          <p:blipFill>
            <a:blip r:embed="rId4" cstate="print"/>
            <a:stretch>
              <a:fillRect/>
            </a:stretch>
          </p:blipFill>
          <p:spPr>
            <a:xfrm>
              <a:off x="6569132" y="2092570"/>
              <a:ext cx="108410" cy="93246"/>
            </a:xfrm>
            <a:prstGeom prst="rect">
              <a:avLst/>
            </a:prstGeom>
          </p:spPr>
        </p:pic>
        <p:sp>
          <p:nvSpPr>
            <p:cNvPr id="30" name="object 30"/>
            <p:cNvSpPr/>
            <p:nvPr/>
          </p:nvSpPr>
          <p:spPr>
            <a:xfrm>
              <a:off x="5482378" y="1558391"/>
              <a:ext cx="1133475" cy="1292225"/>
            </a:xfrm>
            <a:custGeom>
              <a:avLst/>
              <a:gdLst/>
              <a:ahLst/>
              <a:cxnLst/>
              <a:rect l="l" t="t" r="r" b="b"/>
              <a:pathLst>
                <a:path w="1133475" h="1292225">
                  <a:moveTo>
                    <a:pt x="0" y="0"/>
                  </a:moveTo>
                  <a:lnTo>
                    <a:pt x="1133316" y="1291682"/>
                  </a:lnTo>
                </a:path>
              </a:pathLst>
            </a:custGeom>
            <a:ln w="19049">
              <a:solidFill>
                <a:srgbClr val="595959"/>
              </a:solidFill>
            </a:ln>
          </p:spPr>
          <p:txBody>
            <a:bodyPr wrap="square" lIns="0" tIns="0" rIns="0" bIns="0" rtlCol="0"/>
            <a:lstStyle/>
            <a:p>
              <a:endParaRPr/>
            </a:p>
          </p:txBody>
        </p:sp>
        <p:pic>
          <p:nvPicPr>
            <p:cNvPr id="31" name="object 31"/>
            <p:cNvPicPr/>
            <p:nvPr/>
          </p:nvPicPr>
          <p:blipFill>
            <a:blip r:embed="rId5" cstate="print"/>
            <a:stretch>
              <a:fillRect/>
            </a:stretch>
          </p:blipFill>
          <p:spPr>
            <a:xfrm>
              <a:off x="6582518" y="2819797"/>
              <a:ext cx="99718" cy="104785"/>
            </a:xfrm>
            <a:prstGeom prst="rect">
              <a:avLst/>
            </a:prstGeom>
          </p:spPr>
        </p:pic>
        <p:sp>
          <p:nvSpPr>
            <p:cNvPr id="32" name="object 32"/>
            <p:cNvSpPr/>
            <p:nvPr/>
          </p:nvSpPr>
          <p:spPr>
            <a:xfrm>
              <a:off x="5651235" y="1053957"/>
              <a:ext cx="886460" cy="828040"/>
            </a:xfrm>
            <a:custGeom>
              <a:avLst/>
              <a:gdLst/>
              <a:ahLst/>
              <a:cxnLst/>
              <a:rect l="l" t="t" r="r" b="b"/>
              <a:pathLst>
                <a:path w="886459" h="828039">
                  <a:moveTo>
                    <a:pt x="0" y="827689"/>
                  </a:moveTo>
                  <a:lnTo>
                    <a:pt x="886360" y="0"/>
                  </a:lnTo>
                </a:path>
              </a:pathLst>
            </a:custGeom>
            <a:ln w="19049">
              <a:solidFill>
                <a:srgbClr val="595959"/>
              </a:solidFill>
            </a:ln>
          </p:spPr>
          <p:txBody>
            <a:bodyPr wrap="square" lIns="0" tIns="0" rIns="0" bIns="0" rtlCol="0"/>
            <a:lstStyle/>
            <a:p>
              <a:endParaRPr/>
            </a:p>
          </p:txBody>
        </p:sp>
        <p:pic>
          <p:nvPicPr>
            <p:cNvPr id="33" name="object 33"/>
            <p:cNvPicPr/>
            <p:nvPr/>
          </p:nvPicPr>
          <p:blipFill>
            <a:blip r:embed="rId6" cstate="print"/>
            <a:stretch>
              <a:fillRect/>
            </a:stretch>
          </p:blipFill>
          <p:spPr>
            <a:xfrm>
              <a:off x="6506595" y="985429"/>
              <a:ext cx="103710" cy="101050"/>
            </a:xfrm>
            <a:prstGeom prst="rect">
              <a:avLst/>
            </a:prstGeom>
          </p:spPr>
        </p:pic>
        <p:sp>
          <p:nvSpPr>
            <p:cNvPr id="34" name="object 34"/>
            <p:cNvSpPr/>
            <p:nvPr/>
          </p:nvSpPr>
          <p:spPr>
            <a:xfrm>
              <a:off x="5721178" y="1702013"/>
              <a:ext cx="794385" cy="328930"/>
            </a:xfrm>
            <a:custGeom>
              <a:avLst/>
              <a:gdLst/>
              <a:ahLst/>
              <a:cxnLst/>
              <a:rect l="l" t="t" r="r" b="b"/>
              <a:pathLst>
                <a:path w="794384" h="328930">
                  <a:moveTo>
                    <a:pt x="0" y="328338"/>
                  </a:moveTo>
                  <a:lnTo>
                    <a:pt x="794367" y="0"/>
                  </a:lnTo>
                </a:path>
              </a:pathLst>
            </a:custGeom>
            <a:ln w="19049">
              <a:solidFill>
                <a:srgbClr val="595959"/>
              </a:solidFill>
            </a:ln>
          </p:spPr>
          <p:txBody>
            <a:bodyPr wrap="square" lIns="0" tIns="0" rIns="0" bIns="0" rtlCol="0"/>
            <a:lstStyle/>
            <a:p>
              <a:endParaRPr/>
            </a:p>
          </p:txBody>
        </p:sp>
        <p:pic>
          <p:nvPicPr>
            <p:cNvPr id="35" name="object 35"/>
            <p:cNvPicPr/>
            <p:nvPr/>
          </p:nvPicPr>
          <p:blipFill>
            <a:blip r:embed="rId7" cstate="print"/>
            <a:stretch>
              <a:fillRect/>
            </a:stretch>
          </p:blipFill>
          <p:spPr>
            <a:xfrm>
              <a:off x="6494002" y="1659465"/>
              <a:ext cx="110963" cy="81152"/>
            </a:xfrm>
            <a:prstGeom prst="rect">
              <a:avLst/>
            </a:prstGeom>
          </p:spPr>
        </p:pic>
        <p:sp>
          <p:nvSpPr>
            <p:cNvPr id="36" name="object 36"/>
            <p:cNvSpPr/>
            <p:nvPr/>
          </p:nvSpPr>
          <p:spPr>
            <a:xfrm>
              <a:off x="5710729" y="2117570"/>
              <a:ext cx="800100" cy="196215"/>
            </a:xfrm>
            <a:custGeom>
              <a:avLst/>
              <a:gdLst/>
              <a:ahLst/>
              <a:cxnLst/>
              <a:rect l="l" t="t" r="r" b="b"/>
              <a:pathLst>
                <a:path w="800100" h="196214">
                  <a:moveTo>
                    <a:pt x="0" y="0"/>
                  </a:moveTo>
                  <a:lnTo>
                    <a:pt x="799478" y="195720"/>
                  </a:lnTo>
                </a:path>
              </a:pathLst>
            </a:custGeom>
            <a:ln w="19049">
              <a:solidFill>
                <a:srgbClr val="595959"/>
              </a:solidFill>
            </a:ln>
          </p:spPr>
          <p:txBody>
            <a:bodyPr wrap="square" lIns="0" tIns="0" rIns="0" bIns="0" rtlCol="0"/>
            <a:lstStyle/>
            <a:p>
              <a:endParaRPr/>
            </a:p>
          </p:txBody>
        </p:sp>
        <p:pic>
          <p:nvPicPr>
            <p:cNvPr id="37" name="object 37"/>
            <p:cNvPicPr/>
            <p:nvPr/>
          </p:nvPicPr>
          <p:blipFill>
            <a:blip r:embed="rId8" cstate="print"/>
            <a:stretch>
              <a:fillRect/>
            </a:stretch>
          </p:blipFill>
          <p:spPr>
            <a:xfrm>
              <a:off x="6493201" y="2273203"/>
              <a:ext cx="110502" cy="80175"/>
            </a:xfrm>
            <a:prstGeom prst="rect">
              <a:avLst/>
            </a:prstGeom>
          </p:spPr>
        </p:pic>
        <p:sp>
          <p:nvSpPr>
            <p:cNvPr id="38" name="object 38"/>
            <p:cNvSpPr/>
            <p:nvPr/>
          </p:nvSpPr>
          <p:spPr>
            <a:xfrm>
              <a:off x="5651329" y="2191954"/>
              <a:ext cx="885825" cy="815975"/>
            </a:xfrm>
            <a:custGeom>
              <a:avLst/>
              <a:gdLst/>
              <a:ahLst/>
              <a:cxnLst/>
              <a:rect l="l" t="t" r="r" b="b"/>
              <a:pathLst>
                <a:path w="885825" h="815975">
                  <a:moveTo>
                    <a:pt x="0" y="0"/>
                  </a:moveTo>
                  <a:lnTo>
                    <a:pt x="885804" y="815389"/>
                  </a:lnTo>
                </a:path>
              </a:pathLst>
            </a:custGeom>
            <a:ln w="19049">
              <a:solidFill>
                <a:srgbClr val="595959"/>
              </a:solidFill>
            </a:ln>
          </p:spPr>
          <p:txBody>
            <a:bodyPr wrap="square" lIns="0" tIns="0" rIns="0" bIns="0" rtlCol="0"/>
            <a:lstStyle/>
            <a:p>
              <a:endParaRPr/>
            </a:p>
          </p:txBody>
        </p:sp>
        <p:pic>
          <p:nvPicPr>
            <p:cNvPr id="39" name="object 39"/>
            <p:cNvPicPr/>
            <p:nvPr/>
          </p:nvPicPr>
          <p:blipFill>
            <a:blip r:embed="rId9" cstate="print"/>
            <a:stretch>
              <a:fillRect/>
            </a:stretch>
          </p:blipFill>
          <p:spPr>
            <a:xfrm>
              <a:off x="6506298" y="2974668"/>
              <a:ext cx="103966" cy="100750"/>
            </a:xfrm>
            <a:prstGeom prst="rect">
              <a:avLst/>
            </a:prstGeom>
          </p:spPr>
        </p:pic>
        <p:sp>
          <p:nvSpPr>
            <p:cNvPr id="40" name="object 40"/>
            <p:cNvSpPr/>
            <p:nvPr/>
          </p:nvSpPr>
          <p:spPr>
            <a:xfrm>
              <a:off x="5566772" y="1213668"/>
              <a:ext cx="1052830" cy="1307465"/>
            </a:xfrm>
            <a:custGeom>
              <a:avLst/>
              <a:gdLst/>
              <a:ahLst/>
              <a:cxnLst/>
              <a:rect l="l" t="t" r="r" b="b"/>
              <a:pathLst>
                <a:path w="1052829" h="1307464">
                  <a:moveTo>
                    <a:pt x="0" y="1306885"/>
                  </a:moveTo>
                  <a:lnTo>
                    <a:pt x="1052699" y="0"/>
                  </a:lnTo>
                </a:path>
              </a:pathLst>
            </a:custGeom>
            <a:ln w="19049">
              <a:solidFill>
                <a:srgbClr val="595959"/>
              </a:solidFill>
            </a:ln>
          </p:spPr>
          <p:txBody>
            <a:bodyPr wrap="square" lIns="0" tIns="0" rIns="0" bIns="0" rtlCol="0"/>
            <a:lstStyle/>
            <a:p>
              <a:endParaRPr/>
            </a:p>
          </p:txBody>
        </p:sp>
        <p:pic>
          <p:nvPicPr>
            <p:cNvPr id="41" name="object 41"/>
            <p:cNvPicPr/>
            <p:nvPr/>
          </p:nvPicPr>
          <p:blipFill>
            <a:blip r:embed="rId10" cstate="print"/>
            <a:stretch>
              <a:fillRect/>
            </a:stretch>
          </p:blipFill>
          <p:spPr>
            <a:xfrm>
              <a:off x="6585442" y="1136817"/>
              <a:ext cx="97784" cy="106114"/>
            </a:xfrm>
            <a:prstGeom prst="rect">
              <a:avLst/>
            </a:prstGeom>
          </p:spPr>
        </p:pic>
        <p:sp>
          <p:nvSpPr>
            <p:cNvPr id="42" name="object 42"/>
            <p:cNvSpPr/>
            <p:nvPr/>
          </p:nvSpPr>
          <p:spPr>
            <a:xfrm>
              <a:off x="5651235" y="1874275"/>
              <a:ext cx="947419" cy="690245"/>
            </a:xfrm>
            <a:custGeom>
              <a:avLst/>
              <a:gdLst/>
              <a:ahLst/>
              <a:cxnLst/>
              <a:rect l="l" t="t" r="r" b="b"/>
              <a:pathLst>
                <a:path w="947420" h="690244">
                  <a:moveTo>
                    <a:pt x="0" y="689632"/>
                  </a:moveTo>
                  <a:lnTo>
                    <a:pt x="947390" y="0"/>
                  </a:lnTo>
                </a:path>
              </a:pathLst>
            </a:custGeom>
            <a:ln w="19049">
              <a:solidFill>
                <a:srgbClr val="595959"/>
              </a:solidFill>
            </a:ln>
          </p:spPr>
          <p:txBody>
            <a:bodyPr wrap="square" lIns="0" tIns="0" rIns="0" bIns="0" rtlCol="0"/>
            <a:lstStyle/>
            <a:p>
              <a:endParaRPr/>
            </a:p>
          </p:txBody>
        </p:sp>
        <p:pic>
          <p:nvPicPr>
            <p:cNvPr id="43" name="object 43"/>
            <p:cNvPicPr/>
            <p:nvPr/>
          </p:nvPicPr>
          <p:blipFill>
            <a:blip r:embed="rId11" cstate="print"/>
            <a:stretch>
              <a:fillRect/>
            </a:stretch>
          </p:blipFill>
          <p:spPr>
            <a:xfrm>
              <a:off x="6570583" y="1813872"/>
              <a:ext cx="107461" cy="95367"/>
            </a:xfrm>
            <a:prstGeom prst="rect">
              <a:avLst/>
            </a:prstGeom>
          </p:spPr>
        </p:pic>
        <p:sp>
          <p:nvSpPr>
            <p:cNvPr id="44" name="object 44"/>
            <p:cNvSpPr/>
            <p:nvPr/>
          </p:nvSpPr>
          <p:spPr>
            <a:xfrm>
              <a:off x="5721178" y="2514778"/>
              <a:ext cx="858519" cy="198120"/>
            </a:xfrm>
            <a:custGeom>
              <a:avLst/>
              <a:gdLst/>
              <a:ahLst/>
              <a:cxnLst/>
              <a:rect l="l" t="t" r="r" b="b"/>
              <a:pathLst>
                <a:path w="858520" h="198119">
                  <a:moveTo>
                    <a:pt x="0" y="197833"/>
                  </a:moveTo>
                  <a:lnTo>
                    <a:pt x="858518" y="0"/>
                  </a:lnTo>
                </a:path>
              </a:pathLst>
            </a:custGeom>
            <a:ln w="19049">
              <a:solidFill>
                <a:srgbClr val="595959"/>
              </a:solidFill>
            </a:ln>
          </p:spPr>
          <p:txBody>
            <a:bodyPr wrap="square" lIns="0" tIns="0" rIns="0" bIns="0" rtlCol="0"/>
            <a:lstStyle/>
            <a:p>
              <a:endParaRPr/>
            </a:p>
          </p:txBody>
        </p:sp>
        <p:pic>
          <p:nvPicPr>
            <p:cNvPr id="45" name="object 45"/>
            <p:cNvPicPr/>
            <p:nvPr/>
          </p:nvPicPr>
          <p:blipFill>
            <a:blip r:embed="rId12" cstate="print"/>
            <a:stretch>
              <a:fillRect/>
            </a:stretch>
          </p:blipFill>
          <p:spPr>
            <a:xfrm>
              <a:off x="6563107" y="2474591"/>
              <a:ext cx="110358" cy="80373"/>
            </a:xfrm>
            <a:prstGeom prst="rect">
              <a:avLst/>
            </a:prstGeom>
          </p:spPr>
        </p:pic>
        <p:sp>
          <p:nvSpPr>
            <p:cNvPr id="46" name="object 46"/>
            <p:cNvSpPr/>
            <p:nvPr/>
          </p:nvSpPr>
          <p:spPr>
            <a:xfrm>
              <a:off x="5601872" y="2902558"/>
              <a:ext cx="980440" cy="297815"/>
            </a:xfrm>
            <a:custGeom>
              <a:avLst/>
              <a:gdLst/>
              <a:ahLst/>
              <a:cxnLst/>
              <a:rect l="l" t="t" r="r" b="b"/>
              <a:pathLst>
                <a:path w="980440" h="297814">
                  <a:moveTo>
                    <a:pt x="0" y="0"/>
                  </a:moveTo>
                  <a:lnTo>
                    <a:pt x="979934" y="297677"/>
                  </a:lnTo>
                </a:path>
              </a:pathLst>
            </a:custGeom>
            <a:ln w="19049">
              <a:solidFill>
                <a:srgbClr val="595959"/>
              </a:solidFill>
            </a:ln>
          </p:spPr>
          <p:txBody>
            <a:bodyPr wrap="square" lIns="0" tIns="0" rIns="0" bIns="0" rtlCol="0"/>
            <a:lstStyle/>
            <a:p>
              <a:endParaRPr/>
            </a:p>
          </p:txBody>
        </p:sp>
        <p:pic>
          <p:nvPicPr>
            <p:cNvPr id="47" name="object 47"/>
            <p:cNvPicPr/>
            <p:nvPr/>
          </p:nvPicPr>
          <p:blipFill>
            <a:blip r:embed="rId13" cstate="print"/>
            <a:stretch>
              <a:fillRect/>
            </a:stretch>
          </p:blipFill>
          <p:spPr>
            <a:xfrm>
              <a:off x="6563136" y="3160604"/>
              <a:ext cx="110913" cy="79263"/>
            </a:xfrm>
            <a:prstGeom prst="rect">
              <a:avLst/>
            </a:prstGeom>
          </p:spPr>
        </p:pic>
        <p:sp>
          <p:nvSpPr>
            <p:cNvPr id="48" name="object 48"/>
            <p:cNvSpPr/>
            <p:nvPr/>
          </p:nvSpPr>
          <p:spPr>
            <a:xfrm>
              <a:off x="7028886" y="827245"/>
              <a:ext cx="1284605" cy="574675"/>
            </a:xfrm>
            <a:custGeom>
              <a:avLst/>
              <a:gdLst/>
              <a:ahLst/>
              <a:cxnLst/>
              <a:rect l="l" t="t" r="r" b="b"/>
              <a:pathLst>
                <a:path w="1284604" h="574675">
                  <a:moveTo>
                    <a:pt x="0" y="0"/>
                  </a:moveTo>
                  <a:lnTo>
                    <a:pt x="1284053" y="574050"/>
                  </a:lnTo>
                </a:path>
              </a:pathLst>
            </a:custGeom>
            <a:ln w="19049">
              <a:solidFill>
                <a:srgbClr val="595959"/>
              </a:solidFill>
            </a:ln>
          </p:spPr>
          <p:txBody>
            <a:bodyPr wrap="square" lIns="0" tIns="0" rIns="0" bIns="0" rtlCol="0"/>
            <a:lstStyle/>
            <a:p>
              <a:endParaRPr/>
            </a:p>
          </p:txBody>
        </p:sp>
        <p:pic>
          <p:nvPicPr>
            <p:cNvPr id="49" name="object 49"/>
            <p:cNvPicPr/>
            <p:nvPr/>
          </p:nvPicPr>
          <p:blipFill>
            <a:blip r:embed="rId14" cstate="print"/>
            <a:stretch>
              <a:fillRect/>
            </a:stretch>
          </p:blipFill>
          <p:spPr>
            <a:xfrm>
              <a:off x="8290572" y="1363045"/>
              <a:ext cx="110814" cy="83058"/>
            </a:xfrm>
            <a:prstGeom prst="rect">
              <a:avLst/>
            </a:prstGeom>
          </p:spPr>
        </p:pic>
        <p:sp>
          <p:nvSpPr>
            <p:cNvPr id="50" name="object 50"/>
            <p:cNvSpPr/>
            <p:nvPr/>
          </p:nvSpPr>
          <p:spPr>
            <a:xfrm>
              <a:off x="7098830" y="975949"/>
              <a:ext cx="1073150" cy="1193165"/>
            </a:xfrm>
            <a:custGeom>
              <a:avLst/>
              <a:gdLst/>
              <a:ahLst/>
              <a:cxnLst/>
              <a:rect l="l" t="t" r="r" b="b"/>
              <a:pathLst>
                <a:path w="1073150" h="1193164">
                  <a:moveTo>
                    <a:pt x="0" y="0"/>
                  </a:moveTo>
                  <a:lnTo>
                    <a:pt x="1073148" y="1192730"/>
                  </a:lnTo>
                </a:path>
              </a:pathLst>
            </a:custGeom>
            <a:ln w="19049">
              <a:solidFill>
                <a:srgbClr val="595959"/>
              </a:solidFill>
            </a:ln>
          </p:spPr>
          <p:txBody>
            <a:bodyPr wrap="square" lIns="0" tIns="0" rIns="0" bIns="0" rtlCol="0"/>
            <a:lstStyle/>
            <a:p>
              <a:endParaRPr/>
            </a:p>
          </p:txBody>
        </p:sp>
        <p:pic>
          <p:nvPicPr>
            <p:cNvPr id="51" name="object 51"/>
            <p:cNvPicPr/>
            <p:nvPr/>
          </p:nvPicPr>
          <p:blipFill>
            <a:blip r:embed="rId15" cstate="print"/>
            <a:stretch>
              <a:fillRect/>
            </a:stretch>
          </p:blipFill>
          <p:spPr>
            <a:xfrm>
              <a:off x="8139063" y="2138109"/>
              <a:ext cx="100264" cy="104362"/>
            </a:xfrm>
            <a:prstGeom prst="rect">
              <a:avLst/>
            </a:prstGeom>
          </p:spPr>
        </p:pic>
        <p:sp>
          <p:nvSpPr>
            <p:cNvPr id="52" name="object 52"/>
            <p:cNvSpPr/>
            <p:nvPr/>
          </p:nvSpPr>
          <p:spPr>
            <a:xfrm>
              <a:off x="7098830" y="1658210"/>
              <a:ext cx="965835" cy="0"/>
            </a:xfrm>
            <a:custGeom>
              <a:avLst/>
              <a:gdLst/>
              <a:ahLst/>
              <a:cxnLst/>
              <a:rect l="l" t="t" r="r" b="b"/>
              <a:pathLst>
                <a:path w="965834">
                  <a:moveTo>
                    <a:pt x="0" y="0"/>
                  </a:moveTo>
                  <a:lnTo>
                    <a:pt x="965399" y="0"/>
                  </a:lnTo>
                </a:path>
              </a:pathLst>
            </a:custGeom>
            <a:ln w="19049">
              <a:solidFill>
                <a:srgbClr val="595959"/>
              </a:solidFill>
            </a:ln>
          </p:spPr>
          <p:txBody>
            <a:bodyPr wrap="square" lIns="0" tIns="0" rIns="0" bIns="0" rtlCol="0"/>
            <a:lstStyle/>
            <a:p>
              <a:endParaRPr/>
            </a:p>
          </p:txBody>
        </p:sp>
        <p:pic>
          <p:nvPicPr>
            <p:cNvPr id="53" name="object 53"/>
            <p:cNvPicPr/>
            <p:nvPr/>
          </p:nvPicPr>
          <p:blipFill>
            <a:blip r:embed="rId16" cstate="print"/>
            <a:stretch>
              <a:fillRect/>
            </a:stretch>
          </p:blipFill>
          <p:spPr>
            <a:xfrm>
              <a:off x="8054705" y="1617219"/>
              <a:ext cx="105500" cy="81980"/>
            </a:xfrm>
            <a:prstGeom prst="rect">
              <a:avLst/>
            </a:prstGeom>
          </p:spPr>
        </p:pic>
        <p:sp>
          <p:nvSpPr>
            <p:cNvPr id="54" name="object 54"/>
            <p:cNvSpPr/>
            <p:nvPr/>
          </p:nvSpPr>
          <p:spPr>
            <a:xfrm>
              <a:off x="7098617" y="2402398"/>
              <a:ext cx="1036955" cy="134620"/>
            </a:xfrm>
            <a:custGeom>
              <a:avLst/>
              <a:gdLst/>
              <a:ahLst/>
              <a:cxnLst/>
              <a:rect l="l" t="t" r="r" b="b"/>
              <a:pathLst>
                <a:path w="1036954" h="134619">
                  <a:moveTo>
                    <a:pt x="0" y="0"/>
                  </a:moveTo>
                  <a:lnTo>
                    <a:pt x="1036544" y="134131"/>
                  </a:lnTo>
                </a:path>
              </a:pathLst>
            </a:custGeom>
            <a:ln w="19049">
              <a:solidFill>
                <a:srgbClr val="595959"/>
              </a:solidFill>
            </a:ln>
          </p:spPr>
          <p:txBody>
            <a:bodyPr wrap="square" lIns="0" tIns="0" rIns="0" bIns="0" rtlCol="0"/>
            <a:lstStyle/>
            <a:p>
              <a:endParaRPr/>
            </a:p>
          </p:txBody>
        </p:sp>
        <p:pic>
          <p:nvPicPr>
            <p:cNvPr id="55" name="object 55"/>
            <p:cNvPicPr/>
            <p:nvPr/>
          </p:nvPicPr>
          <p:blipFill>
            <a:blip r:embed="rId17" cstate="print"/>
            <a:stretch>
              <a:fillRect/>
            </a:stretch>
          </p:blipFill>
          <p:spPr>
            <a:xfrm>
              <a:off x="8121599" y="2495800"/>
              <a:ext cx="108824" cy="81460"/>
            </a:xfrm>
            <a:prstGeom prst="rect">
              <a:avLst/>
            </a:prstGeom>
          </p:spPr>
        </p:pic>
        <p:sp>
          <p:nvSpPr>
            <p:cNvPr id="56" name="object 56"/>
            <p:cNvSpPr/>
            <p:nvPr/>
          </p:nvSpPr>
          <p:spPr>
            <a:xfrm>
              <a:off x="7098574" y="2650079"/>
              <a:ext cx="1210945" cy="417830"/>
            </a:xfrm>
            <a:custGeom>
              <a:avLst/>
              <a:gdLst/>
              <a:ahLst/>
              <a:cxnLst/>
              <a:rect l="l" t="t" r="r" b="b"/>
              <a:pathLst>
                <a:path w="1210945" h="417830">
                  <a:moveTo>
                    <a:pt x="0" y="417814"/>
                  </a:moveTo>
                  <a:lnTo>
                    <a:pt x="1210752" y="0"/>
                  </a:lnTo>
                </a:path>
              </a:pathLst>
            </a:custGeom>
            <a:ln w="19049">
              <a:solidFill>
                <a:srgbClr val="595959"/>
              </a:solidFill>
            </a:ln>
          </p:spPr>
          <p:txBody>
            <a:bodyPr wrap="square" lIns="0" tIns="0" rIns="0" bIns="0" rtlCol="0"/>
            <a:lstStyle/>
            <a:p>
              <a:endParaRPr/>
            </a:p>
          </p:txBody>
        </p:sp>
        <p:pic>
          <p:nvPicPr>
            <p:cNvPr id="57" name="object 57"/>
            <p:cNvPicPr/>
            <p:nvPr/>
          </p:nvPicPr>
          <p:blipFill>
            <a:blip r:embed="rId18" cstate="print"/>
            <a:stretch>
              <a:fillRect/>
            </a:stretch>
          </p:blipFill>
          <p:spPr>
            <a:xfrm>
              <a:off x="8289537" y="2610810"/>
              <a:ext cx="111035" cy="78538"/>
            </a:xfrm>
            <a:prstGeom prst="rect">
              <a:avLst/>
            </a:prstGeom>
          </p:spPr>
        </p:pic>
        <p:sp>
          <p:nvSpPr>
            <p:cNvPr id="58" name="object 58"/>
            <p:cNvSpPr/>
            <p:nvPr/>
          </p:nvSpPr>
          <p:spPr>
            <a:xfrm>
              <a:off x="7063774" y="1763794"/>
              <a:ext cx="1016000" cy="582295"/>
            </a:xfrm>
            <a:custGeom>
              <a:avLst/>
              <a:gdLst/>
              <a:ahLst/>
              <a:cxnLst/>
              <a:rect l="l" t="t" r="r" b="b"/>
              <a:pathLst>
                <a:path w="1016000" h="582294">
                  <a:moveTo>
                    <a:pt x="0" y="0"/>
                  </a:moveTo>
                  <a:lnTo>
                    <a:pt x="1015624" y="581879"/>
                  </a:lnTo>
                </a:path>
              </a:pathLst>
            </a:custGeom>
            <a:ln w="19049">
              <a:solidFill>
                <a:srgbClr val="595959"/>
              </a:solidFill>
            </a:ln>
          </p:spPr>
          <p:txBody>
            <a:bodyPr wrap="square" lIns="0" tIns="0" rIns="0" bIns="0" rtlCol="0"/>
            <a:lstStyle/>
            <a:p>
              <a:endParaRPr/>
            </a:p>
          </p:txBody>
        </p:sp>
        <p:pic>
          <p:nvPicPr>
            <p:cNvPr id="59" name="object 59"/>
            <p:cNvPicPr/>
            <p:nvPr/>
          </p:nvPicPr>
          <p:blipFill>
            <a:blip r:embed="rId19" cstate="print"/>
            <a:stretch>
              <a:fillRect/>
            </a:stretch>
          </p:blipFill>
          <p:spPr>
            <a:xfrm>
              <a:off x="8054231" y="2308846"/>
              <a:ext cx="109703" cy="89328"/>
            </a:xfrm>
            <a:prstGeom prst="rect">
              <a:avLst/>
            </a:prstGeom>
          </p:spPr>
        </p:pic>
        <p:sp>
          <p:nvSpPr>
            <p:cNvPr id="60" name="object 60"/>
            <p:cNvSpPr/>
            <p:nvPr/>
          </p:nvSpPr>
          <p:spPr>
            <a:xfrm>
              <a:off x="7063817" y="1846215"/>
              <a:ext cx="1077595" cy="394970"/>
            </a:xfrm>
            <a:custGeom>
              <a:avLst/>
              <a:gdLst/>
              <a:ahLst/>
              <a:cxnLst/>
              <a:rect l="l" t="t" r="r" b="b"/>
              <a:pathLst>
                <a:path w="1077595" h="394969">
                  <a:moveTo>
                    <a:pt x="0" y="394498"/>
                  </a:moveTo>
                  <a:lnTo>
                    <a:pt x="1077369" y="0"/>
                  </a:lnTo>
                </a:path>
              </a:pathLst>
            </a:custGeom>
            <a:ln w="19049">
              <a:solidFill>
                <a:srgbClr val="595959"/>
              </a:solidFill>
            </a:ln>
          </p:spPr>
          <p:txBody>
            <a:bodyPr wrap="square" lIns="0" tIns="0" rIns="0" bIns="0" rtlCol="0"/>
            <a:lstStyle/>
            <a:p>
              <a:endParaRPr/>
            </a:p>
          </p:txBody>
        </p:sp>
        <p:pic>
          <p:nvPicPr>
            <p:cNvPr id="61" name="object 61"/>
            <p:cNvPicPr/>
            <p:nvPr/>
          </p:nvPicPr>
          <p:blipFill>
            <a:blip r:embed="rId20" cstate="print"/>
            <a:stretch>
              <a:fillRect/>
            </a:stretch>
          </p:blipFill>
          <p:spPr>
            <a:xfrm>
              <a:off x="8120842" y="1806965"/>
              <a:ext cx="111047" cy="78322"/>
            </a:xfrm>
            <a:prstGeom prst="rect">
              <a:avLst/>
            </a:prstGeom>
          </p:spPr>
        </p:pic>
        <p:sp>
          <p:nvSpPr>
            <p:cNvPr id="62" name="object 62"/>
            <p:cNvSpPr/>
            <p:nvPr/>
          </p:nvSpPr>
          <p:spPr>
            <a:xfrm>
              <a:off x="6949774" y="1934346"/>
              <a:ext cx="1374775" cy="968375"/>
            </a:xfrm>
            <a:custGeom>
              <a:avLst/>
              <a:gdLst/>
              <a:ahLst/>
              <a:cxnLst/>
              <a:rect l="l" t="t" r="r" b="b"/>
              <a:pathLst>
                <a:path w="1374775" h="968375">
                  <a:moveTo>
                    <a:pt x="0" y="968263"/>
                  </a:moveTo>
                  <a:lnTo>
                    <a:pt x="1374164" y="0"/>
                  </a:lnTo>
                </a:path>
              </a:pathLst>
            </a:custGeom>
            <a:ln w="19049">
              <a:solidFill>
                <a:srgbClr val="595959"/>
              </a:solidFill>
            </a:ln>
          </p:spPr>
          <p:txBody>
            <a:bodyPr wrap="square" lIns="0" tIns="0" rIns="0" bIns="0" rtlCol="0"/>
            <a:lstStyle/>
            <a:p>
              <a:endParaRPr/>
            </a:p>
          </p:txBody>
        </p:sp>
        <p:pic>
          <p:nvPicPr>
            <p:cNvPr id="63" name="object 63"/>
            <p:cNvPicPr/>
            <p:nvPr/>
          </p:nvPicPr>
          <p:blipFill>
            <a:blip r:embed="rId21" cstate="print"/>
            <a:stretch>
              <a:fillRect/>
            </a:stretch>
          </p:blipFill>
          <p:spPr>
            <a:xfrm>
              <a:off x="8296290" y="1875026"/>
              <a:ext cx="107842" cy="94566"/>
            </a:xfrm>
            <a:prstGeom prst="rect">
              <a:avLst/>
            </a:prstGeom>
          </p:spPr>
        </p:pic>
      </p:grpSp>
      <p:sp>
        <p:nvSpPr>
          <p:cNvPr id="64" name="object 64"/>
          <p:cNvSpPr txBox="1"/>
          <p:nvPr/>
        </p:nvSpPr>
        <p:spPr>
          <a:xfrm>
            <a:off x="5097174" y="3309215"/>
            <a:ext cx="844550" cy="330200"/>
          </a:xfrm>
          <a:prstGeom prst="rect">
            <a:avLst/>
          </a:prstGeom>
        </p:spPr>
        <p:txBody>
          <a:bodyPr vert="horz" wrap="square" lIns="0" tIns="12700" rIns="0" bIns="0" rtlCol="0">
            <a:spAutoFit/>
          </a:bodyPr>
          <a:lstStyle/>
          <a:p>
            <a:pPr marL="12700">
              <a:lnSpc>
                <a:spcPct val="100000"/>
              </a:lnSpc>
              <a:spcBef>
                <a:spcPts val="100"/>
              </a:spcBef>
            </a:pPr>
            <a:r>
              <a:rPr sz="2000" b="1" i="1" spc="155" dirty="0">
                <a:solidFill>
                  <a:srgbClr val="0000FF"/>
                </a:solidFill>
                <a:latin typeface="Calibri"/>
                <a:cs typeface="Calibri"/>
              </a:rPr>
              <a:t>I</a:t>
            </a:r>
            <a:r>
              <a:rPr sz="2000" b="1" i="1" spc="-45" dirty="0">
                <a:solidFill>
                  <a:srgbClr val="0000FF"/>
                </a:solidFill>
                <a:latin typeface="Calibri"/>
                <a:cs typeface="Calibri"/>
              </a:rPr>
              <a:t>nput</a:t>
            </a:r>
            <a:r>
              <a:rPr sz="2000" b="1" i="1" spc="-155" dirty="0">
                <a:solidFill>
                  <a:srgbClr val="0000FF"/>
                </a:solidFill>
                <a:latin typeface="Calibri"/>
                <a:cs typeface="Calibri"/>
              </a:rPr>
              <a:t> </a:t>
            </a:r>
            <a:r>
              <a:rPr sz="2000" b="1" i="1" spc="5" dirty="0">
                <a:solidFill>
                  <a:srgbClr val="0000FF"/>
                </a:solidFill>
                <a:latin typeface="Calibri"/>
                <a:cs typeface="Calibri"/>
              </a:rPr>
              <a:t>(i)</a:t>
            </a:r>
            <a:endParaRPr sz="2000">
              <a:latin typeface="Calibri"/>
              <a:cs typeface="Calibri"/>
            </a:endParaRPr>
          </a:p>
        </p:txBody>
      </p:sp>
      <p:sp>
        <p:nvSpPr>
          <p:cNvPr id="65" name="object 65"/>
          <p:cNvSpPr txBox="1"/>
          <p:nvPr/>
        </p:nvSpPr>
        <p:spPr>
          <a:xfrm>
            <a:off x="6406425" y="3309215"/>
            <a:ext cx="1019175" cy="330200"/>
          </a:xfrm>
          <a:prstGeom prst="rect">
            <a:avLst/>
          </a:prstGeom>
        </p:spPr>
        <p:txBody>
          <a:bodyPr vert="horz" wrap="square" lIns="0" tIns="12700" rIns="0" bIns="0" rtlCol="0">
            <a:spAutoFit/>
          </a:bodyPr>
          <a:lstStyle/>
          <a:p>
            <a:pPr marL="12700">
              <a:lnSpc>
                <a:spcPct val="100000"/>
              </a:lnSpc>
              <a:spcBef>
                <a:spcPts val="100"/>
              </a:spcBef>
            </a:pPr>
            <a:r>
              <a:rPr sz="2000" b="1" i="1" spc="160" dirty="0">
                <a:solidFill>
                  <a:srgbClr val="0000FF"/>
                </a:solidFill>
                <a:latin typeface="Calibri"/>
                <a:cs typeface="Calibri"/>
              </a:rPr>
              <a:t>H</a:t>
            </a:r>
            <a:r>
              <a:rPr sz="2000" b="1" i="1" spc="-60" dirty="0">
                <a:solidFill>
                  <a:srgbClr val="0000FF"/>
                </a:solidFill>
                <a:latin typeface="Calibri"/>
                <a:cs typeface="Calibri"/>
              </a:rPr>
              <a:t>idden</a:t>
            </a:r>
            <a:r>
              <a:rPr sz="2000" b="1" i="1" spc="-155" dirty="0">
                <a:solidFill>
                  <a:srgbClr val="0000FF"/>
                </a:solidFill>
                <a:latin typeface="Calibri"/>
                <a:cs typeface="Calibri"/>
              </a:rPr>
              <a:t> </a:t>
            </a:r>
            <a:r>
              <a:rPr sz="2000" b="1" i="1" spc="-10" dirty="0">
                <a:solidFill>
                  <a:srgbClr val="0000FF"/>
                </a:solidFill>
                <a:latin typeface="Calibri"/>
                <a:cs typeface="Calibri"/>
              </a:rPr>
              <a:t>(j)</a:t>
            </a:r>
            <a:endParaRPr sz="2000">
              <a:latin typeface="Calibri"/>
              <a:cs typeface="Calibri"/>
            </a:endParaRPr>
          </a:p>
        </p:txBody>
      </p:sp>
      <p:sp>
        <p:nvSpPr>
          <p:cNvPr id="66" name="object 66"/>
          <p:cNvSpPr txBox="1"/>
          <p:nvPr/>
        </p:nvSpPr>
        <p:spPr>
          <a:xfrm>
            <a:off x="7796200" y="3228627"/>
            <a:ext cx="1045210" cy="330200"/>
          </a:xfrm>
          <a:prstGeom prst="rect">
            <a:avLst/>
          </a:prstGeom>
        </p:spPr>
        <p:txBody>
          <a:bodyPr vert="horz" wrap="square" lIns="0" tIns="12700" rIns="0" bIns="0" rtlCol="0">
            <a:spAutoFit/>
          </a:bodyPr>
          <a:lstStyle/>
          <a:p>
            <a:pPr marL="12700">
              <a:lnSpc>
                <a:spcPct val="100000"/>
              </a:lnSpc>
              <a:spcBef>
                <a:spcPts val="100"/>
              </a:spcBef>
            </a:pPr>
            <a:r>
              <a:rPr sz="2000" b="1" i="1" spc="-55" dirty="0">
                <a:solidFill>
                  <a:srgbClr val="0000FF"/>
                </a:solidFill>
                <a:latin typeface="Calibri"/>
                <a:cs typeface="Calibri"/>
              </a:rPr>
              <a:t>Output</a:t>
            </a:r>
            <a:r>
              <a:rPr sz="2000" b="1" i="1" spc="-155" dirty="0">
                <a:solidFill>
                  <a:srgbClr val="0000FF"/>
                </a:solidFill>
                <a:latin typeface="Calibri"/>
                <a:cs typeface="Calibri"/>
              </a:rPr>
              <a:t> </a:t>
            </a:r>
            <a:r>
              <a:rPr sz="2000" b="1" i="1" spc="-20" dirty="0">
                <a:solidFill>
                  <a:srgbClr val="0000FF"/>
                </a:solidFill>
                <a:latin typeface="Calibri"/>
                <a:cs typeface="Calibri"/>
              </a:rPr>
              <a:t>(k)</a:t>
            </a:r>
            <a:endParaRPr sz="2000">
              <a:latin typeface="Calibri"/>
              <a:cs typeface="Calibri"/>
            </a:endParaRPr>
          </a:p>
        </p:txBody>
      </p:sp>
      <p:sp>
        <p:nvSpPr>
          <p:cNvPr id="67" name="object 67"/>
          <p:cNvSpPr txBox="1"/>
          <p:nvPr/>
        </p:nvSpPr>
        <p:spPr>
          <a:xfrm>
            <a:off x="5601700" y="609325"/>
            <a:ext cx="408940" cy="406400"/>
          </a:xfrm>
          <a:prstGeom prst="rect">
            <a:avLst/>
          </a:prstGeom>
        </p:spPr>
        <p:txBody>
          <a:bodyPr vert="horz" wrap="square" lIns="0" tIns="12700" rIns="0" bIns="0" rtlCol="0">
            <a:spAutoFit/>
          </a:bodyPr>
          <a:lstStyle/>
          <a:p>
            <a:pPr marL="38100">
              <a:lnSpc>
                <a:spcPct val="100000"/>
              </a:lnSpc>
              <a:spcBef>
                <a:spcPts val="100"/>
              </a:spcBef>
            </a:pPr>
            <a:r>
              <a:rPr sz="3750" b="1" i="1" spc="-37" baseline="21111" dirty="0">
                <a:solidFill>
                  <a:srgbClr val="0000FF"/>
                </a:solidFill>
                <a:latin typeface="Calibri"/>
                <a:cs typeface="Calibri"/>
              </a:rPr>
              <a:t>w</a:t>
            </a:r>
            <a:r>
              <a:rPr sz="1650" b="1" i="1" spc="-25" dirty="0">
                <a:solidFill>
                  <a:srgbClr val="0000FF"/>
                </a:solidFill>
                <a:latin typeface="Calibri"/>
                <a:cs typeface="Calibri"/>
              </a:rPr>
              <a:t>ij</a:t>
            </a:r>
            <a:endParaRPr sz="1650">
              <a:latin typeface="Calibri"/>
              <a:cs typeface="Calibri"/>
            </a:endParaRPr>
          </a:p>
        </p:txBody>
      </p:sp>
      <p:sp>
        <p:nvSpPr>
          <p:cNvPr id="68" name="object 68"/>
          <p:cNvSpPr txBox="1"/>
          <p:nvPr/>
        </p:nvSpPr>
        <p:spPr>
          <a:xfrm>
            <a:off x="7490324" y="714512"/>
            <a:ext cx="449580" cy="406400"/>
          </a:xfrm>
          <a:prstGeom prst="rect">
            <a:avLst/>
          </a:prstGeom>
        </p:spPr>
        <p:txBody>
          <a:bodyPr vert="horz" wrap="square" lIns="0" tIns="12700" rIns="0" bIns="0" rtlCol="0">
            <a:spAutoFit/>
          </a:bodyPr>
          <a:lstStyle/>
          <a:p>
            <a:pPr marL="38100">
              <a:lnSpc>
                <a:spcPct val="100000"/>
              </a:lnSpc>
              <a:spcBef>
                <a:spcPts val="100"/>
              </a:spcBef>
            </a:pPr>
            <a:r>
              <a:rPr sz="3750" b="1" i="1" spc="-75" baseline="21111" dirty="0">
                <a:solidFill>
                  <a:srgbClr val="0000FF"/>
                </a:solidFill>
                <a:latin typeface="Calibri"/>
                <a:cs typeface="Calibri"/>
              </a:rPr>
              <a:t>w</a:t>
            </a:r>
            <a:r>
              <a:rPr sz="1650" b="1" i="1" spc="-50" dirty="0">
                <a:solidFill>
                  <a:srgbClr val="0000FF"/>
                </a:solidFill>
                <a:latin typeface="Calibri"/>
                <a:cs typeface="Calibri"/>
              </a:rPr>
              <a:t>jk</a:t>
            </a:r>
            <a:endParaRPr sz="1650">
              <a:latin typeface="Calibri"/>
              <a:cs typeface="Calibri"/>
            </a:endParaRPr>
          </a:p>
        </p:txBody>
      </p:sp>
      <p:grpSp>
        <p:nvGrpSpPr>
          <p:cNvPr id="69" name="object 69"/>
          <p:cNvGrpSpPr/>
          <p:nvPr/>
        </p:nvGrpSpPr>
        <p:grpSpPr>
          <a:xfrm>
            <a:off x="736976" y="1428837"/>
            <a:ext cx="4038600" cy="3678554"/>
            <a:chOff x="736976" y="1428837"/>
            <a:chExt cx="4038600" cy="3678554"/>
          </a:xfrm>
        </p:grpSpPr>
        <p:pic>
          <p:nvPicPr>
            <p:cNvPr id="70" name="object 70"/>
            <p:cNvPicPr/>
            <p:nvPr/>
          </p:nvPicPr>
          <p:blipFill>
            <a:blip r:embed="rId22" cstate="print"/>
            <a:stretch>
              <a:fillRect/>
            </a:stretch>
          </p:blipFill>
          <p:spPr>
            <a:xfrm>
              <a:off x="756026" y="1447888"/>
              <a:ext cx="3999899" cy="3639899"/>
            </a:xfrm>
            <a:prstGeom prst="rect">
              <a:avLst/>
            </a:prstGeom>
          </p:spPr>
        </p:pic>
        <p:sp>
          <p:nvSpPr>
            <p:cNvPr id="71" name="object 71"/>
            <p:cNvSpPr/>
            <p:nvPr/>
          </p:nvSpPr>
          <p:spPr>
            <a:xfrm>
              <a:off x="746501" y="1438362"/>
              <a:ext cx="4019550" cy="3659504"/>
            </a:xfrm>
            <a:custGeom>
              <a:avLst/>
              <a:gdLst/>
              <a:ahLst/>
              <a:cxnLst/>
              <a:rect l="l" t="t" r="r" b="b"/>
              <a:pathLst>
                <a:path w="4019550" h="3659504">
                  <a:moveTo>
                    <a:pt x="0" y="0"/>
                  </a:moveTo>
                  <a:lnTo>
                    <a:pt x="4018950" y="0"/>
                  </a:lnTo>
                  <a:lnTo>
                    <a:pt x="4018950" y="3658949"/>
                  </a:lnTo>
                  <a:lnTo>
                    <a:pt x="0" y="3658949"/>
                  </a:lnTo>
                  <a:lnTo>
                    <a:pt x="0" y="0"/>
                  </a:lnTo>
                  <a:close/>
                </a:path>
              </a:pathLst>
            </a:custGeom>
            <a:ln w="19049">
              <a:solidFill>
                <a:srgbClr val="595959"/>
              </a:solidFill>
            </a:ln>
          </p:spPr>
          <p:txBody>
            <a:bodyPr wrap="square" lIns="0" tIns="0" rIns="0" bIns="0" rtlCol="0"/>
            <a:lstStyle/>
            <a:p>
              <a:endParaRPr/>
            </a:p>
          </p:txBody>
        </p:sp>
      </p:grpSp>
      <p:pic>
        <p:nvPicPr>
          <p:cNvPr id="72" name="object 72"/>
          <p:cNvPicPr/>
          <p:nvPr/>
        </p:nvPicPr>
        <p:blipFill>
          <a:blip r:embed="rId23" cstate="print"/>
          <a:stretch>
            <a:fillRect/>
          </a:stretch>
        </p:blipFill>
        <p:spPr>
          <a:xfrm>
            <a:off x="5262175" y="3594548"/>
            <a:ext cx="3518049" cy="1395899"/>
          </a:xfrm>
          <a:prstGeom prst="rect">
            <a:avLst/>
          </a:prstGeom>
        </p:spPr>
      </p:pic>
      <p:sp>
        <p:nvSpPr>
          <p:cNvPr id="73" name="object 73"/>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77</a:t>
            </a:fld>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14" y="102725"/>
            <a:ext cx="6093460" cy="452120"/>
          </a:xfrm>
          <a:prstGeom prst="rect">
            <a:avLst/>
          </a:prstGeom>
        </p:spPr>
        <p:txBody>
          <a:bodyPr vert="horz" wrap="square" lIns="0" tIns="12700" rIns="0" bIns="0" rtlCol="0">
            <a:spAutoFit/>
          </a:bodyPr>
          <a:lstStyle/>
          <a:p>
            <a:pPr marL="12700">
              <a:lnSpc>
                <a:spcPct val="100000"/>
              </a:lnSpc>
              <a:spcBef>
                <a:spcPts val="100"/>
              </a:spcBef>
            </a:pPr>
            <a:r>
              <a:rPr spc="-5" dirty="0"/>
              <a:t>Backpropagation</a:t>
            </a:r>
            <a:r>
              <a:rPr spc="-150" dirty="0"/>
              <a:t> </a:t>
            </a:r>
            <a:r>
              <a:rPr spc="-5" dirty="0"/>
              <a:t>Algorithm</a:t>
            </a:r>
            <a:r>
              <a:rPr spc="-45" dirty="0"/>
              <a:t> </a:t>
            </a:r>
            <a:r>
              <a:rPr dirty="0"/>
              <a:t>(cont’d)</a:t>
            </a:r>
          </a:p>
        </p:txBody>
      </p:sp>
      <p:sp>
        <p:nvSpPr>
          <p:cNvPr id="3" name="object 3"/>
          <p:cNvSpPr txBox="1"/>
          <p:nvPr/>
        </p:nvSpPr>
        <p:spPr>
          <a:xfrm>
            <a:off x="459967" y="631914"/>
            <a:ext cx="4363720" cy="730250"/>
          </a:xfrm>
          <a:prstGeom prst="rect">
            <a:avLst/>
          </a:prstGeom>
        </p:spPr>
        <p:txBody>
          <a:bodyPr vert="horz" wrap="square" lIns="0" tIns="12700" rIns="0" bIns="0" rtlCol="0">
            <a:spAutoFit/>
          </a:bodyPr>
          <a:lstStyle/>
          <a:p>
            <a:pPr marL="394335" marR="5080" indent="-382270">
              <a:lnSpc>
                <a:spcPct val="115599"/>
              </a:lnSpc>
              <a:spcBef>
                <a:spcPts val="100"/>
              </a:spcBef>
              <a:buChar char="●"/>
              <a:tabLst>
                <a:tab pos="394335" algn="l"/>
                <a:tab pos="394970" algn="l"/>
                <a:tab pos="2658745" algn="l"/>
                <a:tab pos="2990850" algn="l"/>
                <a:tab pos="3520440" algn="l"/>
              </a:tabLst>
            </a:pPr>
            <a:r>
              <a:rPr sz="2000" b="1" spc="-5" dirty="0">
                <a:solidFill>
                  <a:srgbClr val="0000FF"/>
                </a:solidFill>
                <a:latin typeface="Arial"/>
                <a:cs typeface="Arial"/>
              </a:rPr>
              <a:t>Backpropagatio</a:t>
            </a:r>
            <a:r>
              <a:rPr sz="2000" b="1" dirty="0">
                <a:solidFill>
                  <a:srgbClr val="0000FF"/>
                </a:solidFill>
                <a:latin typeface="Arial"/>
                <a:cs typeface="Arial"/>
              </a:rPr>
              <a:t>n	–	for	</a:t>
            </a:r>
            <a:r>
              <a:rPr sz="2000" b="1" spc="-5" dirty="0">
                <a:solidFill>
                  <a:srgbClr val="0000FF"/>
                </a:solidFill>
                <a:latin typeface="Arial"/>
                <a:cs typeface="Arial"/>
              </a:rPr>
              <a:t>hidden  layer</a:t>
            </a:r>
            <a:endParaRPr sz="2000">
              <a:latin typeface="Arial"/>
              <a:cs typeface="Arial"/>
            </a:endParaRPr>
          </a:p>
        </p:txBody>
      </p:sp>
      <p:grpSp>
        <p:nvGrpSpPr>
          <p:cNvPr id="4" name="object 4"/>
          <p:cNvGrpSpPr/>
          <p:nvPr/>
        </p:nvGrpSpPr>
        <p:grpSpPr>
          <a:xfrm>
            <a:off x="5011725" y="623499"/>
            <a:ext cx="4019550" cy="4459605"/>
            <a:chOff x="5011725" y="623499"/>
            <a:chExt cx="4019550" cy="4459605"/>
          </a:xfrm>
        </p:grpSpPr>
        <p:sp>
          <p:nvSpPr>
            <p:cNvPr id="5" name="object 5"/>
            <p:cNvSpPr/>
            <p:nvPr/>
          </p:nvSpPr>
          <p:spPr>
            <a:xfrm>
              <a:off x="5021250" y="633024"/>
              <a:ext cx="4000500" cy="4440555"/>
            </a:xfrm>
            <a:custGeom>
              <a:avLst/>
              <a:gdLst/>
              <a:ahLst/>
              <a:cxnLst/>
              <a:rect l="l" t="t" r="r" b="b"/>
              <a:pathLst>
                <a:path w="4000500" h="4440555">
                  <a:moveTo>
                    <a:pt x="0" y="0"/>
                  </a:moveTo>
                  <a:lnTo>
                    <a:pt x="3999899" y="0"/>
                  </a:lnTo>
                  <a:lnTo>
                    <a:pt x="3999899" y="4440299"/>
                  </a:lnTo>
                  <a:lnTo>
                    <a:pt x="0" y="4440299"/>
                  </a:lnTo>
                  <a:lnTo>
                    <a:pt x="0" y="0"/>
                  </a:lnTo>
                  <a:close/>
                </a:path>
              </a:pathLst>
            </a:custGeom>
            <a:ln w="19049">
              <a:solidFill>
                <a:srgbClr val="000000"/>
              </a:solidFill>
            </a:ln>
          </p:spPr>
          <p:txBody>
            <a:bodyPr wrap="square" lIns="0" tIns="0" rIns="0" bIns="0" rtlCol="0"/>
            <a:lstStyle/>
            <a:p>
              <a:endParaRPr/>
            </a:p>
          </p:txBody>
        </p:sp>
        <p:sp>
          <p:nvSpPr>
            <p:cNvPr id="6" name="object 6"/>
            <p:cNvSpPr/>
            <p:nvPr/>
          </p:nvSpPr>
          <p:spPr>
            <a:xfrm>
              <a:off x="6621230" y="765649"/>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7" name="object 7"/>
            <p:cNvSpPr/>
            <p:nvPr/>
          </p:nvSpPr>
          <p:spPr>
            <a:xfrm>
              <a:off x="6621230" y="765649"/>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8" name="object 8"/>
            <p:cNvSpPr/>
            <p:nvPr/>
          </p:nvSpPr>
          <p:spPr>
            <a:xfrm>
              <a:off x="6621230" y="1447910"/>
              <a:ext cx="478155" cy="421005"/>
            </a:xfrm>
            <a:custGeom>
              <a:avLst/>
              <a:gdLst/>
              <a:ahLst/>
              <a:cxnLst/>
              <a:rect l="l" t="t" r="r" b="b"/>
              <a:pathLst>
                <a:path w="478154" h="421005">
                  <a:moveTo>
                    <a:pt x="238799" y="420600"/>
                  </a:moveTo>
                  <a:lnTo>
                    <a:pt x="190673" y="416327"/>
                  </a:lnTo>
                  <a:lnTo>
                    <a:pt x="145847" y="404073"/>
                  </a:lnTo>
                  <a:lnTo>
                    <a:pt x="105284" y="384684"/>
                  </a:lnTo>
                  <a:lnTo>
                    <a:pt x="69942" y="359004"/>
                  </a:lnTo>
                  <a:lnTo>
                    <a:pt x="40783" y="327880"/>
                  </a:lnTo>
                  <a:lnTo>
                    <a:pt x="18765" y="292158"/>
                  </a:lnTo>
                  <a:lnTo>
                    <a:pt x="4851" y="252682"/>
                  </a:lnTo>
                  <a:lnTo>
                    <a:pt x="0" y="210300"/>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3C47D"/>
            </a:solidFill>
          </p:spPr>
          <p:txBody>
            <a:bodyPr wrap="square" lIns="0" tIns="0" rIns="0" bIns="0" rtlCol="0"/>
            <a:lstStyle/>
            <a:p>
              <a:endParaRPr/>
            </a:p>
          </p:txBody>
        </p:sp>
        <p:sp>
          <p:nvSpPr>
            <p:cNvPr id="9" name="object 9"/>
            <p:cNvSpPr/>
            <p:nvPr/>
          </p:nvSpPr>
          <p:spPr>
            <a:xfrm>
              <a:off x="6621230" y="1447910"/>
              <a:ext cx="478155" cy="421005"/>
            </a:xfrm>
            <a:custGeom>
              <a:avLst/>
              <a:gdLst/>
              <a:ahLst/>
              <a:cxnLst/>
              <a:rect l="l" t="t" r="r" b="b"/>
              <a:pathLst>
                <a:path w="478154" h="421005">
                  <a:moveTo>
                    <a:pt x="0" y="210300"/>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7" y="404073"/>
                  </a:lnTo>
                  <a:lnTo>
                    <a:pt x="105284" y="384684"/>
                  </a:lnTo>
                  <a:lnTo>
                    <a:pt x="69942" y="359004"/>
                  </a:lnTo>
                  <a:lnTo>
                    <a:pt x="40783" y="327880"/>
                  </a:lnTo>
                  <a:lnTo>
                    <a:pt x="18765"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10" name="object 10"/>
            <p:cNvSpPr/>
            <p:nvPr/>
          </p:nvSpPr>
          <p:spPr>
            <a:xfrm>
              <a:off x="6621230" y="2130170"/>
              <a:ext cx="478155" cy="421005"/>
            </a:xfrm>
            <a:custGeom>
              <a:avLst/>
              <a:gdLst/>
              <a:ahLst/>
              <a:cxnLst/>
              <a:rect l="l" t="t" r="r" b="b"/>
              <a:pathLst>
                <a:path w="478154" h="421005">
                  <a:moveTo>
                    <a:pt x="238799" y="420599"/>
                  </a:moveTo>
                  <a:lnTo>
                    <a:pt x="190673" y="416327"/>
                  </a:lnTo>
                  <a:lnTo>
                    <a:pt x="145847" y="404073"/>
                  </a:lnTo>
                  <a:lnTo>
                    <a:pt x="105284" y="384684"/>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1" name="object 11"/>
            <p:cNvSpPr/>
            <p:nvPr/>
          </p:nvSpPr>
          <p:spPr>
            <a:xfrm>
              <a:off x="6621230" y="2130170"/>
              <a:ext cx="478155" cy="421005"/>
            </a:xfrm>
            <a:custGeom>
              <a:avLst/>
              <a:gdLst/>
              <a:ahLst/>
              <a:cxnLst/>
              <a:rect l="l" t="t" r="r" b="b"/>
              <a:pathLst>
                <a:path w="478154" h="421005">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7" y="404073"/>
                  </a:lnTo>
                  <a:lnTo>
                    <a:pt x="105284" y="384684"/>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2" name="object 12"/>
            <p:cNvSpPr/>
            <p:nvPr/>
          </p:nvSpPr>
          <p:spPr>
            <a:xfrm>
              <a:off x="5243578" y="1137791"/>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3" name="object 13"/>
            <p:cNvSpPr/>
            <p:nvPr/>
          </p:nvSpPr>
          <p:spPr>
            <a:xfrm>
              <a:off x="5243578" y="1137791"/>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4" name="object 14"/>
            <p:cNvSpPr/>
            <p:nvPr/>
          </p:nvSpPr>
          <p:spPr>
            <a:xfrm>
              <a:off x="5243578" y="182005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15" name="object 15"/>
            <p:cNvSpPr/>
            <p:nvPr/>
          </p:nvSpPr>
          <p:spPr>
            <a:xfrm>
              <a:off x="5243578" y="182005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16" name="object 16"/>
            <p:cNvSpPr/>
            <p:nvPr/>
          </p:nvSpPr>
          <p:spPr>
            <a:xfrm>
              <a:off x="8178574" y="1447910"/>
              <a:ext cx="478155" cy="421005"/>
            </a:xfrm>
            <a:custGeom>
              <a:avLst/>
              <a:gdLst/>
              <a:ahLst/>
              <a:cxnLst/>
              <a:rect l="l" t="t" r="r" b="b"/>
              <a:pathLst>
                <a:path w="478154" h="421005">
                  <a:moveTo>
                    <a:pt x="238799" y="420600"/>
                  </a:moveTo>
                  <a:lnTo>
                    <a:pt x="190673" y="416327"/>
                  </a:lnTo>
                  <a:lnTo>
                    <a:pt x="145848" y="404073"/>
                  </a:lnTo>
                  <a:lnTo>
                    <a:pt x="105284" y="384684"/>
                  </a:lnTo>
                  <a:lnTo>
                    <a:pt x="69942" y="359004"/>
                  </a:lnTo>
                  <a:lnTo>
                    <a:pt x="40783" y="327880"/>
                  </a:lnTo>
                  <a:lnTo>
                    <a:pt x="18766" y="292158"/>
                  </a:lnTo>
                  <a:lnTo>
                    <a:pt x="4851" y="252682"/>
                  </a:lnTo>
                  <a:lnTo>
                    <a:pt x="0" y="210300"/>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close/>
                </a:path>
              </a:pathLst>
            </a:custGeom>
            <a:solidFill>
              <a:srgbClr val="9900FF"/>
            </a:solidFill>
          </p:spPr>
          <p:txBody>
            <a:bodyPr wrap="square" lIns="0" tIns="0" rIns="0" bIns="0" rtlCol="0"/>
            <a:lstStyle/>
            <a:p>
              <a:endParaRPr/>
            </a:p>
          </p:txBody>
        </p:sp>
        <p:sp>
          <p:nvSpPr>
            <p:cNvPr id="17" name="object 17"/>
            <p:cNvSpPr/>
            <p:nvPr/>
          </p:nvSpPr>
          <p:spPr>
            <a:xfrm>
              <a:off x="8178574" y="1447910"/>
              <a:ext cx="478155" cy="421005"/>
            </a:xfrm>
            <a:custGeom>
              <a:avLst/>
              <a:gdLst/>
              <a:ahLst/>
              <a:cxnLst/>
              <a:rect l="l" t="t" r="r" b="b"/>
              <a:pathLst>
                <a:path w="478154" h="421005">
                  <a:moveTo>
                    <a:pt x="0" y="210300"/>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300"/>
                  </a:lnTo>
                  <a:lnTo>
                    <a:pt x="472748" y="252682"/>
                  </a:lnTo>
                  <a:lnTo>
                    <a:pt x="458833" y="292158"/>
                  </a:lnTo>
                  <a:lnTo>
                    <a:pt x="436816" y="327880"/>
                  </a:lnTo>
                  <a:lnTo>
                    <a:pt x="407656" y="359004"/>
                  </a:lnTo>
                  <a:lnTo>
                    <a:pt x="372315" y="384684"/>
                  </a:lnTo>
                  <a:lnTo>
                    <a:pt x="331751" y="404073"/>
                  </a:lnTo>
                  <a:lnTo>
                    <a:pt x="286926" y="416327"/>
                  </a:lnTo>
                  <a:lnTo>
                    <a:pt x="238799" y="420600"/>
                  </a:lnTo>
                  <a:lnTo>
                    <a:pt x="190673" y="416327"/>
                  </a:lnTo>
                  <a:lnTo>
                    <a:pt x="145848" y="404073"/>
                  </a:lnTo>
                  <a:lnTo>
                    <a:pt x="105284" y="384684"/>
                  </a:lnTo>
                  <a:lnTo>
                    <a:pt x="69942" y="359004"/>
                  </a:lnTo>
                  <a:lnTo>
                    <a:pt x="40783" y="327880"/>
                  </a:lnTo>
                  <a:lnTo>
                    <a:pt x="18766" y="292158"/>
                  </a:lnTo>
                  <a:lnTo>
                    <a:pt x="4851" y="252682"/>
                  </a:lnTo>
                  <a:lnTo>
                    <a:pt x="0" y="210300"/>
                  </a:lnTo>
                  <a:close/>
                </a:path>
              </a:pathLst>
            </a:custGeom>
            <a:ln w="9524">
              <a:solidFill>
                <a:srgbClr val="595959"/>
              </a:solidFill>
            </a:ln>
          </p:spPr>
          <p:txBody>
            <a:bodyPr wrap="square" lIns="0" tIns="0" rIns="0" bIns="0" rtlCol="0"/>
            <a:lstStyle/>
            <a:p>
              <a:endParaRPr/>
            </a:p>
          </p:txBody>
        </p:sp>
        <p:sp>
          <p:nvSpPr>
            <p:cNvPr id="18" name="object 18"/>
            <p:cNvSpPr/>
            <p:nvPr/>
          </p:nvSpPr>
          <p:spPr>
            <a:xfrm>
              <a:off x="6621230" y="2874454"/>
              <a:ext cx="478155" cy="421005"/>
            </a:xfrm>
            <a:custGeom>
              <a:avLst/>
              <a:gdLst/>
              <a:ahLst/>
              <a:cxnLst/>
              <a:rect l="l" t="t" r="r" b="b"/>
              <a:pathLst>
                <a:path w="478154" h="421004">
                  <a:moveTo>
                    <a:pt x="238799" y="420599"/>
                  </a:moveTo>
                  <a:lnTo>
                    <a:pt x="190673" y="416327"/>
                  </a:lnTo>
                  <a:lnTo>
                    <a:pt x="145847" y="404073"/>
                  </a:lnTo>
                  <a:lnTo>
                    <a:pt x="105284" y="384683"/>
                  </a:lnTo>
                  <a:lnTo>
                    <a:pt x="69942" y="359004"/>
                  </a:lnTo>
                  <a:lnTo>
                    <a:pt x="40783" y="327880"/>
                  </a:lnTo>
                  <a:lnTo>
                    <a:pt x="18765" y="292158"/>
                  </a:lnTo>
                  <a:lnTo>
                    <a:pt x="4851" y="252682"/>
                  </a:lnTo>
                  <a:lnTo>
                    <a:pt x="0" y="210299"/>
                  </a:ln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close/>
                </a:path>
              </a:pathLst>
            </a:custGeom>
            <a:solidFill>
              <a:srgbClr val="93C47D"/>
            </a:solidFill>
          </p:spPr>
          <p:txBody>
            <a:bodyPr wrap="square" lIns="0" tIns="0" rIns="0" bIns="0" rtlCol="0"/>
            <a:lstStyle/>
            <a:p>
              <a:endParaRPr/>
            </a:p>
          </p:txBody>
        </p:sp>
        <p:sp>
          <p:nvSpPr>
            <p:cNvPr id="19" name="object 19"/>
            <p:cNvSpPr/>
            <p:nvPr/>
          </p:nvSpPr>
          <p:spPr>
            <a:xfrm>
              <a:off x="6621230" y="2874454"/>
              <a:ext cx="478155" cy="421005"/>
            </a:xfrm>
            <a:custGeom>
              <a:avLst/>
              <a:gdLst/>
              <a:ahLst/>
              <a:cxnLst/>
              <a:rect l="l" t="t" r="r" b="b"/>
              <a:pathLst>
                <a:path w="478154" h="421004">
                  <a:moveTo>
                    <a:pt x="0" y="210299"/>
                  </a:moveTo>
                  <a:lnTo>
                    <a:pt x="4851" y="167917"/>
                  </a:lnTo>
                  <a:lnTo>
                    <a:pt x="18765" y="128441"/>
                  </a:lnTo>
                  <a:lnTo>
                    <a:pt x="40783" y="92719"/>
                  </a:lnTo>
                  <a:lnTo>
                    <a:pt x="69942" y="61595"/>
                  </a:lnTo>
                  <a:lnTo>
                    <a:pt x="105284" y="35915"/>
                  </a:lnTo>
                  <a:lnTo>
                    <a:pt x="145847"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3"/>
                  </a:lnTo>
                  <a:lnTo>
                    <a:pt x="331751" y="404073"/>
                  </a:lnTo>
                  <a:lnTo>
                    <a:pt x="286926" y="416327"/>
                  </a:lnTo>
                  <a:lnTo>
                    <a:pt x="238799" y="420599"/>
                  </a:lnTo>
                  <a:lnTo>
                    <a:pt x="190673" y="416327"/>
                  </a:lnTo>
                  <a:lnTo>
                    <a:pt x="145847" y="404073"/>
                  </a:lnTo>
                  <a:lnTo>
                    <a:pt x="105284" y="384683"/>
                  </a:lnTo>
                  <a:lnTo>
                    <a:pt x="69942" y="359004"/>
                  </a:lnTo>
                  <a:lnTo>
                    <a:pt x="40783" y="327880"/>
                  </a:lnTo>
                  <a:lnTo>
                    <a:pt x="18765"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0" name="object 20"/>
            <p:cNvSpPr/>
            <p:nvPr/>
          </p:nvSpPr>
          <p:spPr>
            <a:xfrm>
              <a:off x="5243578" y="2502312"/>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close/>
                </a:path>
              </a:pathLst>
            </a:custGeom>
            <a:solidFill>
              <a:srgbClr val="6C9EEB"/>
            </a:solidFill>
          </p:spPr>
          <p:txBody>
            <a:bodyPr wrap="square" lIns="0" tIns="0" rIns="0" bIns="0" rtlCol="0"/>
            <a:lstStyle/>
            <a:p>
              <a:endParaRPr/>
            </a:p>
          </p:txBody>
        </p:sp>
        <p:sp>
          <p:nvSpPr>
            <p:cNvPr id="21" name="object 21"/>
            <p:cNvSpPr/>
            <p:nvPr/>
          </p:nvSpPr>
          <p:spPr>
            <a:xfrm>
              <a:off x="5243578" y="2502312"/>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7" y="61595"/>
                  </a:lnTo>
                  <a:lnTo>
                    <a:pt x="436816" y="92719"/>
                  </a:lnTo>
                  <a:lnTo>
                    <a:pt x="458833" y="128441"/>
                  </a:lnTo>
                  <a:lnTo>
                    <a:pt x="472748" y="167917"/>
                  </a:lnTo>
                  <a:lnTo>
                    <a:pt x="477599" y="210299"/>
                  </a:lnTo>
                  <a:lnTo>
                    <a:pt x="472748" y="252682"/>
                  </a:lnTo>
                  <a:lnTo>
                    <a:pt x="458833" y="292158"/>
                  </a:lnTo>
                  <a:lnTo>
                    <a:pt x="436816" y="327880"/>
                  </a:lnTo>
                  <a:lnTo>
                    <a:pt x="407657"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2" name="object 22"/>
            <p:cNvSpPr/>
            <p:nvPr/>
          </p:nvSpPr>
          <p:spPr>
            <a:xfrm>
              <a:off x="8178574" y="2192194"/>
              <a:ext cx="478155" cy="421005"/>
            </a:xfrm>
            <a:custGeom>
              <a:avLst/>
              <a:gdLst/>
              <a:ahLst/>
              <a:cxnLst/>
              <a:rect l="l" t="t" r="r" b="b"/>
              <a:pathLst>
                <a:path w="478154" h="421005">
                  <a:moveTo>
                    <a:pt x="238799" y="420599"/>
                  </a:moveTo>
                  <a:lnTo>
                    <a:pt x="190673" y="416327"/>
                  </a:lnTo>
                  <a:lnTo>
                    <a:pt x="145848" y="404073"/>
                  </a:lnTo>
                  <a:lnTo>
                    <a:pt x="105284" y="384684"/>
                  </a:lnTo>
                  <a:lnTo>
                    <a:pt x="69942" y="359004"/>
                  </a:lnTo>
                  <a:lnTo>
                    <a:pt x="40783" y="327880"/>
                  </a:lnTo>
                  <a:lnTo>
                    <a:pt x="18766" y="292158"/>
                  </a:lnTo>
                  <a:lnTo>
                    <a:pt x="4851" y="252682"/>
                  </a:lnTo>
                  <a:lnTo>
                    <a:pt x="0" y="210299"/>
                  </a:ln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close/>
                </a:path>
              </a:pathLst>
            </a:custGeom>
            <a:solidFill>
              <a:srgbClr val="9900FF"/>
            </a:solidFill>
          </p:spPr>
          <p:txBody>
            <a:bodyPr wrap="square" lIns="0" tIns="0" rIns="0" bIns="0" rtlCol="0"/>
            <a:lstStyle/>
            <a:p>
              <a:endParaRPr/>
            </a:p>
          </p:txBody>
        </p:sp>
        <p:sp>
          <p:nvSpPr>
            <p:cNvPr id="23" name="object 23"/>
            <p:cNvSpPr/>
            <p:nvPr/>
          </p:nvSpPr>
          <p:spPr>
            <a:xfrm>
              <a:off x="8178574" y="2192194"/>
              <a:ext cx="478155" cy="421005"/>
            </a:xfrm>
            <a:custGeom>
              <a:avLst/>
              <a:gdLst/>
              <a:ahLst/>
              <a:cxnLst/>
              <a:rect l="l" t="t" r="r" b="b"/>
              <a:pathLst>
                <a:path w="478154" h="421005">
                  <a:moveTo>
                    <a:pt x="0" y="210299"/>
                  </a:moveTo>
                  <a:lnTo>
                    <a:pt x="4851" y="167917"/>
                  </a:lnTo>
                  <a:lnTo>
                    <a:pt x="18766" y="128441"/>
                  </a:lnTo>
                  <a:lnTo>
                    <a:pt x="40783" y="92719"/>
                  </a:lnTo>
                  <a:lnTo>
                    <a:pt x="69942" y="61595"/>
                  </a:lnTo>
                  <a:lnTo>
                    <a:pt x="105284" y="35915"/>
                  </a:lnTo>
                  <a:lnTo>
                    <a:pt x="145848" y="16526"/>
                  </a:lnTo>
                  <a:lnTo>
                    <a:pt x="190673" y="4272"/>
                  </a:lnTo>
                  <a:lnTo>
                    <a:pt x="238799" y="0"/>
                  </a:lnTo>
                  <a:lnTo>
                    <a:pt x="286926" y="4272"/>
                  </a:lnTo>
                  <a:lnTo>
                    <a:pt x="331751" y="16526"/>
                  </a:lnTo>
                  <a:lnTo>
                    <a:pt x="372315" y="35915"/>
                  </a:lnTo>
                  <a:lnTo>
                    <a:pt x="407656" y="61595"/>
                  </a:lnTo>
                  <a:lnTo>
                    <a:pt x="436816" y="92719"/>
                  </a:lnTo>
                  <a:lnTo>
                    <a:pt x="458833" y="128441"/>
                  </a:lnTo>
                  <a:lnTo>
                    <a:pt x="472748" y="167917"/>
                  </a:lnTo>
                  <a:lnTo>
                    <a:pt x="477599" y="210299"/>
                  </a:lnTo>
                  <a:lnTo>
                    <a:pt x="472748" y="252682"/>
                  </a:lnTo>
                  <a:lnTo>
                    <a:pt x="458833" y="292158"/>
                  </a:lnTo>
                  <a:lnTo>
                    <a:pt x="436816" y="327880"/>
                  </a:lnTo>
                  <a:lnTo>
                    <a:pt x="407656" y="359004"/>
                  </a:lnTo>
                  <a:lnTo>
                    <a:pt x="372315" y="384684"/>
                  </a:lnTo>
                  <a:lnTo>
                    <a:pt x="331751" y="404073"/>
                  </a:lnTo>
                  <a:lnTo>
                    <a:pt x="286926" y="416327"/>
                  </a:lnTo>
                  <a:lnTo>
                    <a:pt x="238799" y="420599"/>
                  </a:lnTo>
                  <a:lnTo>
                    <a:pt x="190673" y="416327"/>
                  </a:lnTo>
                  <a:lnTo>
                    <a:pt x="145848" y="404073"/>
                  </a:lnTo>
                  <a:lnTo>
                    <a:pt x="105284" y="384684"/>
                  </a:lnTo>
                  <a:lnTo>
                    <a:pt x="69942" y="359004"/>
                  </a:lnTo>
                  <a:lnTo>
                    <a:pt x="40783" y="327880"/>
                  </a:lnTo>
                  <a:lnTo>
                    <a:pt x="18766" y="292158"/>
                  </a:lnTo>
                  <a:lnTo>
                    <a:pt x="4851" y="252682"/>
                  </a:lnTo>
                  <a:lnTo>
                    <a:pt x="0" y="210299"/>
                  </a:lnTo>
                  <a:close/>
                </a:path>
              </a:pathLst>
            </a:custGeom>
            <a:ln w="9524">
              <a:solidFill>
                <a:srgbClr val="595959"/>
              </a:solidFill>
            </a:ln>
          </p:spPr>
          <p:txBody>
            <a:bodyPr wrap="square" lIns="0" tIns="0" rIns="0" bIns="0" rtlCol="0"/>
            <a:lstStyle/>
            <a:p>
              <a:endParaRPr/>
            </a:p>
          </p:txBody>
        </p:sp>
        <p:sp>
          <p:nvSpPr>
            <p:cNvPr id="24" name="object 24"/>
            <p:cNvSpPr/>
            <p:nvPr/>
          </p:nvSpPr>
          <p:spPr>
            <a:xfrm>
              <a:off x="5651235" y="865889"/>
              <a:ext cx="932180" cy="334010"/>
            </a:xfrm>
            <a:custGeom>
              <a:avLst/>
              <a:gdLst/>
              <a:ahLst/>
              <a:cxnLst/>
              <a:rect l="l" t="t" r="r" b="b"/>
              <a:pathLst>
                <a:path w="932179" h="334009">
                  <a:moveTo>
                    <a:pt x="0" y="333497"/>
                  </a:moveTo>
                  <a:lnTo>
                    <a:pt x="932179" y="0"/>
                  </a:lnTo>
                </a:path>
              </a:pathLst>
            </a:custGeom>
            <a:ln w="19049">
              <a:solidFill>
                <a:srgbClr val="595959"/>
              </a:solidFill>
            </a:ln>
          </p:spPr>
          <p:txBody>
            <a:bodyPr wrap="square" lIns="0" tIns="0" rIns="0" bIns="0" rtlCol="0"/>
            <a:lstStyle/>
            <a:p>
              <a:endParaRPr/>
            </a:p>
          </p:txBody>
        </p:sp>
        <p:pic>
          <p:nvPicPr>
            <p:cNvPr id="25" name="object 25"/>
            <p:cNvPicPr/>
            <p:nvPr/>
          </p:nvPicPr>
          <p:blipFill>
            <a:blip r:embed="rId2" cstate="print"/>
            <a:stretch>
              <a:fillRect/>
            </a:stretch>
          </p:blipFill>
          <p:spPr>
            <a:xfrm>
              <a:off x="6563291" y="826738"/>
              <a:ext cx="111047" cy="78303"/>
            </a:xfrm>
            <a:prstGeom prst="rect">
              <a:avLst/>
            </a:prstGeom>
          </p:spPr>
        </p:pic>
        <p:sp>
          <p:nvSpPr>
            <p:cNvPr id="26" name="object 26"/>
            <p:cNvSpPr/>
            <p:nvPr/>
          </p:nvSpPr>
          <p:spPr>
            <a:xfrm>
              <a:off x="5721178" y="1348091"/>
              <a:ext cx="857250" cy="142875"/>
            </a:xfrm>
            <a:custGeom>
              <a:avLst/>
              <a:gdLst/>
              <a:ahLst/>
              <a:cxnLst/>
              <a:rect l="l" t="t" r="r" b="b"/>
              <a:pathLst>
                <a:path w="857250" h="142875">
                  <a:moveTo>
                    <a:pt x="0" y="0"/>
                  </a:moveTo>
                  <a:lnTo>
                    <a:pt x="857151" y="142637"/>
                  </a:lnTo>
                </a:path>
              </a:pathLst>
            </a:custGeom>
            <a:ln w="19049">
              <a:solidFill>
                <a:srgbClr val="595959"/>
              </a:solidFill>
            </a:ln>
          </p:spPr>
          <p:txBody>
            <a:bodyPr wrap="square" lIns="0" tIns="0" rIns="0" bIns="0" rtlCol="0"/>
            <a:lstStyle/>
            <a:p>
              <a:endParaRPr/>
            </a:p>
          </p:txBody>
        </p:sp>
        <p:pic>
          <p:nvPicPr>
            <p:cNvPr id="27" name="object 27"/>
            <p:cNvPicPr/>
            <p:nvPr/>
          </p:nvPicPr>
          <p:blipFill>
            <a:blip r:embed="rId3" cstate="print"/>
            <a:stretch>
              <a:fillRect/>
            </a:stretch>
          </p:blipFill>
          <p:spPr>
            <a:xfrm>
              <a:off x="6563639" y="1450165"/>
              <a:ext cx="109493" cy="81127"/>
            </a:xfrm>
            <a:prstGeom prst="rect">
              <a:avLst/>
            </a:prstGeom>
          </p:spPr>
        </p:pic>
        <p:sp>
          <p:nvSpPr>
            <p:cNvPr id="28" name="object 28"/>
            <p:cNvSpPr/>
            <p:nvPr/>
          </p:nvSpPr>
          <p:spPr>
            <a:xfrm>
              <a:off x="5651072" y="1496665"/>
              <a:ext cx="945515" cy="631825"/>
            </a:xfrm>
            <a:custGeom>
              <a:avLst/>
              <a:gdLst/>
              <a:ahLst/>
              <a:cxnLst/>
              <a:rect l="l" t="t" r="r" b="b"/>
              <a:pathLst>
                <a:path w="945515" h="631825">
                  <a:moveTo>
                    <a:pt x="0" y="0"/>
                  </a:moveTo>
                  <a:lnTo>
                    <a:pt x="945069" y="631590"/>
                  </a:lnTo>
                </a:path>
              </a:pathLst>
            </a:custGeom>
            <a:ln w="19049">
              <a:solidFill>
                <a:srgbClr val="595959"/>
              </a:solidFill>
            </a:ln>
          </p:spPr>
          <p:txBody>
            <a:bodyPr wrap="square" lIns="0" tIns="0" rIns="0" bIns="0" rtlCol="0"/>
            <a:lstStyle/>
            <a:p>
              <a:endParaRPr/>
            </a:p>
          </p:txBody>
        </p:sp>
        <p:pic>
          <p:nvPicPr>
            <p:cNvPr id="29" name="object 29"/>
            <p:cNvPicPr/>
            <p:nvPr/>
          </p:nvPicPr>
          <p:blipFill>
            <a:blip r:embed="rId4" cstate="print"/>
            <a:stretch>
              <a:fillRect/>
            </a:stretch>
          </p:blipFill>
          <p:spPr>
            <a:xfrm>
              <a:off x="6569132" y="2092570"/>
              <a:ext cx="108410" cy="93246"/>
            </a:xfrm>
            <a:prstGeom prst="rect">
              <a:avLst/>
            </a:prstGeom>
          </p:spPr>
        </p:pic>
        <p:sp>
          <p:nvSpPr>
            <p:cNvPr id="30" name="object 30"/>
            <p:cNvSpPr/>
            <p:nvPr/>
          </p:nvSpPr>
          <p:spPr>
            <a:xfrm>
              <a:off x="5482378" y="1558391"/>
              <a:ext cx="1133475" cy="1292225"/>
            </a:xfrm>
            <a:custGeom>
              <a:avLst/>
              <a:gdLst/>
              <a:ahLst/>
              <a:cxnLst/>
              <a:rect l="l" t="t" r="r" b="b"/>
              <a:pathLst>
                <a:path w="1133475" h="1292225">
                  <a:moveTo>
                    <a:pt x="0" y="0"/>
                  </a:moveTo>
                  <a:lnTo>
                    <a:pt x="1133316" y="1291682"/>
                  </a:lnTo>
                </a:path>
              </a:pathLst>
            </a:custGeom>
            <a:ln w="19049">
              <a:solidFill>
                <a:srgbClr val="595959"/>
              </a:solidFill>
            </a:ln>
          </p:spPr>
          <p:txBody>
            <a:bodyPr wrap="square" lIns="0" tIns="0" rIns="0" bIns="0" rtlCol="0"/>
            <a:lstStyle/>
            <a:p>
              <a:endParaRPr/>
            </a:p>
          </p:txBody>
        </p:sp>
        <p:pic>
          <p:nvPicPr>
            <p:cNvPr id="31" name="object 31"/>
            <p:cNvPicPr/>
            <p:nvPr/>
          </p:nvPicPr>
          <p:blipFill>
            <a:blip r:embed="rId5" cstate="print"/>
            <a:stretch>
              <a:fillRect/>
            </a:stretch>
          </p:blipFill>
          <p:spPr>
            <a:xfrm>
              <a:off x="6582518" y="2819797"/>
              <a:ext cx="99718" cy="104785"/>
            </a:xfrm>
            <a:prstGeom prst="rect">
              <a:avLst/>
            </a:prstGeom>
          </p:spPr>
        </p:pic>
        <p:sp>
          <p:nvSpPr>
            <p:cNvPr id="32" name="object 32"/>
            <p:cNvSpPr/>
            <p:nvPr/>
          </p:nvSpPr>
          <p:spPr>
            <a:xfrm>
              <a:off x="5651235" y="1053957"/>
              <a:ext cx="886460" cy="828040"/>
            </a:xfrm>
            <a:custGeom>
              <a:avLst/>
              <a:gdLst/>
              <a:ahLst/>
              <a:cxnLst/>
              <a:rect l="l" t="t" r="r" b="b"/>
              <a:pathLst>
                <a:path w="886459" h="828039">
                  <a:moveTo>
                    <a:pt x="0" y="827689"/>
                  </a:moveTo>
                  <a:lnTo>
                    <a:pt x="886360" y="0"/>
                  </a:lnTo>
                </a:path>
              </a:pathLst>
            </a:custGeom>
            <a:ln w="19049">
              <a:solidFill>
                <a:srgbClr val="595959"/>
              </a:solidFill>
            </a:ln>
          </p:spPr>
          <p:txBody>
            <a:bodyPr wrap="square" lIns="0" tIns="0" rIns="0" bIns="0" rtlCol="0"/>
            <a:lstStyle/>
            <a:p>
              <a:endParaRPr/>
            </a:p>
          </p:txBody>
        </p:sp>
        <p:pic>
          <p:nvPicPr>
            <p:cNvPr id="33" name="object 33"/>
            <p:cNvPicPr/>
            <p:nvPr/>
          </p:nvPicPr>
          <p:blipFill>
            <a:blip r:embed="rId6" cstate="print"/>
            <a:stretch>
              <a:fillRect/>
            </a:stretch>
          </p:blipFill>
          <p:spPr>
            <a:xfrm>
              <a:off x="6506595" y="985429"/>
              <a:ext cx="103710" cy="101050"/>
            </a:xfrm>
            <a:prstGeom prst="rect">
              <a:avLst/>
            </a:prstGeom>
          </p:spPr>
        </p:pic>
        <p:sp>
          <p:nvSpPr>
            <p:cNvPr id="34" name="object 34"/>
            <p:cNvSpPr/>
            <p:nvPr/>
          </p:nvSpPr>
          <p:spPr>
            <a:xfrm>
              <a:off x="5721178" y="1702013"/>
              <a:ext cx="794385" cy="328930"/>
            </a:xfrm>
            <a:custGeom>
              <a:avLst/>
              <a:gdLst/>
              <a:ahLst/>
              <a:cxnLst/>
              <a:rect l="l" t="t" r="r" b="b"/>
              <a:pathLst>
                <a:path w="794384" h="328930">
                  <a:moveTo>
                    <a:pt x="0" y="328338"/>
                  </a:moveTo>
                  <a:lnTo>
                    <a:pt x="794367" y="0"/>
                  </a:lnTo>
                </a:path>
              </a:pathLst>
            </a:custGeom>
            <a:ln w="19049">
              <a:solidFill>
                <a:srgbClr val="595959"/>
              </a:solidFill>
            </a:ln>
          </p:spPr>
          <p:txBody>
            <a:bodyPr wrap="square" lIns="0" tIns="0" rIns="0" bIns="0" rtlCol="0"/>
            <a:lstStyle/>
            <a:p>
              <a:endParaRPr/>
            </a:p>
          </p:txBody>
        </p:sp>
        <p:pic>
          <p:nvPicPr>
            <p:cNvPr id="35" name="object 35"/>
            <p:cNvPicPr/>
            <p:nvPr/>
          </p:nvPicPr>
          <p:blipFill>
            <a:blip r:embed="rId7" cstate="print"/>
            <a:stretch>
              <a:fillRect/>
            </a:stretch>
          </p:blipFill>
          <p:spPr>
            <a:xfrm>
              <a:off x="6494002" y="1659465"/>
              <a:ext cx="110963" cy="81152"/>
            </a:xfrm>
            <a:prstGeom prst="rect">
              <a:avLst/>
            </a:prstGeom>
          </p:spPr>
        </p:pic>
        <p:sp>
          <p:nvSpPr>
            <p:cNvPr id="36" name="object 36"/>
            <p:cNvSpPr/>
            <p:nvPr/>
          </p:nvSpPr>
          <p:spPr>
            <a:xfrm>
              <a:off x="5710729" y="2117570"/>
              <a:ext cx="800100" cy="196215"/>
            </a:xfrm>
            <a:custGeom>
              <a:avLst/>
              <a:gdLst/>
              <a:ahLst/>
              <a:cxnLst/>
              <a:rect l="l" t="t" r="r" b="b"/>
              <a:pathLst>
                <a:path w="800100" h="196214">
                  <a:moveTo>
                    <a:pt x="0" y="0"/>
                  </a:moveTo>
                  <a:lnTo>
                    <a:pt x="799478" y="195720"/>
                  </a:lnTo>
                </a:path>
              </a:pathLst>
            </a:custGeom>
            <a:ln w="19049">
              <a:solidFill>
                <a:srgbClr val="595959"/>
              </a:solidFill>
            </a:ln>
          </p:spPr>
          <p:txBody>
            <a:bodyPr wrap="square" lIns="0" tIns="0" rIns="0" bIns="0" rtlCol="0"/>
            <a:lstStyle/>
            <a:p>
              <a:endParaRPr/>
            </a:p>
          </p:txBody>
        </p:sp>
        <p:pic>
          <p:nvPicPr>
            <p:cNvPr id="37" name="object 37"/>
            <p:cNvPicPr/>
            <p:nvPr/>
          </p:nvPicPr>
          <p:blipFill>
            <a:blip r:embed="rId8" cstate="print"/>
            <a:stretch>
              <a:fillRect/>
            </a:stretch>
          </p:blipFill>
          <p:spPr>
            <a:xfrm>
              <a:off x="6493201" y="2273203"/>
              <a:ext cx="110502" cy="80175"/>
            </a:xfrm>
            <a:prstGeom prst="rect">
              <a:avLst/>
            </a:prstGeom>
          </p:spPr>
        </p:pic>
        <p:sp>
          <p:nvSpPr>
            <p:cNvPr id="38" name="object 38"/>
            <p:cNvSpPr/>
            <p:nvPr/>
          </p:nvSpPr>
          <p:spPr>
            <a:xfrm>
              <a:off x="5651329" y="2191954"/>
              <a:ext cx="885825" cy="815975"/>
            </a:xfrm>
            <a:custGeom>
              <a:avLst/>
              <a:gdLst/>
              <a:ahLst/>
              <a:cxnLst/>
              <a:rect l="l" t="t" r="r" b="b"/>
              <a:pathLst>
                <a:path w="885825" h="815975">
                  <a:moveTo>
                    <a:pt x="0" y="0"/>
                  </a:moveTo>
                  <a:lnTo>
                    <a:pt x="885804" y="815389"/>
                  </a:lnTo>
                </a:path>
              </a:pathLst>
            </a:custGeom>
            <a:ln w="19049">
              <a:solidFill>
                <a:srgbClr val="595959"/>
              </a:solidFill>
            </a:ln>
          </p:spPr>
          <p:txBody>
            <a:bodyPr wrap="square" lIns="0" tIns="0" rIns="0" bIns="0" rtlCol="0"/>
            <a:lstStyle/>
            <a:p>
              <a:endParaRPr/>
            </a:p>
          </p:txBody>
        </p:sp>
        <p:pic>
          <p:nvPicPr>
            <p:cNvPr id="39" name="object 39"/>
            <p:cNvPicPr/>
            <p:nvPr/>
          </p:nvPicPr>
          <p:blipFill>
            <a:blip r:embed="rId9" cstate="print"/>
            <a:stretch>
              <a:fillRect/>
            </a:stretch>
          </p:blipFill>
          <p:spPr>
            <a:xfrm>
              <a:off x="6506298" y="2974668"/>
              <a:ext cx="103966" cy="100750"/>
            </a:xfrm>
            <a:prstGeom prst="rect">
              <a:avLst/>
            </a:prstGeom>
          </p:spPr>
        </p:pic>
        <p:sp>
          <p:nvSpPr>
            <p:cNvPr id="40" name="object 40"/>
            <p:cNvSpPr/>
            <p:nvPr/>
          </p:nvSpPr>
          <p:spPr>
            <a:xfrm>
              <a:off x="5566772" y="1213668"/>
              <a:ext cx="1052830" cy="1307465"/>
            </a:xfrm>
            <a:custGeom>
              <a:avLst/>
              <a:gdLst/>
              <a:ahLst/>
              <a:cxnLst/>
              <a:rect l="l" t="t" r="r" b="b"/>
              <a:pathLst>
                <a:path w="1052829" h="1307464">
                  <a:moveTo>
                    <a:pt x="0" y="1306885"/>
                  </a:moveTo>
                  <a:lnTo>
                    <a:pt x="1052699" y="0"/>
                  </a:lnTo>
                </a:path>
              </a:pathLst>
            </a:custGeom>
            <a:ln w="19049">
              <a:solidFill>
                <a:srgbClr val="595959"/>
              </a:solidFill>
            </a:ln>
          </p:spPr>
          <p:txBody>
            <a:bodyPr wrap="square" lIns="0" tIns="0" rIns="0" bIns="0" rtlCol="0"/>
            <a:lstStyle/>
            <a:p>
              <a:endParaRPr/>
            </a:p>
          </p:txBody>
        </p:sp>
        <p:pic>
          <p:nvPicPr>
            <p:cNvPr id="41" name="object 41"/>
            <p:cNvPicPr/>
            <p:nvPr/>
          </p:nvPicPr>
          <p:blipFill>
            <a:blip r:embed="rId10" cstate="print"/>
            <a:stretch>
              <a:fillRect/>
            </a:stretch>
          </p:blipFill>
          <p:spPr>
            <a:xfrm>
              <a:off x="6585442" y="1136817"/>
              <a:ext cx="97784" cy="106114"/>
            </a:xfrm>
            <a:prstGeom prst="rect">
              <a:avLst/>
            </a:prstGeom>
          </p:spPr>
        </p:pic>
        <p:sp>
          <p:nvSpPr>
            <p:cNvPr id="42" name="object 42"/>
            <p:cNvSpPr/>
            <p:nvPr/>
          </p:nvSpPr>
          <p:spPr>
            <a:xfrm>
              <a:off x="5651235" y="1874275"/>
              <a:ext cx="947419" cy="690245"/>
            </a:xfrm>
            <a:custGeom>
              <a:avLst/>
              <a:gdLst/>
              <a:ahLst/>
              <a:cxnLst/>
              <a:rect l="l" t="t" r="r" b="b"/>
              <a:pathLst>
                <a:path w="947420" h="690244">
                  <a:moveTo>
                    <a:pt x="0" y="689632"/>
                  </a:moveTo>
                  <a:lnTo>
                    <a:pt x="947390" y="0"/>
                  </a:lnTo>
                </a:path>
              </a:pathLst>
            </a:custGeom>
            <a:ln w="19049">
              <a:solidFill>
                <a:srgbClr val="595959"/>
              </a:solidFill>
            </a:ln>
          </p:spPr>
          <p:txBody>
            <a:bodyPr wrap="square" lIns="0" tIns="0" rIns="0" bIns="0" rtlCol="0"/>
            <a:lstStyle/>
            <a:p>
              <a:endParaRPr/>
            </a:p>
          </p:txBody>
        </p:sp>
        <p:pic>
          <p:nvPicPr>
            <p:cNvPr id="43" name="object 43"/>
            <p:cNvPicPr/>
            <p:nvPr/>
          </p:nvPicPr>
          <p:blipFill>
            <a:blip r:embed="rId11" cstate="print"/>
            <a:stretch>
              <a:fillRect/>
            </a:stretch>
          </p:blipFill>
          <p:spPr>
            <a:xfrm>
              <a:off x="6570583" y="1813872"/>
              <a:ext cx="107461" cy="95367"/>
            </a:xfrm>
            <a:prstGeom prst="rect">
              <a:avLst/>
            </a:prstGeom>
          </p:spPr>
        </p:pic>
        <p:sp>
          <p:nvSpPr>
            <p:cNvPr id="44" name="object 44"/>
            <p:cNvSpPr/>
            <p:nvPr/>
          </p:nvSpPr>
          <p:spPr>
            <a:xfrm>
              <a:off x="5721178" y="2514778"/>
              <a:ext cx="858519" cy="198120"/>
            </a:xfrm>
            <a:custGeom>
              <a:avLst/>
              <a:gdLst/>
              <a:ahLst/>
              <a:cxnLst/>
              <a:rect l="l" t="t" r="r" b="b"/>
              <a:pathLst>
                <a:path w="858520" h="198119">
                  <a:moveTo>
                    <a:pt x="0" y="197833"/>
                  </a:moveTo>
                  <a:lnTo>
                    <a:pt x="858518" y="0"/>
                  </a:lnTo>
                </a:path>
              </a:pathLst>
            </a:custGeom>
            <a:ln w="19049">
              <a:solidFill>
                <a:srgbClr val="595959"/>
              </a:solidFill>
            </a:ln>
          </p:spPr>
          <p:txBody>
            <a:bodyPr wrap="square" lIns="0" tIns="0" rIns="0" bIns="0" rtlCol="0"/>
            <a:lstStyle/>
            <a:p>
              <a:endParaRPr/>
            </a:p>
          </p:txBody>
        </p:sp>
        <p:pic>
          <p:nvPicPr>
            <p:cNvPr id="45" name="object 45"/>
            <p:cNvPicPr/>
            <p:nvPr/>
          </p:nvPicPr>
          <p:blipFill>
            <a:blip r:embed="rId12" cstate="print"/>
            <a:stretch>
              <a:fillRect/>
            </a:stretch>
          </p:blipFill>
          <p:spPr>
            <a:xfrm>
              <a:off x="6563107" y="2474591"/>
              <a:ext cx="110358" cy="80373"/>
            </a:xfrm>
            <a:prstGeom prst="rect">
              <a:avLst/>
            </a:prstGeom>
          </p:spPr>
        </p:pic>
        <p:sp>
          <p:nvSpPr>
            <p:cNvPr id="46" name="object 46"/>
            <p:cNvSpPr/>
            <p:nvPr/>
          </p:nvSpPr>
          <p:spPr>
            <a:xfrm>
              <a:off x="5601872" y="2902558"/>
              <a:ext cx="980440" cy="297815"/>
            </a:xfrm>
            <a:custGeom>
              <a:avLst/>
              <a:gdLst/>
              <a:ahLst/>
              <a:cxnLst/>
              <a:rect l="l" t="t" r="r" b="b"/>
              <a:pathLst>
                <a:path w="980440" h="297814">
                  <a:moveTo>
                    <a:pt x="0" y="0"/>
                  </a:moveTo>
                  <a:lnTo>
                    <a:pt x="979934" y="297677"/>
                  </a:lnTo>
                </a:path>
              </a:pathLst>
            </a:custGeom>
            <a:ln w="19049">
              <a:solidFill>
                <a:srgbClr val="595959"/>
              </a:solidFill>
            </a:ln>
          </p:spPr>
          <p:txBody>
            <a:bodyPr wrap="square" lIns="0" tIns="0" rIns="0" bIns="0" rtlCol="0"/>
            <a:lstStyle/>
            <a:p>
              <a:endParaRPr/>
            </a:p>
          </p:txBody>
        </p:sp>
        <p:pic>
          <p:nvPicPr>
            <p:cNvPr id="47" name="object 47"/>
            <p:cNvPicPr/>
            <p:nvPr/>
          </p:nvPicPr>
          <p:blipFill>
            <a:blip r:embed="rId13" cstate="print"/>
            <a:stretch>
              <a:fillRect/>
            </a:stretch>
          </p:blipFill>
          <p:spPr>
            <a:xfrm>
              <a:off x="6563136" y="3160604"/>
              <a:ext cx="110913" cy="79263"/>
            </a:xfrm>
            <a:prstGeom prst="rect">
              <a:avLst/>
            </a:prstGeom>
          </p:spPr>
        </p:pic>
        <p:sp>
          <p:nvSpPr>
            <p:cNvPr id="48" name="object 48"/>
            <p:cNvSpPr/>
            <p:nvPr/>
          </p:nvSpPr>
          <p:spPr>
            <a:xfrm>
              <a:off x="7028886" y="827245"/>
              <a:ext cx="1284605" cy="574675"/>
            </a:xfrm>
            <a:custGeom>
              <a:avLst/>
              <a:gdLst/>
              <a:ahLst/>
              <a:cxnLst/>
              <a:rect l="l" t="t" r="r" b="b"/>
              <a:pathLst>
                <a:path w="1284604" h="574675">
                  <a:moveTo>
                    <a:pt x="0" y="0"/>
                  </a:moveTo>
                  <a:lnTo>
                    <a:pt x="1284053" y="574050"/>
                  </a:lnTo>
                </a:path>
              </a:pathLst>
            </a:custGeom>
            <a:ln w="19049">
              <a:solidFill>
                <a:srgbClr val="595959"/>
              </a:solidFill>
            </a:ln>
          </p:spPr>
          <p:txBody>
            <a:bodyPr wrap="square" lIns="0" tIns="0" rIns="0" bIns="0" rtlCol="0"/>
            <a:lstStyle/>
            <a:p>
              <a:endParaRPr/>
            </a:p>
          </p:txBody>
        </p:sp>
        <p:pic>
          <p:nvPicPr>
            <p:cNvPr id="49" name="object 49"/>
            <p:cNvPicPr/>
            <p:nvPr/>
          </p:nvPicPr>
          <p:blipFill>
            <a:blip r:embed="rId14" cstate="print"/>
            <a:stretch>
              <a:fillRect/>
            </a:stretch>
          </p:blipFill>
          <p:spPr>
            <a:xfrm>
              <a:off x="8290572" y="1363045"/>
              <a:ext cx="110814" cy="83058"/>
            </a:xfrm>
            <a:prstGeom prst="rect">
              <a:avLst/>
            </a:prstGeom>
          </p:spPr>
        </p:pic>
        <p:sp>
          <p:nvSpPr>
            <p:cNvPr id="50" name="object 50"/>
            <p:cNvSpPr/>
            <p:nvPr/>
          </p:nvSpPr>
          <p:spPr>
            <a:xfrm>
              <a:off x="7098830" y="975949"/>
              <a:ext cx="1073150" cy="1193165"/>
            </a:xfrm>
            <a:custGeom>
              <a:avLst/>
              <a:gdLst/>
              <a:ahLst/>
              <a:cxnLst/>
              <a:rect l="l" t="t" r="r" b="b"/>
              <a:pathLst>
                <a:path w="1073150" h="1193164">
                  <a:moveTo>
                    <a:pt x="0" y="0"/>
                  </a:moveTo>
                  <a:lnTo>
                    <a:pt x="1073148" y="1192730"/>
                  </a:lnTo>
                </a:path>
              </a:pathLst>
            </a:custGeom>
            <a:ln w="19049">
              <a:solidFill>
                <a:srgbClr val="595959"/>
              </a:solidFill>
            </a:ln>
          </p:spPr>
          <p:txBody>
            <a:bodyPr wrap="square" lIns="0" tIns="0" rIns="0" bIns="0" rtlCol="0"/>
            <a:lstStyle/>
            <a:p>
              <a:endParaRPr/>
            </a:p>
          </p:txBody>
        </p:sp>
        <p:pic>
          <p:nvPicPr>
            <p:cNvPr id="51" name="object 51"/>
            <p:cNvPicPr/>
            <p:nvPr/>
          </p:nvPicPr>
          <p:blipFill>
            <a:blip r:embed="rId15" cstate="print"/>
            <a:stretch>
              <a:fillRect/>
            </a:stretch>
          </p:blipFill>
          <p:spPr>
            <a:xfrm>
              <a:off x="8139063" y="2138109"/>
              <a:ext cx="100264" cy="104362"/>
            </a:xfrm>
            <a:prstGeom prst="rect">
              <a:avLst/>
            </a:prstGeom>
          </p:spPr>
        </p:pic>
        <p:sp>
          <p:nvSpPr>
            <p:cNvPr id="52" name="object 52"/>
            <p:cNvSpPr/>
            <p:nvPr/>
          </p:nvSpPr>
          <p:spPr>
            <a:xfrm>
              <a:off x="7098830" y="1658210"/>
              <a:ext cx="965835" cy="0"/>
            </a:xfrm>
            <a:custGeom>
              <a:avLst/>
              <a:gdLst/>
              <a:ahLst/>
              <a:cxnLst/>
              <a:rect l="l" t="t" r="r" b="b"/>
              <a:pathLst>
                <a:path w="965834">
                  <a:moveTo>
                    <a:pt x="0" y="0"/>
                  </a:moveTo>
                  <a:lnTo>
                    <a:pt x="965399" y="0"/>
                  </a:lnTo>
                </a:path>
              </a:pathLst>
            </a:custGeom>
            <a:ln w="19049">
              <a:solidFill>
                <a:srgbClr val="595959"/>
              </a:solidFill>
            </a:ln>
          </p:spPr>
          <p:txBody>
            <a:bodyPr wrap="square" lIns="0" tIns="0" rIns="0" bIns="0" rtlCol="0"/>
            <a:lstStyle/>
            <a:p>
              <a:endParaRPr/>
            </a:p>
          </p:txBody>
        </p:sp>
        <p:pic>
          <p:nvPicPr>
            <p:cNvPr id="53" name="object 53"/>
            <p:cNvPicPr/>
            <p:nvPr/>
          </p:nvPicPr>
          <p:blipFill>
            <a:blip r:embed="rId16" cstate="print"/>
            <a:stretch>
              <a:fillRect/>
            </a:stretch>
          </p:blipFill>
          <p:spPr>
            <a:xfrm>
              <a:off x="8054705" y="1617219"/>
              <a:ext cx="105500" cy="81980"/>
            </a:xfrm>
            <a:prstGeom prst="rect">
              <a:avLst/>
            </a:prstGeom>
          </p:spPr>
        </p:pic>
        <p:sp>
          <p:nvSpPr>
            <p:cNvPr id="54" name="object 54"/>
            <p:cNvSpPr/>
            <p:nvPr/>
          </p:nvSpPr>
          <p:spPr>
            <a:xfrm>
              <a:off x="7098617" y="2402398"/>
              <a:ext cx="1036955" cy="134620"/>
            </a:xfrm>
            <a:custGeom>
              <a:avLst/>
              <a:gdLst/>
              <a:ahLst/>
              <a:cxnLst/>
              <a:rect l="l" t="t" r="r" b="b"/>
              <a:pathLst>
                <a:path w="1036954" h="134619">
                  <a:moveTo>
                    <a:pt x="0" y="0"/>
                  </a:moveTo>
                  <a:lnTo>
                    <a:pt x="1036544" y="134131"/>
                  </a:lnTo>
                </a:path>
              </a:pathLst>
            </a:custGeom>
            <a:ln w="19049">
              <a:solidFill>
                <a:srgbClr val="595959"/>
              </a:solidFill>
            </a:ln>
          </p:spPr>
          <p:txBody>
            <a:bodyPr wrap="square" lIns="0" tIns="0" rIns="0" bIns="0" rtlCol="0"/>
            <a:lstStyle/>
            <a:p>
              <a:endParaRPr/>
            </a:p>
          </p:txBody>
        </p:sp>
        <p:pic>
          <p:nvPicPr>
            <p:cNvPr id="55" name="object 55"/>
            <p:cNvPicPr/>
            <p:nvPr/>
          </p:nvPicPr>
          <p:blipFill>
            <a:blip r:embed="rId17" cstate="print"/>
            <a:stretch>
              <a:fillRect/>
            </a:stretch>
          </p:blipFill>
          <p:spPr>
            <a:xfrm>
              <a:off x="8121599" y="2495800"/>
              <a:ext cx="108824" cy="81460"/>
            </a:xfrm>
            <a:prstGeom prst="rect">
              <a:avLst/>
            </a:prstGeom>
          </p:spPr>
        </p:pic>
        <p:sp>
          <p:nvSpPr>
            <p:cNvPr id="56" name="object 56"/>
            <p:cNvSpPr/>
            <p:nvPr/>
          </p:nvSpPr>
          <p:spPr>
            <a:xfrm>
              <a:off x="7098574" y="2650079"/>
              <a:ext cx="1210945" cy="417830"/>
            </a:xfrm>
            <a:custGeom>
              <a:avLst/>
              <a:gdLst/>
              <a:ahLst/>
              <a:cxnLst/>
              <a:rect l="l" t="t" r="r" b="b"/>
              <a:pathLst>
                <a:path w="1210945" h="417830">
                  <a:moveTo>
                    <a:pt x="0" y="417814"/>
                  </a:moveTo>
                  <a:lnTo>
                    <a:pt x="1210752" y="0"/>
                  </a:lnTo>
                </a:path>
              </a:pathLst>
            </a:custGeom>
            <a:ln w="19049">
              <a:solidFill>
                <a:srgbClr val="595959"/>
              </a:solidFill>
            </a:ln>
          </p:spPr>
          <p:txBody>
            <a:bodyPr wrap="square" lIns="0" tIns="0" rIns="0" bIns="0" rtlCol="0"/>
            <a:lstStyle/>
            <a:p>
              <a:endParaRPr/>
            </a:p>
          </p:txBody>
        </p:sp>
        <p:pic>
          <p:nvPicPr>
            <p:cNvPr id="57" name="object 57"/>
            <p:cNvPicPr/>
            <p:nvPr/>
          </p:nvPicPr>
          <p:blipFill>
            <a:blip r:embed="rId18" cstate="print"/>
            <a:stretch>
              <a:fillRect/>
            </a:stretch>
          </p:blipFill>
          <p:spPr>
            <a:xfrm>
              <a:off x="8289537" y="2610810"/>
              <a:ext cx="111035" cy="78538"/>
            </a:xfrm>
            <a:prstGeom prst="rect">
              <a:avLst/>
            </a:prstGeom>
          </p:spPr>
        </p:pic>
        <p:sp>
          <p:nvSpPr>
            <p:cNvPr id="58" name="object 58"/>
            <p:cNvSpPr/>
            <p:nvPr/>
          </p:nvSpPr>
          <p:spPr>
            <a:xfrm>
              <a:off x="7063774" y="1763794"/>
              <a:ext cx="1016000" cy="582295"/>
            </a:xfrm>
            <a:custGeom>
              <a:avLst/>
              <a:gdLst/>
              <a:ahLst/>
              <a:cxnLst/>
              <a:rect l="l" t="t" r="r" b="b"/>
              <a:pathLst>
                <a:path w="1016000" h="582294">
                  <a:moveTo>
                    <a:pt x="0" y="0"/>
                  </a:moveTo>
                  <a:lnTo>
                    <a:pt x="1015624" y="581879"/>
                  </a:lnTo>
                </a:path>
              </a:pathLst>
            </a:custGeom>
            <a:ln w="19049">
              <a:solidFill>
                <a:srgbClr val="595959"/>
              </a:solidFill>
            </a:ln>
          </p:spPr>
          <p:txBody>
            <a:bodyPr wrap="square" lIns="0" tIns="0" rIns="0" bIns="0" rtlCol="0"/>
            <a:lstStyle/>
            <a:p>
              <a:endParaRPr/>
            </a:p>
          </p:txBody>
        </p:sp>
        <p:pic>
          <p:nvPicPr>
            <p:cNvPr id="59" name="object 59"/>
            <p:cNvPicPr/>
            <p:nvPr/>
          </p:nvPicPr>
          <p:blipFill>
            <a:blip r:embed="rId19" cstate="print"/>
            <a:stretch>
              <a:fillRect/>
            </a:stretch>
          </p:blipFill>
          <p:spPr>
            <a:xfrm>
              <a:off x="8054231" y="2308846"/>
              <a:ext cx="109703" cy="89328"/>
            </a:xfrm>
            <a:prstGeom prst="rect">
              <a:avLst/>
            </a:prstGeom>
          </p:spPr>
        </p:pic>
        <p:sp>
          <p:nvSpPr>
            <p:cNvPr id="60" name="object 60"/>
            <p:cNvSpPr/>
            <p:nvPr/>
          </p:nvSpPr>
          <p:spPr>
            <a:xfrm>
              <a:off x="7063817" y="1846215"/>
              <a:ext cx="1077595" cy="394970"/>
            </a:xfrm>
            <a:custGeom>
              <a:avLst/>
              <a:gdLst/>
              <a:ahLst/>
              <a:cxnLst/>
              <a:rect l="l" t="t" r="r" b="b"/>
              <a:pathLst>
                <a:path w="1077595" h="394969">
                  <a:moveTo>
                    <a:pt x="0" y="394498"/>
                  </a:moveTo>
                  <a:lnTo>
                    <a:pt x="1077369" y="0"/>
                  </a:lnTo>
                </a:path>
              </a:pathLst>
            </a:custGeom>
            <a:ln w="19049">
              <a:solidFill>
                <a:srgbClr val="595959"/>
              </a:solidFill>
            </a:ln>
          </p:spPr>
          <p:txBody>
            <a:bodyPr wrap="square" lIns="0" tIns="0" rIns="0" bIns="0" rtlCol="0"/>
            <a:lstStyle/>
            <a:p>
              <a:endParaRPr/>
            </a:p>
          </p:txBody>
        </p:sp>
        <p:pic>
          <p:nvPicPr>
            <p:cNvPr id="61" name="object 61"/>
            <p:cNvPicPr/>
            <p:nvPr/>
          </p:nvPicPr>
          <p:blipFill>
            <a:blip r:embed="rId20" cstate="print"/>
            <a:stretch>
              <a:fillRect/>
            </a:stretch>
          </p:blipFill>
          <p:spPr>
            <a:xfrm>
              <a:off x="8120842" y="1806965"/>
              <a:ext cx="111047" cy="78322"/>
            </a:xfrm>
            <a:prstGeom prst="rect">
              <a:avLst/>
            </a:prstGeom>
          </p:spPr>
        </p:pic>
        <p:sp>
          <p:nvSpPr>
            <p:cNvPr id="62" name="object 62"/>
            <p:cNvSpPr/>
            <p:nvPr/>
          </p:nvSpPr>
          <p:spPr>
            <a:xfrm>
              <a:off x="6949774" y="1934346"/>
              <a:ext cx="1374775" cy="968375"/>
            </a:xfrm>
            <a:custGeom>
              <a:avLst/>
              <a:gdLst/>
              <a:ahLst/>
              <a:cxnLst/>
              <a:rect l="l" t="t" r="r" b="b"/>
              <a:pathLst>
                <a:path w="1374775" h="968375">
                  <a:moveTo>
                    <a:pt x="0" y="968263"/>
                  </a:moveTo>
                  <a:lnTo>
                    <a:pt x="1374164" y="0"/>
                  </a:lnTo>
                </a:path>
              </a:pathLst>
            </a:custGeom>
            <a:ln w="19049">
              <a:solidFill>
                <a:srgbClr val="595959"/>
              </a:solidFill>
            </a:ln>
          </p:spPr>
          <p:txBody>
            <a:bodyPr wrap="square" lIns="0" tIns="0" rIns="0" bIns="0" rtlCol="0"/>
            <a:lstStyle/>
            <a:p>
              <a:endParaRPr/>
            </a:p>
          </p:txBody>
        </p:sp>
        <p:pic>
          <p:nvPicPr>
            <p:cNvPr id="63" name="object 63"/>
            <p:cNvPicPr/>
            <p:nvPr/>
          </p:nvPicPr>
          <p:blipFill>
            <a:blip r:embed="rId21" cstate="print"/>
            <a:stretch>
              <a:fillRect/>
            </a:stretch>
          </p:blipFill>
          <p:spPr>
            <a:xfrm>
              <a:off x="8296290" y="1875026"/>
              <a:ext cx="107842" cy="94566"/>
            </a:xfrm>
            <a:prstGeom prst="rect">
              <a:avLst/>
            </a:prstGeom>
          </p:spPr>
        </p:pic>
      </p:grpSp>
      <p:sp>
        <p:nvSpPr>
          <p:cNvPr id="64" name="object 64"/>
          <p:cNvSpPr txBox="1"/>
          <p:nvPr/>
        </p:nvSpPr>
        <p:spPr>
          <a:xfrm>
            <a:off x="5063450" y="3181690"/>
            <a:ext cx="844550" cy="330200"/>
          </a:xfrm>
          <a:prstGeom prst="rect">
            <a:avLst/>
          </a:prstGeom>
        </p:spPr>
        <p:txBody>
          <a:bodyPr vert="horz" wrap="square" lIns="0" tIns="12700" rIns="0" bIns="0" rtlCol="0">
            <a:spAutoFit/>
          </a:bodyPr>
          <a:lstStyle/>
          <a:p>
            <a:pPr marL="12700">
              <a:lnSpc>
                <a:spcPct val="100000"/>
              </a:lnSpc>
              <a:spcBef>
                <a:spcPts val="100"/>
              </a:spcBef>
            </a:pPr>
            <a:r>
              <a:rPr sz="2000" b="1" i="1" spc="155" dirty="0">
                <a:solidFill>
                  <a:srgbClr val="0000FF"/>
                </a:solidFill>
                <a:latin typeface="Calibri"/>
                <a:cs typeface="Calibri"/>
              </a:rPr>
              <a:t>I</a:t>
            </a:r>
            <a:r>
              <a:rPr sz="2000" b="1" i="1" spc="-45" dirty="0">
                <a:solidFill>
                  <a:srgbClr val="0000FF"/>
                </a:solidFill>
                <a:latin typeface="Calibri"/>
                <a:cs typeface="Calibri"/>
              </a:rPr>
              <a:t>nput</a:t>
            </a:r>
            <a:r>
              <a:rPr sz="2000" b="1" i="1" spc="-155" dirty="0">
                <a:solidFill>
                  <a:srgbClr val="0000FF"/>
                </a:solidFill>
                <a:latin typeface="Calibri"/>
                <a:cs typeface="Calibri"/>
              </a:rPr>
              <a:t> </a:t>
            </a:r>
            <a:r>
              <a:rPr sz="2000" b="1" i="1" spc="5" dirty="0">
                <a:solidFill>
                  <a:srgbClr val="0000FF"/>
                </a:solidFill>
                <a:latin typeface="Calibri"/>
                <a:cs typeface="Calibri"/>
              </a:rPr>
              <a:t>(i)</a:t>
            </a:r>
            <a:endParaRPr sz="2000">
              <a:latin typeface="Calibri"/>
              <a:cs typeface="Calibri"/>
            </a:endParaRPr>
          </a:p>
        </p:txBody>
      </p:sp>
      <p:sp>
        <p:nvSpPr>
          <p:cNvPr id="65" name="object 65"/>
          <p:cNvSpPr txBox="1"/>
          <p:nvPr/>
        </p:nvSpPr>
        <p:spPr>
          <a:xfrm>
            <a:off x="6406450" y="3334090"/>
            <a:ext cx="1019175" cy="330200"/>
          </a:xfrm>
          <a:prstGeom prst="rect">
            <a:avLst/>
          </a:prstGeom>
        </p:spPr>
        <p:txBody>
          <a:bodyPr vert="horz" wrap="square" lIns="0" tIns="12700" rIns="0" bIns="0" rtlCol="0">
            <a:spAutoFit/>
          </a:bodyPr>
          <a:lstStyle/>
          <a:p>
            <a:pPr marL="12700">
              <a:lnSpc>
                <a:spcPct val="100000"/>
              </a:lnSpc>
              <a:spcBef>
                <a:spcPts val="100"/>
              </a:spcBef>
            </a:pPr>
            <a:r>
              <a:rPr sz="2000" b="1" i="1" spc="160" dirty="0">
                <a:solidFill>
                  <a:srgbClr val="0000FF"/>
                </a:solidFill>
                <a:latin typeface="Calibri"/>
                <a:cs typeface="Calibri"/>
              </a:rPr>
              <a:t>H</a:t>
            </a:r>
            <a:r>
              <a:rPr sz="2000" b="1" i="1" spc="-60" dirty="0">
                <a:solidFill>
                  <a:srgbClr val="0000FF"/>
                </a:solidFill>
                <a:latin typeface="Calibri"/>
                <a:cs typeface="Calibri"/>
              </a:rPr>
              <a:t>idden</a:t>
            </a:r>
            <a:r>
              <a:rPr sz="2000" b="1" i="1" spc="-155" dirty="0">
                <a:solidFill>
                  <a:srgbClr val="0000FF"/>
                </a:solidFill>
                <a:latin typeface="Calibri"/>
                <a:cs typeface="Calibri"/>
              </a:rPr>
              <a:t> </a:t>
            </a:r>
            <a:r>
              <a:rPr sz="2000" b="1" i="1" spc="-10" dirty="0">
                <a:solidFill>
                  <a:srgbClr val="0000FF"/>
                </a:solidFill>
                <a:latin typeface="Calibri"/>
                <a:cs typeface="Calibri"/>
              </a:rPr>
              <a:t>(j)</a:t>
            </a:r>
            <a:endParaRPr sz="2000">
              <a:latin typeface="Calibri"/>
              <a:cs typeface="Calibri"/>
            </a:endParaRPr>
          </a:p>
        </p:txBody>
      </p:sp>
      <p:sp>
        <p:nvSpPr>
          <p:cNvPr id="66" name="object 66"/>
          <p:cNvSpPr txBox="1"/>
          <p:nvPr/>
        </p:nvSpPr>
        <p:spPr>
          <a:xfrm>
            <a:off x="7796200" y="3039177"/>
            <a:ext cx="1045210" cy="330200"/>
          </a:xfrm>
          <a:prstGeom prst="rect">
            <a:avLst/>
          </a:prstGeom>
        </p:spPr>
        <p:txBody>
          <a:bodyPr vert="horz" wrap="square" lIns="0" tIns="12700" rIns="0" bIns="0" rtlCol="0">
            <a:spAutoFit/>
          </a:bodyPr>
          <a:lstStyle/>
          <a:p>
            <a:pPr marL="12700">
              <a:lnSpc>
                <a:spcPct val="100000"/>
              </a:lnSpc>
              <a:spcBef>
                <a:spcPts val="100"/>
              </a:spcBef>
            </a:pPr>
            <a:r>
              <a:rPr sz="2000" b="1" i="1" spc="-55" dirty="0">
                <a:solidFill>
                  <a:srgbClr val="0000FF"/>
                </a:solidFill>
                <a:latin typeface="Calibri"/>
                <a:cs typeface="Calibri"/>
              </a:rPr>
              <a:t>Output</a:t>
            </a:r>
            <a:r>
              <a:rPr sz="2000" b="1" i="1" spc="-155" dirty="0">
                <a:solidFill>
                  <a:srgbClr val="0000FF"/>
                </a:solidFill>
                <a:latin typeface="Calibri"/>
                <a:cs typeface="Calibri"/>
              </a:rPr>
              <a:t> </a:t>
            </a:r>
            <a:r>
              <a:rPr sz="2000" b="1" i="1" spc="-20" dirty="0">
                <a:solidFill>
                  <a:srgbClr val="0000FF"/>
                </a:solidFill>
                <a:latin typeface="Calibri"/>
                <a:cs typeface="Calibri"/>
              </a:rPr>
              <a:t>(k)</a:t>
            </a:r>
            <a:endParaRPr sz="2000">
              <a:latin typeface="Calibri"/>
              <a:cs typeface="Calibri"/>
            </a:endParaRPr>
          </a:p>
        </p:txBody>
      </p:sp>
      <p:sp>
        <p:nvSpPr>
          <p:cNvPr id="67" name="object 67"/>
          <p:cNvSpPr txBox="1"/>
          <p:nvPr/>
        </p:nvSpPr>
        <p:spPr>
          <a:xfrm>
            <a:off x="5601700" y="609325"/>
            <a:ext cx="408940" cy="406400"/>
          </a:xfrm>
          <a:prstGeom prst="rect">
            <a:avLst/>
          </a:prstGeom>
        </p:spPr>
        <p:txBody>
          <a:bodyPr vert="horz" wrap="square" lIns="0" tIns="12700" rIns="0" bIns="0" rtlCol="0">
            <a:spAutoFit/>
          </a:bodyPr>
          <a:lstStyle/>
          <a:p>
            <a:pPr marL="38100">
              <a:lnSpc>
                <a:spcPct val="100000"/>
              </a:lnSpc>
              <a:spcBef>
                <a:spcPts val="100"/>
              </a:spcBef>
            </a:pPr>
            <a:r>
              <a:rPr sz="3750" b="1" i="1" spc="-37" baseline="21111" dirty="0">
                <a:solidFill>
                  <a:srgbClr val="0000FF"/>
                </a:solidFill>
                <a:latin typeface="Calibri"/>
                <a:cs typeface="Calibri"/>
              </a:rPr>
              <a:t>w</a:t>
            </a:r>
            <a:r>
              <a:rPr sz="1650" b="1" i="1" spc="-25" dirty="0">
                <a:solidFill>
                  <a:srgbClr val="0000FF"/>
                </a:solidFill>
                <a:latin typeface="Calibri"/>
                <a:cs typeface="Calibri"/>
              </a:rPr>
              <a:t>ij</a:t>
            </a:r>
            <a:endParaRPr sz="1650">
              <a:latin typeface="Calibri"/>
              <a:cs typeface="Calibri"/>
            </a:endParaRPr>
          </a:p>
        </p:txBody>
      </p:sp>
      <p:sp>
        <p:nvSpPr>
          <p:cNvPr id="68" name="object 68"/>
          <p:cNvSpPr txBox="1"/>
          <p:nvPr/>
        </p:nvSpPr>
        <p:spPr>
          <a:xfrm>
            <a:off x="7490324" y="714512"/>
            <a:ext cx="449580" cy="406400"/>
          </a:xfrm>
          <a:prstGeom prst="rect">
            <a:avLst/>
          </a:prstGeom>
        </p:spPr>
        <p:txBody>
          <a:bodyPr vert="horz" wrap="square" lIns="0" tIns="12700" rIns="0" bIns="0" rtlCol="0">
            <a:spAutoFit/>
          </a:bodyPr>
          <a:lstStyle/>
          <a:p>
            <a:pPr marL="38100">
              <a:lnSpc>
                <a:spcPct val="100000"/>
              </a:lnSpc>
              <a:spcBef>
                <a:spcPts val="100"/>
              </a:spcBef>
            </a:pPr>
            <a:r>
              <a:rPr sz="3750" b="1" i="1" spc="-75" baseline="21111" dirty="0">
                <a:solidFill>
                  <a:srgbClr val="0000FF"/>
                </a:solidFill>
                <a:latin typeface="Calibri"/>
                <a:cs typeface="Calibri"/>
              </a:rPr>
              <a:t>w</a:t>
            </a:r>
            <a:r>
              <a:rPr sz="1650" b="1" i="1" spc="-50" dirty="0">
                <a:solidFill>
                  <a:srgbClr val="0000FF"/>
                </a:solidFill>
                <a:latin typeface="Calibri"/>
                <a:cs typeface="Calibri"/>
              </a:rPr>
              <a:t>jk</a:t>
            </a:r>
            <a:endParaRPr sz="1650">
              <a:latin typeface="Calibri"/>
              <a:cs typeface="Calibri"/>
            </a:endParaRPr>
          </a:p>
        </p:txBody>
      </p:sp>
      <p:grpSp>
        <p:nvGrpSpPr>
          <p:cNvPr id="69" name="object 69"/>
          <p:cNvGrpSpPr/>
          <p:nvPr/>
        </p:nvGrpSpPr>
        <p:grpSpPr>
          <a:xfrm>
            <a:off x="29212" y="2148952"/>
            <a:ext cx="4848225" cy="2906395"/>
            <a:chOff x="29212" y="2148952"/>
            <a:chExt cx="4848225" cy="2906395"/>
          </a:xfrm>
        </p:grpSpPr>
        <p:pic>
          <p:nvPicPr>
            <p:cNvPr id="70" name="object 70"/>
            <p:cNvPicPr/>
            <p:nvPr/>
          </p:nvPicPr>
          <p:blipFill>
            <a:blip r:embed="rId22" cstate="print"/>
            <a:stretch>
              <a:fillRect/>
            </a:stretch>
          </p:blipFill>
          <p:spPr>
            <a:xfrm>
              <a:off x="48262" y="2244290"/>
              <a:ext cx="4809900" cy="2791711"/>
            </a:xfrm>
            <a:prstGeom prst="rect">
              <a:avLst/>
            </a:prstGeom>
          </p:spPr>
        </p:pic>
        <p:sp>
          <p:nvSpPr>
            <p:cNvPr id="71" name="object 71"/>
            <p:cNvSpPr/>
            <p:nvPr/>
          </p:nvSpPr>
          <p:spPr>
            <a:xfrm>
              <a:off x="38737" y="2158477"/>
              <a:ext cx="4829175" cy="2887345"/>
            </a:xfrm>
            <a:custGeom>
              <a:avLst/>
              <a:gdLst/>
              <a:ahLst/>
              <a:cxnLst/>
              <a:rect l="l" t="t" r="r" b="b"/>
              <a:pathLst>
                <a:path w="4829175" h="2887345">
                  <a:moveTo>
                    <a:pt x="0" y="0"/>
                  </a:moveTo>
                  <a:lnTo>
                    <a:pt x="4828950" y="0"/>
                  </a:lnTo>
                  <a:lnTo>
                    <a:pt x="4828950" y="2887050"/>
                  </a:lnTo>
                  <a:lnTo>
                    <a:pt x="0" y="2887050"/>
                  </a:lnTo>
                  <a:lnTo>
                    <a:pt x="0" y="0"/>
                  </a:lnTo>
                  <a:close/>
                </a:path>
              </a:pathLst>
            </a:custGeom>
            <a:ln w="19049">
              <a:solidFill>
                <a:srgbClr val="595959"/>
              </a:solidFill>
            </a:ln>
          </p:spPr>
          <p:txBody>
            <a:bodyPr wrap="square" lIns="0" tIns="0" rIns="0" bIns="0" rtlCol="0"/>
            <a:lstStyle/>
            <a:p>
              <a:endParaRPr/>
            </a:p>
          </p:txBody>
        </p:sp>
      </p:grpSp>
      <p:pic>
        <p:nvPicPr>
          <p:cNvPr id="72" name="object 72"/>
          <p:cNvPicPr/>
          <p:nvPr/>
        </p:nvPicPr>
        <p:blipFill>
          <a:blip r:embed="rId23" cstate="print"/>
          <a:stretch>
            <a:fillRect/>
          </a:stretch>
        </p:blipFill>
        <p:spPr>
          <a:xfrm>
            <a:off x="5338375" y="3594548"/>
            <a:ext cx="3518049" cy="1395899"/>
          </a:xfrm>
          <a:prstGeom prst="rect">
            <a:avLst/>
          </a:prstGeom>
        </p:spPr>
      </p:pic>
      <p:sp>
        <p:nvSpPr>
          <p:cNvPr id="73" name="object 73"/>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78</a:t>
            </a:fld>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BF95-D2C0-C182-9A6F-EC81A531A84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7BFED1D-4263-CD55-AB8A-5E6223732789}"/>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436C8836-49D6-A7DB-1D03-0D7C92432308}"/>
              </a:ext>
            </a:extLst>
          </p:cNvPr>
          <p:cNvPicPr>
            <a:picLocks noChangeAspect="1"/>
          </p:cNvPicPr>
          <p:nvPr/>
        </p:nvPicPr>
        <p:blipFill>
          <a:blip r:embed="rId2"/>
          <a:stretch>
            <a:fillRect/>
          </a:stretch>
        </p:blipFill>
        <p:spPr>
          <a:xfrm>
            <a:off x="0" y="486406"/>
            <a:ext cx="9144000" cy="4170688"/>
          </a:xfrm>
          <a:prstGeom prst="rect">
            <a:avLst/>
          </a:prstGeom>
        </p:spPr>
      </p:pic>
    </p:spTree>
    <p:extLst>
      <p:ext uri="{BB962C8B-B14F-4D97-AF65-F5344CB8AC3E}">
        <p14:creationId xmlns:p14="http://schemas.microsoft.com/office/powerpoint/2010/main" val="3996858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92399" y="503825"/>
            <a:ext cx="3750310" cy="452120"/>
          </a:xfrm>
          <a:prstGeom prst="rect">
            <a:avLst/>
          </a:prstGeom>
        </p:spPr>
        <p:txBody>
          <a:bodyPr vert="horz" wrap="square" lIns="0" tIns="12700" rIns="0" bIns="0" rtlCol="0">
            <a:spAutoFit/>
          </a:bodyPr>
          <a:lstStyle/>
          <a:p>
            <a:pPr marL="12700">
              <a:lnSpc>
                <a:spcPct val="100000"/>
              </a:lnSpc>
              <a:spcBef>
                <a:spcPts val="100"/>
              </a:spcBef>
            </a:pPr>
            <a:r>
              <a:rPr spc="-5" dirty="0"/>
              <a:t>The</a:t>
            </a:r>
            <a:r>
              <a:rPr spc="-50" dirty="0"/>
              <a:t> </a:t>
            </a:r>
            <a:r>
              <a:rPr spc="-10" dirty="0"/>
              <a:t>Perceptron</a:t>
            </a:r>
            <a:r>
              <a:rPr spc="-50" dirty="0"/>
              <a:t> </a:t>
            </a:r>
            <a:r>
              <a:rPr dirty="0"/>
              <a:t>Model</a:t>
            </a:r>
          </a:p>
        </p:txBody>
      </p:sp>
      <p:sp>
        <p:nvSpPr>
          <p:cNvPr id="3" name="object 3"/>
          <p:cNvSpPr txBox="1"/>
          <p:nvPr/>
        </p:nvSpPr>
        <p:spPr>
          <a:xfrm>
            <a:off x="1856714" y="1657300"/>
            <a:ext cx="1560195" cy="304800"/>
          </a:xfrm>
          <a:prstGeom prst="rect">
            <a:avLst/>
          </a:prstGeom>
          <a:solidFill>
            <a:srgbClr val="D9D9D9"/>
          </a:solidFill>
        </p:spPr>
        <p:txBody>
          <a:bodyPr vert="horz" wrap="square" lIns="0" tIns="0" rIns="0" bIns="0" rtlCol="0">
            <a:spAutoFit/>
          </a:bodyPr>
          <a:lstStyle/>
          <a:p>
            <a:pPr>
              <a:lnSpc>
                <a:spcPts val="2320"/>
              </a:lnSpc>
            </a:pPr>
            <a:r>
              <a:rPr sz="2000" spc="-5" dirty="0">
                <a:latin typeface="Arial MT"/>
                <a:cs typeface="Arial MT"/>
              </a:rPr>
              <a:t>threshold</a:t>
            </a:r>
            <a:r>
              <a:rPr sz="2000" spc="-35" dirty="0">
                <a:latin typeface="Arial MT"/>
                <a:cs typeface="Arial MT"/>
              </a:rPr>
              <a:t> </a:t>
            </a:r>
            <a:r>
              <a:rPr sz="2000" dirty="0">
                <a:latin typeface="Arial MT"/>
                <a:cs typeface="Arial MT"/>
              </a:rPr>
              <a:t>=</a:t>
            </a:r>
            <a:r>
              <a:rPr sz="2000" spc="-30" dirty="0">
                <a:latin typeface="Arial MT"/>
                <a:cs typeface="Arial MT"/>
              </a:rPr>
              <a:t> </a:t>
            </a:r>
            <a:r>
              <a:rPr sz="2000" dirty="0">
                <a:latin typeface="Arial MT"/>
                <a:cs typeface="Arial MT"/>
              </a:rPr>
              <a:t>-b</a:t>
            </a:r>
            <a:endParaRPr sz="2000">
              <a:latin typeface="Arial MT"/>
              <a:cs typeface="Arial MT"/>
            </a:endParaRPr>
          </a:p>
        </p:txBody>
      </p:sp>
      <p:sp>
        <p:nvSpPr>
          <p:cNvPr id="4" name="object 4"/>
          <p:cNvSpPr txBox="1"/>
          <p:nvPr/>
        </p:nvSpPr>
        <p:spPr>
          <a:xfrm>
            <a:off x="409167" y="1146861"/>
            <a:ext cx="4362450" cy="1522730"/>
          </a:xfrm>
          <a:prstGeom prst="rect">
            <a:avLst/>
          </a:prstGeom>
        </p:spPr>
        <p:txBody>
          <a:bodyPr vert="horz" wrap="square" lIns="0" tIns="78740" rIns="0" bIns="0" rtlCol="0">
            <a:spAutoFit/>
          </a:bodyPr>
          <a:lstStyle/>
          <a:p>
            <a:pPr marL="445134" indent="-382270">
              <a:lnSpc>
                <a:spcPct val="100000"/>
              </a:lnSpc>
              <a:spcBef>
                <a:spcPts val="620"/>
              </a:spcBef>
              <a:buChar char="●"/>
              <a:tabLst>
                <a:tab pos="445134" algn="l"/>
                <a:tab pos="445770" algn="l"/>
              </a:tabLst>
            </a:pPr>
            <a:r>
              <a:rPr sz="2000" spc="-5" dirty="0">
                <a:latin typeface="Arial MT"/>
                <a:cs typeface="Arial MT"/>
              </a:rPr>
              <a:t>Rewrit</a:t>
            </a:r>
            <a:r>
              <a:rPr sz="2000" dirty="0">
                <a:latin typeface="Arial MT"/>
                <a:cs typeface="Arial MT"/>
              </a:rPr>
              <a:t>e </a:t>
            </a:r>
            <a:r>
              <a:rPr sz="2400" spc="-919" dirty="0">
                <a:latin typeface="Arial MT"/>
                <a:cs typeface="Arial MT"/>
              </a:rPr>
              <a:t>Σ</a:t>
            </a:r>
            <a:r>
              <a:rPr sz="2400" spc="-5" dirty="0">
                <a:latin typeface="Arial MT"/>
                <a:cs typeface="Arial MT"/>
              </a:rPr>
              <a:t> </a:t>
            </a:r>
            <a:r>
              <a:rPr sz="2400" i="1" dirty="0">
                <a:latin typeface="Arial"/>
                <a:cs typeface="Arial"/>
              </a:rPr>
              <a:t>w</a:t>
            </a:r>
            <a:r>
              <a:rPr sz="2400" i="1" baseline="-31250" dirty="0">
                <a:latin typeface="Arial"/>
                <a:cs typeface="Arial"/>
              </a:rPr>
              <a:t>i</a:t>
            </a:r>
            <a:r>
              <a:rPr sz="2400" i="1" spc="-7" baseline="-31250" dirty="0">
                <a:latin typeface="Arial"/>
                <a:cs typeface="Arial"/>
              </a:rPr>
              <a:t> </a:t>
            </a:r>
            <a:r>
              <a:rPr sz="2400" i="1" dirty="0">
                <a:latin typeface="Arial"/>
                <a:cs typeface="Arial"/>
              </a:rPr>
              <a:t>x</a:t>
            </a:r>
            <a:r>
              <a:rPr sz="2400" i="1" baseline="-31250" dirty="0">
                <a:latin typeface="Arial"/>
                <a:cs typeface="Arial"/>
              </a:rPr>
              <a:t>i</a:t>
            </a:r>
            <a:r>
              <a:rPr sz="2400" i="1" spc="330" baseline="-31250" dirty="0">
                <a:latin typeface="Arial"/>
                <a:cs typeface="Arial"/>
              </a:rPr>
              <a:t> </a:t>
            </a:r>
            <a:r>
              <a:rPr sz="2400" spc="-5" dirty="0">
                <a:latin typeface="Arial MT"/>
                <a:cs typeface="Arial MT"/>
              </a:rPr>
              <a:t>a</a:t>
            </a:r>
            <a:r>
              <a:rPr sz="2400" dirty="0">
                <a:latin typeface="Arial MT"/>
                <a:cs typeface="Arial MT"/>
              </a:rPr>
              <a:t>s </a:t>
            </a:r>
            <a:r>
              <a:rPr sz="2400" i="1" spc="-135" dirty="0">
                <a:latin typeface="Arial"/>
                <a:cs typeface="Arial"/>
              </a:rPr>
              <a:t>w</a:t>
            </a:r>
            <a:r>
              <a:rPr sz="2400" i="1" spc="-5" dirty="0">
                <a:latin typeface="Arial"/>
                <a:cs typeface="Arial"/>
              </a:rPr>
              <a:t>.x</a:t>
            </a:r>
            <a:endParaRPr sz="2400">
              <a:latin typeface="Arial"/>
              <a:cs typeface="Arial"/>
            </a:endParaRPr>
          </a:p>
          <a:p>
            <a:pPr marL="445134" indent="-382270">
              <a:lnSpc>
                <a:spcPct val="100000"/>
              </a:lnSpc>
              <a:spcBef>
                <a:spcPts val="439"/>
              </a:spcBef>
              <a:buChar char="●"/>
              <a:tabLst>
                <a:tab pos="445134" algn="l"/>
                <a:tab pos="445770" algn="l"/>
              </a:tabLst>
            </a:pPr>
            <a:r>
              <a:rPr sz="2000" spc="-5" dirty="0">
                <a:latin typeface="Arial MT"/>
                <a:cs typeface="Arial MT"/>
              </a:rPr>
              <a:t>Replace</a:t>
            </a:r>
            <a:endParaRPr sz="2000">
              <a:latin typeface="Arial MT"/>
              <a:cs typeface="Arial MT"/>
            </a:endParaRPr>
          </a:p>
          <a:p>
            <a:pPr marL="445134" marR="30480" indent="-382270">
              <a:lnSpc>
                <a:spcPct val="115599"/>
              </a:lnSpc>
              <a:buFont typeface="Arial MT"/>
              <a:buChar char="●"/>
              <a:tabLst>
                <a:tab pos="445134" algn="l"/>
                <a:tab pos="445770" algn="l"/>
              </a:tabLst>
            </a:pPr>
            <a:r>
              <a:rPr sz="2000" b="1" spc="-5" dirty="0">
                <a:latin typeface="Arial"/>
                <a:cs typeface="Arial"/>
              </a:rPr>
              <a:t>b:</a:t>
            </a:r>
            <a:r>
              <a:rPr sz="2000" b="1" spc="75" dirty="0">
                <a:latin typeface="Arial"/>
                <a:cs typeface="Arial"/>
              </a:rPr>
              <a:t> </a:t>
            </a:r>
            <a:r>
              <a:rPr sz="2000" spc="-5" dirty="0">
                <a:latin typeface="Arial MT"/>
                <a:cs typeface="Arial MT"/>
              </a:rPr>
              <a:t>Bias,</a:t>
            </a:r>
            <a:r>
              <a:rPr sz="2000" spc="75" dirty="0">
                <a:latin typeface="Arial MT"/>
                <a:cs typeface="Arial MT"/>
              </a:rPr>
              <a:t> </a:t>
            </a:r>
            <a:r>
              <a:rPr sz="2000" dirty="0">
                <a:latin typeface="Arial MT"/>
                <a:cs typeface="Arial MT"/>
              </a:rPr>
              <a:t>a</a:t>
            </a:r>
            <a:r>
              <a:rPr sz="2000" spc="75" dirty="0">
                <a:latin typeface="Arial MT"/>
                <a:cs typeface="Arial MT"/>
              </a:rPr>
              <a:t> </a:t>
            </a:r>
            <a:r>
              <a:rPr sz="2000" spc="-5" dirty="0">
                <a:latin typeface="Arial MT"/>
                <a:cs typeface="Arial MT"/>
              </a:rPr>
              <a:t>prior</a:t>
            </a:r>
            <a:r>
              <a:rPr sz="2000" spc="75" dirty="0">
                <a:latin typeface="Arial MT"/>
                <a:cs typeface="Arial MT"/>
              </a:rPr>
              <a:t> </a:t>
            </a:r>
            <a:r>
              <a:rPr sz="2000" spc="-5" dirty="0">
                <a:latin typeface="Arial MT"/>
                <a:cs typeface="Arial MT"/>
              </a:rPr>
              <a:t>inclination</a:t>
            </a:r>
            <a:r>
              <a:rPr sz="2000" spc="75" dirty="0">
                <a:latin typeface="Arial MT"/>
                <a:cs typeface="Arial MT"/>
              </a:rPr>
              <a:t> </a:t>
            </a:r>
            <a:r>
              <a:rPr sz="2000" spc="-5" dirty="0">
                <a:latin typeface="Arial MT"/>
                <a:cs typeface="Arial MT"/>
              </a:rPr>
              <a:t>towards </a:t>
            </a:r>
            <a:r>
              <a:rPr sz="2000" spc="-540" dirty="0">
                <a:latin typeface="Arial MT"/>
                <a:cs typeface="Arial MT"/>
              </a:rPr>
              <a:t> </a:t>
            </a:r>
            <a:r>
              <a:rPr sz="2000" dirty="0">
                <a:latin typeface="Arial MT"/>
                <a:cs typeface="Arial MT"/>
              </a:rPr>
              <a:t>some</a:t>
            </a:r>
            <a:r>
              <a:rPr sz="2000" spc="-10" dirty="0">
                <a:latin typeface="Arial MT"/>
                <a:cs typeface="Arial MT"/>
              </a:rPr>
              <a:t> </a:t>
            </a:r>
            <a:r>
              <a:rPr sz="2000" spc="-5" dirty="0">
                <a:latin typeface="Arial MT"/>
                <a:cs typeface="Arial MT"/>
              </a:rPr>
              <a:t>decision.</a:t>
            </a:r>
            <a:endParaRPr sz="2000">
              <a:latin typeface="Arial MT"/>
              <a:cs typeface="Arial MT"/>
            </a:endParaRPr>
          </a:p>
        </p:txBody>
      </p:sp>
      <p:pic>
        <p:nvPicPr>
          <p:cNvPr id="5" name="object 5"/>
          <p:cNvPicPr/>
          <p:nvPr/>
        </p:nvPicPr>
        <p:blipFill>
          <a:blip r:embed="rId2" cstate="print"/>
          <a:stretch>
            <a:fillRect/>
          </a:stretch>
        </p:blipFill>
        <p:spPr>
          <a:xfrm>
            <a:off x="1062925" y="3020625"/>
            <a:ext cx="3276599" cy="1066799"/>
          </a:xfrm>
          <a:prstGeom prst="rect">
            <a:avLst/>
          </a:prstGeom>
        </p:spPr>
      </p:pic>
      <p:grpSp>
        <p:nvGrpSpPr>
          <p:cNvPr id="6" name="object 6"/>
          <p:cNvGrpSpPr/>
          <p:nvPr/>
        </p:nvGrpSpPr>
        <p:grpSpPr>
          <a:xfrm>
            <a:off x="5281237" y="1580737"/>
            <a:ext cx="384175" cy="403225"/>
            <a:chOff x="5281237" y="1580737"/>
            <a:chExt cx="384175" cy="403225"/>
          </a:xfrm>
        </p:grpSpPr>
        <p:sp>
          <p:nvSpPr>
            <p:cNvPr id="7" name="object 7"/>
            <p:cNvSpPr/>
            <p:nvPr/>
          </p:nvSpPr>
          <p:spPr>
            <a:xfrm>
              <a:off x="5285999" y="1585500"/>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8" name="object 8"/>
            <p:cNvSpPr/>
            <p:nvPr/>
          </p:nvSpPr>
          <p:spPr>
            <a:xfrm>
              <a:off x="5285999" y="1585500"/>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9" name="object 9"/>
          <p:cNvSpPr txBox="1"/>
          <p:nvPr/>
        </p:nvSpPr>
        <p:spPr>
          <a:xfrm>
            <a:off x="5413854" y="155293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15" dirty="0">
                <a:latin typeface="Arial"/>
                <a:cs typeface="Arial"/>
              </a:rPr>
              <a:t>1</a:t>
            </a:r>
            <a:endParaRPr sz="900">
              <a:latin typeface="Arial"/>
              <a:cs typeface="Arial"/>
            </a:endParaRPr>
          </a:p>
        </p:txBody>
      </p:sp>
      <p:grpSp>
        <p:nvGrpSpPr>
          <p:cNvPr id="10" name="object 10"/>
          <p:cNvGrpSpPr/>
          <p:nvPr/>
        </p:nvGrpSpPr>
        <p:grpSpPr>
          <a:xfrm>
            <a:off x="5281237" y="3475487"/>
            <a:ext cx="384175" cy="403225"/>
            <a:chOff x="5281237" y="3475487"/>
            <a:chExt cx="384175" cy="403225"/>
          </a:xfrm>
        </p:grpSpPr>
        <p:sp>
          <p:nvSpPr>
            <p:cNvPr id="11" name="object 11"/>
            <p:cNvSpPr/>
            <p:nvPr/>
          </p:nvSpPr>
          <p:spPr>
            <a:xfrm>
              <a:off x="5285999" y="3480249"/>
              <a:ext cx="374650" cy="393700"/>
            </a:xfrm>
            <a:custGeom>
              <a:avLst/>
              <a:gdLst/>
              <a:ahLst/>
              <a:cxnLst/>
              <a:rect l="l" t="t" r="r" b="b"/>
              <a:pathLst>
                <a:path w="374650" h="393700">
                  <a:moveTo>
                    <a:pt x="187199" y="393599"/>
                  </a:moveTo>
                  <a:lnTo>
                    <a:pt x="144276" y="388402"/>
                  </a:lnTo>
                  <a:lnTo>
                    <a:pt x="104874" y="373596"/>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3"/>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close/>
                </a:path>
              </a:pathLst>
            </a:custGeom>
            <a:solidFill>
              <a:srgbClr val="4A86E7"/>
            </a:solidFill>
          </p:spPr>
          <p:txBody>
            <a:bodyPr wrap="square" lIns="0" tIns="0" rIns="0" bIns="0" rtlCol="0"/>
            <a:lstStyle/>
            <a:p>
              <a:endParaRPr/>
            </a:p>
          </p:txBody>
        </p:sp>
        <p:sp>
          <p:nvSpPr>
            <p:cNvPr id="12" name="object 12"/>
            <p:cNvSpPr/>
            <p:nvPr/>
          </p:nvSpPr>
          <p:spPr>
            <a:xfrm>
              <a:off x="5285999" y="34802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3"/>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lnTo>
                    <a:pt x="144276" y="388402"/>
                  </a:lnTo>
                  <a:lnTo>
                    <a:pt x="104874" y="373596"/>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3" name="object 13"/>
          <p:cNvSpPr txBox="1"/>
          <p:nvPr/>
        </p:nvSpPr>
        <p:spPr>
          <a:xfrm>
            <a:off x="5413854" y="34476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20" dirty="0">
                <a:latin typeface="Arial"/>
                <a:cs typeface="Arial"/>
              </a:rPr>
              <a:t>n</a:t>
            </a:r>
            <a:endParaRPr sz="900">
              <a:latin typeface="Arial"/>
              <a:cs typeface="Arial"/>
            </a:endParaRPr>
          </a:p>
        </p:txBody>
      </p:sp>
      <p:grpSp>
        <p:nvGrpSpPr>
          <p:cNvPr id="14" name="object 14"/>
          <p:cNvGrpSpPr/>
          <p:nvPr/>
        </p:nvGrpSpPr>
        <p:grpSpPr>
          <a:xfrm>
            <a:off x="5281237" y="2425787"/>
            <a:ext cx="384175" cy="403225"/>
            <a:chOff x="5281237" y="2425787"/>
            <a:chExt cx="384175" cy="403225"/>
          </a:xfrm>
        </p:grpSpPr>
        <p:sp>
          <p:nvSpPr>
            <p:cNvPr id="15" name="object 15"/>
            <p:cNvSpPr/>
            <p:nvPr/>
          </p:nvSpPr>
          <p:spPr>
            <a:xfrm>
              <a:off x="5285999" y="2430549"/>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16" name="object 16"/>
            <p:cNvSpPr/>
            <p:nvPr/>
          </p:nvSpPr>
          <p:spPr>
            <a:xfrm>
              <a:off x="5285999" y="24305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7" name="object 17"/>
          <p:cNvSpPr txBox="1"/>
          <p:nvPr/>
        </p:nvSpPr>
        <p:spPr>
          <a:xfrm>
            <a:off x="5413854" y="23979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15" dirty="0">
                <a:latin typeface="Arial"/>
                <a:cs typeface="Arial"/>
              </a:rPr>
              <a:t>2</a:t>
            </a:r>
            <a:endParaRPr sz="900">
              <a:latin typeface="Arial"/>
              <a:cs typeface="Arial"/>
            </a:endParaRPr>
          </a:p>
        </p:txBody>
      </p:sp>
      <p:grpSp>
        <p:nvGrpSpPr>
          <p:cNvPr id="18" name="object 18"/>
          <p:cNvGrpSpPr/>
          <p:nvPr/>
        </p:nvGrpSpPr>
        <p:grpSpPr>
          <a:xfrm>
            <a:off x="5650729" y="1772745"/>
            <a:ext cx="2940685" cy="1913889"/>
            <a:chOff x="5650729" y="1772745"/>
            <a:chExt cx="2940685" cy="1913889"/>
          </a:xfrm>
        </p:grpSpPr>
        <p:sp>
          <p:nvSpPr>
            <p:cNvPr id="19" name="object 19"/>
            <p:cNvSpPr/>
            <p:nvPr/>
          </p:nvSpPr>
          <p:spPr>
            <a:xfrm>
              <a:off x="6860599" y="2341000"/>
              <a:ext cx="549275" cy="572770"/>
            </a:xfrm>
            <a:custGeom>
              <a:avLst/>
              <a:gdLst/>
              <a:ahLst/>
              <a:cxnLst/>
              <a:rect l="l" t="t" r="r" b="b"/>
              <a:pathLst>
                <a:path w="549275" h="572769">
                  <a:moveTo>
                    <a:pt x="274349" y="572699"/>
                  </a:move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close/>
                </a:path>
              </a:pathLst>
            </a:custGeom>
            <a:solidFill>
              <a:srgbClr val="980000"/>
            </a:solidFill>
          </p:spPr>
          <p:txBody>
            <a:bodyPr wrap="square" lIns="0" tIns="0" rIns="0" bIns="0" rtlCol="0"/>
            <a:lstStyle/>
            <a:p>
              <a:endParaRPr/>
            </a:p>
          </p:txBody>
        </p:sp>
        <p:sp>
          <p:nvSpPr>
            <p:cNvPr id="20" name="object 20"/>
            <p:cNvSpPr/>
            <p:nvPr/>
          </p:nvSpPr>
          <p:spPr>
            <a:xfrm>
              <a:off x="6860599" y="2341000"/>
              <a:ext cx="549275" cy="572770"/>
            </a:xfrm>
            <a:custGeom>
              <a:avLst/>
              <a:gdLst/>
              <a:ahLst/>
              <a:cxnLst/>
              <a:rect l="l" t="t" r="r" b="b"/>
              <a:pathLst>
                <a:path w="549275" h="572769">
                  <a:moveTo>
                    <a:pt x="0" y="286349"/>
                  </a:move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close/>
                </a:path>
              </a:pathLst>
            </a:custGeom>
            <a:ln w="9524">
              <a:solidFill>
                <a:srgbClr val="595959"/>
              </a:solidFill>
            </a:ln>
          </p:spPr>
          <p:txBody>
            <a:bodyPr wrap="square" lIns="0" tIns="0" rIns="0" bIns="0" rtlCol="0"/>
            <a:lstStyle/>
            <a:p>
              <a:endParaRPr/>
            </a:p>
          </p:txBody>
        </p:sp>
        <p:sp>
          <p:nvSpPr>
            <p:cNvPr id="21" name="object 21"/>
            <p:cNvSpPr/>
            <p:nvPr/>
          </p:nvSpPr>
          <p:spPr>
            <a:xfrm>
              <a:off x="5660254" y="1782270"/>
              <a:ext cx="1178560" cy="591820"/>
            </a:xfrm>
            <a:custGeom>
              <a:avLst/>
              <a:gdLst/>
              <a:ahLst/>
              <a:cxnLst/>
              <a:rect l="l" t="t" r="r" b="b"/>
              <a:pathLst>
                <a:path w="1178559" h="591819">
                  <a:moveTo>
                    <a:pt x="0" y="0"/>
                  </a:moveTo>
                  <a:lnTo>
                    <a:pt x="1178539" y="591339"/>
                  </a:lnTo>
                </a:path>
              </a:pathLst>
            </a:custGeom>
            <a:ln w="19049">
              <a:solidFill>
                <a:srgbClr val="595959"/>
              </a:solidFill>
            </a:ln>
          </p:spPr>
          <p:txBody>
            <a:bodyPr wrap="square" lIns="0" tIns="0" rIns="0" bIns="0" rtlCol="0"/>
            <a:lstStyle/>
            <a:p>
              <a:endParaRPr/>
            </a:p>
          </p:txBody>
        </p:sp>
        <p:pic>
          <p:nvPicPr>
            <p:cNvPr id="22" name="object 22"/>
            <p:cNvPicPr/>
            <p:nvPr/>
          </p:nvPicPr>
          <p:blipFill>
            <a:blip r:embed="rId3" cstate="print"/>
            <a:stretch>
              <a:fillRect/>
            </a:stretch>
          </p:blipFill>
          <p:spPr>
            <a:xfrm>
              <a:off x="6815157" y="2335961"/>
              <a:ext cx="110431" cy="85944"/>
            </a:xfrm>
            <a:prstGeom prst="rect">
              <a:avLst/>
            </a:prstGeom>
          </p:spPr>
        </p:pic>
        <p:sp>
          <p:nvSpPr>
            <p:cNvPr id="23" name="object 23"/>
            <p:cNvSpPr/>
            <p:nvPr/>
          </p:nvSpPr>
          <p:spPr>
            <a:xfrm>
              <a:off x="5660299" y="26273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24" name="object 24"/>
            <p:cNvPicPr/>
            <p:nvPr/>
          </p:nvPicPr>
          <p:blipFill>
            <a:blip r:embed="rId4" cstate="print"/>
            <a:stretch>
              <a:fillRect/>
            </a:stretch>
          </p:blipFill>
          <p:spPr>
            <a:xfrm>
              <a:off x="6736774" y="2586359"/>
              <a:ext cx="105500" cy="81980"/>
            </a:xfrm>
            <a:prstGeom prst="rect">
              <a:avLst/>
            </a:prstGeom>
          </p:spPr>
        </p:pic>
        <p:sp>
          <p:nvSpPr>
            <p:cNvPr id="25" name="object 25"/>
            <p:cNvSpPr/>
            <p:nvPr/>
          </p:nvSpPr>
          <p:spPr>
            <a:xfrm>
              <a:off x="5660399" y="2892911"/>
              <a:ext cx="1185545" cy="784225"/>
            </a:xfrm>
            <a:custGeom>
              <a:avLst/>
              <a:gdLst/>
              <a:ahLst/>
              <a:cxnLst/>
              <a:rect l="l" t="t" r="r" b="b"/>
              <a:pathLst>
                <a:path w="1185545" h="784225">
                  <a:moveTo>
                    <a:pt x="0" y="784138"/>
                  </a:moveTo>
                  <a:lnTo>
                    <a:pt x="1185369" y="0"/>
                  </a:lnTo>
                </a:path>
              </a:pathLst>
            </a:custGeom>
            <a:ln w="19049">
              <a:solidFill>
                <a:srgbClr val="595959"/>
              </a:solidFill>
            </a:ln>
          </p:spPr>
          <p:txBody>
            <a:bodyPr wrap="square" lIns="0" tIns="0" rIns="0" bIns="0" rtlCol="0"/>
            <a:lstStyle/>
            <a:p>
              <a:endParaRPr/>
            </a:p>
          </p:txBody>
        </p:sp>
        <p:pic>
          <p:nvPicPr>
            <p:cNvPr id="26" name="object 26"/>
            <p:cNvPicPr/>
            <p:nvPr/>
          </p:nvPicPr>
          <p:blipFill>
            <a:blip r:embed="rId5" cstate="print"/>
            <a:stretch>
              <a:fillRect/>
            </a:stretch>
          </p:blipFill>
          <p:spPr>
            <a:xfrm>
              <a:off x="6818884" y="2835690"/>
              <a:ext cx="108512" cy="92989"/>
            </a:xfrm>
            <a:prstGeom prst="rect">
              <a:avLst/>
            </a:prstGeom>
          </p:spPr>
        </p:pic>
        <p:sp>
          <p:nvSpPr>
            <p:cNvPr id="27" name="object 27"/>
            <p:cNvSpPr/>
            <p:nvPr/>
          </p:nvSpPr>
          <p:spPr>
            <a:xfrm>
              <a:off x="7409299" y="26273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28" name="object 28"/>
            <p:cNvPicPr/>
            <p:nvPr/>
          </p:nvPicPr>
          <p:blipFill>
            <a:blip r:embed="rId4" cstate="print"/>
            <a:stretch>
              <a:fillRect/>
            </a:stretch>
          </p:blipFill>
          <p:spPr>
            <a:xfrm>
              <a:off x="8485774" y="2586359"/>
              <a:ext cx="105500" cy="81980"/>
            </a:xfrm>
            <a:prstGeom prst="rect">
              <a:avLst/>
            </a:prstGeom>
          </p:spPr>
        </p:pic>
      </p:grpSp>
      <p:sp>
        <p:nvSpPr>
          <p:cNvPr id="29" name="object 29"/>
          <p:cNvSpPr txBox="1"/>
          <p:nvPr/>
        </p:nvSpPr>
        <p:spPr>
          <a:xfrm>
            <a:off x="6187300" y="1756600"/>
            <a:ext cx="28067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1</a:t>
            </a:r>
            <a:endParaRPr sz="1350" baseline="-33950">
              <a:latin typeface="Arial"/>
              <a:cs typeface="Arial"/>
            </a:endParaRPr>
          </a:p>
        </p:txBody>
      </p:sp>
      <p:sp>
        <p:nvSpPr>
          <p:cNvPr id="30" name="object 30"/>
          <p:cNvSpPr txBox="1"/>
          <p:nvPr/>
        </p:nvSpPr>
        <p:spPr>
          <a:xfrm>
            <a:off x="5921000" y="2326175"/>
            <a:ext cx="28067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2</a:t>
            </a:r>
            <a:endParaRPr sz="1350" baseline="-33950">
              <a:latin typeface="Arial"/>
              <a:cs typeface="Arial"/>
            </a:endParaRPr>
          </a:p>
        </p:txBody>
      </p:sp>
      <p:sp>
        <p:nvSpPr>
          <p:cNvPr id="31" name="object 31"/>
          <p:cNvSpPr txBox="1"/>
          <p:nvPr/>
        </p:nvSpPr>
        <p:spPr>
          <a:xfrm>
            <a:off x="6187300" y="3454650"/>
            <a:ext cx="28702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n</a:t>
            </a:r>
            <a:endParaRPr sz="1350" baseline="-33950">
              <a:latin typeface="Arial"/>
              <a:cs typeface="Arial"/>
            </a:endParaRPr>
          </a:p>
        </p:txBody>
      </p:sp>
      <p:sp>
        <p:nvSpPr>
          <p:cNvPr id="32" name="object 32"/>
          <p:cNvSpPr txBox="1"/>
          <p:nvPr/>
        </p:nvSpPr>
        <p:spPr>
          <a:xfrm>
            <a:off x="7846075" y="2326175"/>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y</a:t>
            </a:r>
            <a:endParaRPr sz="1400">
              <a:latin typeface="Arial"/>
              <a:cs typeface="Arial"/>
            </a:endParaRPr>
          </a:p>
        </p:txBody>
      </p:sp>
      <p:sp>
        <p:nvSpPr>
          <p:cNvPr id="33" name="object 33"/>
          <p:cNvSpPr/>
          <p:nvPr/>
        </p:nvSpPr>
        <p:spPr>
          <a:xfrm>
            <a:off x="5473274" y="2994924"/>
            <a:ext cx="5715" cy="355600"/>
          </a:xfrm>
          <a:custGeom>
            <a:avLst/>
            <a:gdLst/>
            <a:ahLst/>
            <a:cxnLst/>
            <a:rect l="l" t="t" r="r" b="b"/>
            <a:pathLst>
              <a:path w="5714" h="355600">
                <a:moveTo>
                  <a:pt x="0" y="0"/>
                </a:moveTo>
                <a:lnTo>
                  <a:pt x="5699" y="355499"/>
                </a:lnTo>
              </a:path>
            </a:pathLst>
          </a:custGeom>
          <a:ln w="19049">
            <a:solidFill>
              <a:srgbClr val="595959"/>
            </a:solidFill>
          </a:ln>
        </p:spPr>
        <p:txBody>
          <a:bodyPr wrap="square" lIns="0" tIns="0" rIns="0" bIns="0" rtlCol="0"/>
          <a:lstStyle/>
          <a:p>
            <a:endParaRPr/>
          </a:p>
        </p:txBody>
      </p:sp>
      <p:sp>
        <p:nvSpPr>
          <p:cNvPr id="34" name="object 34"/>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8</a:t>
            </a:fld>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C186-162D-6E2F-C33B-FEC561ABA9F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855E9EF-293A-22E5-1A42-F59BFA17D90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142802B-1D88-9200-7324-8ABB2867F113}"/>
              </a:ext>
            </a:extLst>
          </p:cNvPr>
          <p:cNvPicPr>
            <a:picLocks noChangeAspect="1"/>
          </p:cNvPicPr>
          <p:nvPr/>
        </p:nvPicPr>
        <p:blipFill>
          <a:blip r:embed="rId2"/>
          <a:stretch>
            <a:fillRect/>
          </a:stretch>
        </p:blipFill>
        <p:spPr>
          <a:xfrm>
            <a:off x="0" y="509867"/>
            <a:ext cx="9144000" cy="4123765"/>
          </a:xfrm>
          <a:prstGeom prst="rect">
            <a:avLst/>
          </a:prstGeom>
        </p:spPr>
      </p:pic>
    </p:spTree>
    <p:extLst>
      <p:ext uri="{BB962C8B-B14F-4D97-AF65-F5344CB8AC3E}">
        <p14:creationId xmlns:p14="http://schemas.microsoft.com/office/powerpoint/2010/main" val="20568520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023F-C868-B4A7-224D-E5C412DD532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BBA6CFA-F0A0-0307-7F32-F50C66186A5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B8886A4-A2E1-DF4C-A79C-31DBD9677F87}"/>
              </a:ext>
            </a:extLst>
          </p:cNvPr>
          <p:cNvPicPr>
            <a:picLocks noChangeAspect="1"/>
          </p:cNvPicPr>
          <p:nvPr/>
        </p:nvPicPr>
        <p:blipFill>
          <a:blip r:embed="rId2"/>
          <a:stretch>
            <a:fillRect/>
          </a:stretch>
        </p:blipFill>
        <p:spPr>
          <a:xfrm>
            <a:off x="0" y="588859"/>
            <a:ext cx="9144000" cy="3965781"/>
          </a:xfrm>
          <a:prstGeom prst="rect">
            <a:avLst/>
          </a:prstGeom>
        </p:spPr>
      </p:pic>
    </p:spTree>
    <p:extLst>
      <p:ext uri="{BB962C8B-B14F-4D97-AF65-F5344CB8AC3E}">
        <p14:creationId xmlns:p14="http://schemas.microsoft.com/office/powerpoint/2010/main" val="3644184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FEA43-9EC8-2941-5352-72FB84C99A9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D896A41-89C1-D730-09FC-F5D3EB86863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EB85E9E-159F-6150-649A-9FB9C49C256E}"/>
              </a:ext>
            </a:extLst>
          </p:cNvPr>
          <p:cNvPicPr>
            <a:picLocks noChangeAspect="1"/>
          </p:cNvPicPr>
          <p:nvPr/>
        </p:nvPicPr>
        <p:blipFill>
          <a:blip r:embed="rId2"/>
          <a:stretch>
            <a:fillRect/>
          </a:stretch>
        </p:blipFill>
        <p:spPr>
          <a:xfrm>
            <a:off x="0" y="325518"/>
            <a:ext cx="9144000" cy="4492463"/>
          </a:xfrm>
          <a:prstGeom prst="rect">
            <a:avLst/>
          </a:prstGeom>
        </p:spPr>
      </p:pic>
    </p:spTree>
    <p:extLst>
      <p:ext uri="{BB962C8B-B14F-4D97-AF65-F5344CB8AC3E}">
        <p14:creationId xmlns:p14="http://schemas.microsoft.com/office/powerpoint/2010/main" val="30085499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159E-CDDF-5093-C491-363E8D5D60D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7FDB0D1-4256-C829-8B8F-44EFAB14E5D9}"/>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2AF6E4A7-F601-FA80-F343-9AA6D670F1F1}"/>
              </a:ext>
            </a:extLst>
          </p:cNvPr>
          <p:cNvPicPr>
            <a:picLocks noChangeAspect="1"/>
          </p:cNvPicPr>
          <p:nvPr/>
        </p:nvPicPr>
        <p:blipFill>
          <a:blip r:embed="rId2"/>
          <a:stretch>
            <a:fillRect/>
          </a:stretch>
        </p:blipFill>
        <p:spPr>
          <a:xfrm>
            <a:off x="0" y="618499"/>
            <a:ext cx="9144000" cy="3906501"/>
          </a:xfrm>
          <a:prstGeom prst="rect">
            <a:avLst/>
          </a:prstGeom>
        </p:spPr>
      </p:pic>
    </p:spTree>
    <p:extLst>
      <p:ext uri="{BB962C8B-B14F-4D97-AF65-F5344CB8AC3E}">
        <p14:creationId xmlns:p14="http://schemas.microsoft.com/office/powerpoint/2010/main" val="42580923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0A9F-20A2-9500-198F-D0D9998070D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09003FE-3049-373B-A921-88734FE2BAC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A7BB8CC-1AD8-C6F3-F842-CA3483A0425F}"/>
              </a:ext>
            </a:extLst>
          </p:cNvPr>
          <p:cNvPicPr>
            <a:picLocks noChangeAspect="1"/>
          </p:cNvPicPr>
          <p:nvPr/>
        </p:nvPicPr>
        <p:blipFill>
          <a:blip r:embed="rId2"/>
          <a:stretch>
            <a:fillRect/>
          </a:stretch>
        </p:blipFill>
        <p:spPr>
          <a:xfrm>
            <a:off x="0" y="489620"/>
            <a:ext cx="9144000" cy="4164260"/>
          </a:xfrm>
          <a:prstGeom prst="rect">
            <a:avLst/>
          </a:prstGeom>
        </p:spPr>
      </p:pic>
    </p:spTree>
    <p:extLst>
      <p:ext uri="{BB962C8B-B14F-4D97-AF65-F5344CB8AC3E}">
        <p14:creationId xmlns:p14="http://schemas.microsoft.com/office/powerpoint/2010/main" val="26093022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A896-DA28-BAE8-22E0-E65730BB09F1}"/>
              </a:ext>
            </a:extLst>
          </p:cNvPr>
          <p:cNvSpPr>
            <a:spLocks noGrp="1"/>
          </p:cNvSpPr>
          <p:nvPr>
            <p:ph type="title"/>
          </p:nvPr>
        </p:nvSpPr>
        <p:spPr>
          <a:xfrm>
            <a:off x="304800" y="58801"/>
            <a:ext cx="6620146" cy="430887"/>
          </a:xfrm>
        </p:spPr>
        <p:txBody>
          <a:bodyPr/>
          <a:lstStyle/>
          <a:p>
            <a:pPr algn="ctr"/>
            <a:r>
              <a:rPr lang="en-IN" dirty="0"/>
              <a:t>REPRESENTATION LEARNING </a:t>
            </a:r>
          </a:p>
        </p:txBody>
      </p:sp>
      <p:sp>
        <p:nvSpPr>
          <p:cNvPr id="3" name="Text Placeholder 2">
            <a:extLst>
              <a:ext uri="{FF2B5EF4-FFF2-40B4-BE49-F238E27FC236}">
                <a16:creationId xmlns:a16="http://schemas.microsoft.com/office/drawing/2014/main" id="{3967E31A-65FC-C6D7-1502-8291B3964E4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A5F98C6-F253-5F60-5B28-5DECDC2E7A85}"/>
              </a:ext>
            </a:extLst>
          </p:cNvPr>
          <p:cNvPicPr>
            <a:picLocks noChangeAspect="1"/>
          </p:cNvPicPr>
          <p:nvPr/>
        </p:nvPicPr>
        <p:blipFill>
          <a:blip r:embed="rId2"/>
          <a:stretch>
            <a:fillRect/>
          </a:stretch>
        </p:blipFill>
        <p:spPr>
          <a:xfrm>
            <a:off x="1371600" y="489688"/>
            <a:ext cx="5638800" cy="4171950"/>
          </a:xfrm>
          <a:prstGeom prst="rect">
            <a:avLst/>
          </a:prstGeom>
        </p:spPr>
      </p:pic>
    </p:spTree>
    <p:extLst>
      <p:ext uri="{BB962C8B-B14F-4D97-AF65-F5344CB8AC3E}">
        <p14:creationId xmlns:p14="http://schemas.microsoft.com/office/powerpoint/2010/main" val="32704762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99A0B-B862-9E88-301A-A0C13BBAAB1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7E75CF4-7FA7-EF34-C997-8941FF8D940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B1BD0E2-DE0E-9AEC-554A-ADB4637C0D15}"/>
              </a:ext>
            </a:extLst>
          </p:cNvPr>
          <p:cNvPicPr>
            <a:picLocks noChangeAspect="1"/>
          </p:cNvPicPr>
          <p:nvPr/>
        </p:nvPicPr>
        <p:blipFill>
          <a:blip r:embed="rId2"/>
          <a:stretch>
            <a:fillRect/>
          </a:stretch>
        </p:blipFill>
        <p:spPr>
          <a:xfrm>
            <a:off x="685800" y="366712"/>
            <a:ext cx="6072187" cy="4410075"/>
          </a:xfrm>
          <a:prstGeom prst="rect">
            <a:avLst/>
          </a:prstGeom>
        </p:spPr>
      </p:pic>
    </p:spTree>
    <p:extLst>
      <p:ext uri="{BB962C8B-B14F-4D97-AF65-F5344CB8AC3E}">
        <p14:creationId xmlns:p14="http://schemas.microsoft.com/office/powerpoint/2010/main" val="3789108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442C-13B9-670F-11BE-B7725B0DF9D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A81ADA7-40C4-6324-E127-8103A0BDB41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97C7AA9-C4F1-6CDE-74A4-2E52427DD2E9}"/>
              </a:ext>
            </a:extLst>
          </p:cNvPr>
          <p:cNvPicPr>
            <a:picLocks noChangeAspect="1"/>
          </p:cNvPicPr>
          <p:nvPr/>
        </p:nvPicPr>
        <p:blipFill>
          <a:blip r:embed="rId2"/>
          <a:stretch>
            <a:fillRect/>
          </a:stretch>
        </p:blipFill>
        <p:spPr>
          <a:xfrm>
            <a:off x="762000" y="0"/>
            <a:ext cx="7010400" cy="5143500"/>
          </a:xfrm>
          <a:prstGeom prst="rect">
            <a:avLst/>
          </a:prstGeom>
        </p:spPr>
      </p:pic>
    </p:spTree>
    <p:extLst>
      <p:ext uri="{BB962C8B-B14F-4D97-AF65-F5344CB8AC3E}">
        <p14:creationId xmlns:p14="http://schemas.microsoft.com/office/powerpoint/2010/main" val="3385559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C7CE-5B0E-C086-A0B6-948A8567FC3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17A0FFB-2B63-CCB5-723F-95EB6DB07E5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CD7A014-75EB-10C1-BA0A-4D6CDE72867A}"/>
              </a:ext>
            </a:extLst>
          </p:cNvPr>
          <p:cNvPicPr>
            <a:picLocks noChangeAspect="1"/>
          </p:cNvPicPr>
          <p:nvPr/>
        </p:nvPicPr>
        <p:blipFill>
          <a:blip r:embed="rId2"/>
          <a:stretch>
            <a:fillRect/>
          </a:stretch>
        </p:blipFill>
        <p:spPr>
          <a:xfrm>
            <a:off x="762000" y="0"/>
            <a:ext cx="5836887" cy="5143500"/>
          </a:xfrm>
          <a:prstGeom prst="rect">
            <a:avLst/>
          </a:prstGeom>
        </p:spPr>
      </p:pic>
    </p:spTree>
    <p:extLst>
      <p:ext uri="{BB962C8B-B14F-4D97-AF65-F5344CB8AC3E}">
        <p14:creationId xmlns:p14="http://schemas.microsoft.com/office/powerpoint/2010/main" val="30140658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1632-5225-D60B-DFF5-6A78A03A05E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915B4C2-D369-B077-3FDF-B2F97DB80EB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63CCE53-9D2F-EDEB-B47C-0E2A24B02C81}"/>
              </a:ext>
            </a:extLst>
          </p:cNvPr>
          <p:cNvPicPr>
            <a:picLocks noChangeAspect="1"/>
          </p:cNvPicPr>
          <p:nvPr/>
        </p:nvPicPr>
        <p:blipFill>
          <a:blip r:embed="rId2"/>
          <a:stretch>
            <a:fillRect/>
          </a:stretch>
        </p:blipFill>
        <p:spPr>
          <a:xfrm>
            <a:off x="990600" y="39751"/>
            <a:ext cx="5246175" cy="5143500"/>
          </a:xfrm>
          <a:prstGeom prst="rect">
            <a:avLst/>
          </a:prstGeom>
        </p:spPr>
      </p:pic>
    </p:spTree>
    <p:extLst>
      <p:ext uri="{BB962C8B-B14F-4D97-AF65-F5344CB8AC3E}">
        <p14:creationId xmlns:p14="http://schemas.microsoft.com/office/powerpoint/2010/main" val="2820251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9930" y="503825"/>
            <a:ext cx="5594985" cy="452120"/>
          </a:xfrm>
          <a:prstGeom prst="rect">
            <a:avLst/>
          </a:prstGeom>
        </p:spPr>
        <p:txBody>
          <a:bodyPr vert="horz" wrap="square" lIns="0" tIns="12700" rIns="0" bIns="0" rtlCol="0">
            <a:spAutoFit/>
          </a:bodyPr>
          <a:lstStyle/>
          <a:p>
            <a:pPr marL="12700">
              <a:lnSpc>
                <a:spcPct val="100000"/>
              </a:lnSpc>
              <a:spcBef>
                <a:spcPts val="100"/>
              </a:spcBef>
            </a:pPr>
            <a:r>
              <a:rPr dirty="0"/>
              <a:t>A</a:t>
            </a:r>
            <a:r>
              <a:rPr spc="-130" dirty="0"/>
              <a:t> </a:t>
            </a:r>
            <a:r>
              <a:rPr spc="-5" dirty="0"/>
              <a:t>simple</a:t>
            </a:r>
            <a:r>
              <a:rPr spc="-25" dirty="0"/>
              <a:t> </a:t>
            </a:r>
            <a:r>
              <a:rPr spc="-5" dirty="0"/>
              <a:t>decision</a:t>
            </a:r>
            <a:r>
              <a:rPr spc="-30" dirty="0"/>
              <a:t> </a:t>
            </a:r>
            <a:r>
              <a:rPr spc="-5" dirty="0"/>
              <a:t>via</a:t>
            </a:r>
            <a:r>
              <a:rPr spc="-30" dirty="0"/>
              <a:t> </a:t>
            </a:r>
            <a:r>
              <a:rPr spc="-5" dirty="0"/>
              <a:t>Perceptron</a:t>
            </a:r>
          </a:p>
        </p:txBody>
      </p:sp>
      <p:sp>
        <p:nvSpPr>
          <p:cNvPr id="3" name="object 3"/>
          <p:cNvSpPr txBox="1"/>
          <p:nvPr/>
        </p:nvSpPr>
        <p:spPr>
          <a:xfrm>
            <a:off x="459967" y="1520140"/>
            <a:ext cx="3440429" cy="730250"/>
          </a:xfrm>
          <a:prstGeom prst="rect">
            <a:avLst/>
          </a:prstGeom>
        </p:spPr>
        <p:txBody>
          <a:bodyPr vert="horz" wrap="square" lIns="0" tIns="60325" rIns="0" bIns="0" rtlCol="0">
            <a:spAutoFit/>
          </a:bodyPr>
          <a:lstStyle/>
          <a:p>
            <a:pPr marL="394335">
              <a:lnSpc>
                <a:spcPct val="100000"/>
              </a:lnSpc>
              <a:spcBef>
                <a:spcPts val="475"/>
              </a:spcBef>
            </a:pPr>
            <a:r>
              <a:rPr sz="2000" i="1" dirty="0">
                <a:solidFill>
                  <a:srgbClr val="0000FF"/>
                </a:solidFill>
                <a:latin typeface="Arial"/>
                <a:cs typeface="Arial"/>
              </a:rPr>
              <a:t>movie</a:t>
            </a:r>
            <a:r>
              <a:rPr sz="2000" i="1" spc="-35" dirty="0">
                <a:solidFill>
                  <a:srgbClr val="0000FF"/>
                </a:solidFill>
                <a:latin typeface="Arial"/>
                <a:cs typeface="Arial"/>
              </a:rPr>
              <a:t> </a:t>
            </a:r>
            <a:r>
              <a:rPr sz="2000" i="1" spc="-5" dirty="0">
                <a:solidFill>
                  <a:srgbClr val="0000FF"/>
                </a:solidFill>
                <a:latin typeface="Arial"/>
                <a:cs typeface="Arial"/>
              </a:rPr>
              <a:t>this</a:t>
            </a:r>
            <a:r>
              <a:rPr sz="2000" i="1" spc="-35" dirty="0">
                <a:solidFill>
                  <a:srgbClr val="0000FF"/>
                </a:solidFill>
                <a:latin typeface="Arial"/>
                <a:cs typeface="Arial"/>
              </a:rPr>
              <a:t> </a:t>
            </a:r>
            <a:r>
              <a:rPr sz="2000" i="1" spc="-5" dirty="0">
                <a:solidFill>
                  <a:srgbClr val="0000FF"/>
                </a:solidFill>
                <a:latin typeface="Arial"/>
                <a:cs typeface="Arial"/>
              </a:rPr>
              <a:t>weekend?</a:t>
            </a:r>
            <a:endParaRPr sz="2000">
              <a:latin typeface="Arial"/>
              <a:cs typeface="Arial"/>
            </a:endParaRPr>
          </a:p>
          <a:p>
            <a:pPr marL="394335" indent="-382270">
              <a:lnSpc>
                <a:spcPct val="100000"/>
              </a:lnSpc>
              <a:spcBef>
                <a:spcPts val="375"/>
              </a:spcBef>
              <a:buChar char="●"/>
              <a:tabLst>
                <a:tab pos="394335" algn="l"/>
                <a:tab pos="394970" algn="l"/>
              </a:tabLst>
            </a:pPr>
            <a:r>
              <a:rPr sz="2000" spc="-5" dirty="0">
                <a:latin typeface="Arial MT"/>
                <a:cs typeface="Arial MT"/>
              </a:rPr>
              <a:t>The</a:t>
            </a:r>
            <a:r>
              <a:rPr sz="2000" spc="-35" dirty="0">
                <a:latin typeface="Arial MT"/>
                <a:cs typeface="Arial MT"/>
              </a:rPr>
              <a:t> </a:t>
            </a:r>
            <a:r>
              <a:rPr sz="2000" spc="-5" dirty="0">
                <a:latin typeface="Arial MT"/>
                <a:cs typeface="Arial MT"/>
              </a:rPr>
              <a:t>decision</a:t>
            </a:r>
            <a:r>
              <a:rPr sz="2000" spc="-30" dirty="0">
                <a:latin typeface="Arial MT"/>
                <a:cs typeface="Arial MT"/>
              </a:rPr>
              <a:t> </a:t>
            </a:r>
            <a:r>
              <a:rPr sz="2000" dirty="0">
                <a:latin typeface="Arial MT"/>
                <a:cs typeface="Arial MT"/>
              </a:rPr>
              <a:t>variables</a:t>
            </a:r>
            <a:r>
              <a:rPr sz="2000" spc="-35" dirty="0">
                <a:latin typeface="Arial MT"/>
                <a:cs typeface="Arial MT"/>
              </a:rPr>
              <a:t> </a:t>
            </a:r>
            <a:r>
              <a:rPr sz="2000" spc="-5" dirty="0">
                <a:latin typeface="Arial MT"/>
                <a:cs typeface="Arial MT"/>
              </a:rPr>
              <a:t>are:</a:t>
            </a:r>
            <a:endParaRPr sz="2000">
              <a:latin typeface="Arial MT"/>
              <a:cs typeface="Arial MT"/>
            </a:endParaRP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432434" marR="57150" indent="-382270">
              <a:lnSpc>
                <a:spcPct val="115599"/>
              </a:lnSpc>
              <a:spcBef>
                <a:spcPts val="100"/>
              </a:spcBef>
              <a:buChar char="○"/>
              <a:tabLst>
                <a:tab pos="432434" algn="l"/>
                <a:tab pos="433070" algn="l"/>
              </a:tabLst>
            </a:pPr>
            <a:r>
              <a:rPr spc="-5" dirty="0"/>
              <a:t>Is</a:t>
            </a:r>
            <a:r>
              <a:rPr spc="250" dirty="0"/>
              <a:t> </a:t>
            </a:r>
            <a:r>
              <a:rPr spc="-5" dirty="0"/>
              <a:t>there</a:t>
            </a:r>
            <a:r>
              <a:rPr spc="250" dirty="0"/>
              <a:t> </a:t>
            </a:r>
            <a:r>
              <a:rPr spc="-5" dirty="0"/>
              <a:t>any</a:t>
            </a:r>
            <a:r>
              <a:rPr spc="254" dirty="0"/>
              <a:t> </a:t>
            </a:r>
            <a:r>
              <a:rPr spc="-5" dirty="0"/>
              <a:t>extra</a:t>
            </a:r>
            <a:r>
              <a:rPr spc="254" dirty="0"/>
              <a:t> </a:t>
            </a:r>
            <a:r>
              <a:rPr spc="-5" dirty="0"/>
              <a:t>lecture</a:t>
            </a:r>
            <a:r>
              <a:rPr spc="254" dirty="0"/>
              <a:t> </a:t>
            </a:r>
            <a:r>
              <a:rPr spc="-5" dirty="0"/>
              <a:t>this </a:t>
            </a:r>
            <a:r>
              <a:rPr spc="-540" dirty="0"/>
              <a:t> </a:t>
            </a:r>
            <a:r>
              <a:rPr spc="-5" dirty="0"/>
              <a:t>weekend?</a:t>
            </a:r>
            <a:r>
              <a:rPr spc="-10" dirty="0"/>
              <a:t> </a:t>
            </a:r>
            <a:r>
              <a:rPr dirty="0"/>
              <a:t>(</a:t>
            </a:r>
            <a:r>
              <a:rPr dirty="0">
                <a:solidFill>
                  <a:srgbClr val="980000"/>
                </a:solidFill>
              </a:rPr>
              <a:t>x</a:t>
            </a:r>
            <a:r>
              <a:rPr sz="1950" baseline="-32051" dirty="0">
                <a:solidFill>
                  <a:srgbClr val="980000"/>
                </a:solidFill>
              </a:rPr>
              <a:t>1</a:t>
            </a:r>
            <a:r>
              <a:rPr sz="2000" dirty="0"/>
              <a:t>)</a:t>
            </a:r>
            <a:endParaRPr sz="2000"/>
          </a:p>
          <a:p>
            <a:pPr marL="432434" marR="55880" indent="-382270">
              <a:lnSpc>
                <a:spcPct val="115599"/>
              </a:lnSpc>
              <a:buChar char="○"/>
              <a:tabLst>
                <a:tab pos="432434" algn="l"/>
                <a:tab pos="433070" algn="l"/>
                <a:tab pos="1161415" algn="l"/>
                <a:tab pos="1791335" algn="l"/>
                <a:tab pos="2560320" algn="l"/>
                <a:tab pos="3232785" algn="l"/>
                <a:tab pos="3580129" algn="l"/>
              </a:tabLst>
            </a:pPr>
            <a:r>
              <a:rPr spc="-5" dirty="0"/>
              <a:t>Doe</a:t>
            </a:r>
            <a:r>
              <a:rPr dirty="0"/>
              <a:t>s	your	</a:t>
            </a:r>
            <a:r>
              <a:rPr spc="-5" dirty="0"/>
              <a:t>frien</a:t>
            </a:r>
            <a:r>
              <a:rPr dirty="0"/>
              <a:t>d	</a:t>
            </a:r>
            <a:r>
              <a:rPr spc="-5" dirty="0"/>
              <a:t>wan</a:t>
            </a:r>
            <a:r>
              <a:rPr dirty="0"/>
              <a:t>t	</a:t>
            </a:r>
            <a:r>
              <a:rPr spc="-5" dirty="0"/>
              <a:t>t</a:t>
            </a:r>
            <a:r>
              <a:rPr dirty="0"/>
              <a:t>o	</a:t>
            </a:r>
            <a:r>
              <a:rPr spc="-5" dirty="0"/>
              <a:t>go  with</a:t>
            </a:r>
            <a:r>
              <a:rPr spc="-10" dirty="0"/>
              <a:t> </a:t>
            </a:r>
            <a:r>
              <a:rPr dirty="0"/>
              <a:t>you?</a:t>
            </a:r>
            <a:r>
              <a:rPr spc="-10" dirty="0"/>
              <a:t> </a:t>
            </a:r>
            <a:r>
              <a:rPr dirty="0"/>
              <a:t>(</a:t>
            </a:r>
            <a:r>
              <a:rPr dirty="0">
                <a:solidFill>
                  <a:srgbClr val="980000"/>
                </a:solidFill>
              </a:rPr>
              <a:t>x</a:t>
            </a:r>
            <a:r>
              <a:rPr sz="1950" baseline="-32051" dirty="0">
                <a:solidFill>
                  <a:srgbClr val="980000"/>
                </a:solidFill>
              </a:rPr>
              <a:t>2</a:t>
            </a:r>
            <a:r>
              <a:rPr sz="2000" dirty="0"/>
              <a:t>)</a:t>
            </a:r>
            <a:endParaRPr sz="2000"/>
          </a:p>
        </p:txBody>
      </p:sp>
      <p:sp>
        <p:nvSpPr>
          <p:cNvPr id="5" name="object 5"/>
          <p:cNvSpPr txBox="1"/>
          <p:nvPr/>
        </p:nvSpPr>
        <p:spPr>
          <a:xfrm>
            <a:off x="3780695" y="3634690"/>
            <a:ext cx="977900" cy="730250"/>
          </a:xfrm>
          <a:prstGeom prst="rect">
            <a:avLst/>
          </a:prstGeom>
        </p:spPr>
        <p:txBody>
          <a:bodyPr vert="horz" wrap="square" lIns="0" tIns="12700" rIns="0" bIns="0" rtlCol="0">
            <a:spAutoFit/>
          </a:bodyPr>
          <a:lstStyle/>
          <a:p>
            <a:pPr marL="12700" marR="5080" indent="48260">
              <a:lnSpc>
                <a:spcPct val="115599"/>
              </a:lnSpc>
              <a:spcBef>
                <a:spcPts val="100"/>
              </a:spcBef>
              <a:tabLst>
                <a:tab pos="610870" algn="l"/>
              </a:tabLst>
            </a:pPr>
            <a:r>
              <a:rPr sz="2000" spc="-5" dirty="0">
                <a:latin typeface="Arial MT"/>
                <a:cs typeface="Arial MT"/>
              </a:rPr>
              <a:t>pending  o</a:t>
            </a:r>
            <a:r>
              <a:rPr sz="2000" dirty="0">
                <a:latin typeface="Arial MT"/>
                <a:cs typeface="Arial MT"/>
              </a:rPr>
              <a:t>n	</a:t>
            </a:r>
            <a:r>
              <a:rPr sz="2000" spc="-5" dirty="0">
                <a:latin typeface="Arial MT"/>
                <a:cs typeface="Arial MT"/>
              </a:rPr>
              <a:t>the</a:t>
            </a:r>
            <a:endParaRPr sz="2000">
              <a:latin typeface="Arial MT"/>
              <a:cs typeface="Arial MT"/>
            </a:endParaRPr>
          </a:p>
        </p:txBody>
      </p:sp>
      <p:sp>
        <p:nvSpPr>
          <p:cNvPr id="6" name="object 6"/>
          <p:cNvSpPr txBox="1"/>
          <p:nvPr/>
        </p:nvSpPr>
        <p:spPr>
          <a:xfrm>
            <a:off x="891767" y="3634690"/>
            <a:ext cx="2636520" cy="1082675"/>
          </a:xfrm>
          <a:prstGeom prst="rect">
            <a:avLst/>
          </a:prstGeom>
        </p:spPr>
        <p:txBody>
          <a:bodyPr vert="horz" wrap="square" lIns="0" tIns="12700" rIns="0" bIns="0" rtlCol="0">
            <a:spAutoFit/>
          </a:bodyPr>
          <a:lstStyle/>
          <a:p>
            <a:pPr marL="419734" marR="43180" indent="-382270" algn="just">
              <a:lnSpc>
                <a:spcPct val="115599"/>
              </a:lnSpc>
              <a:spcBef>
                <a:spcPts val="100"/>
              </a:spcBef>
              <a:buChar char="○"/>
              <a:tabLst>
                <a:tab pos="420370" algn="l"/>
              </a:tabLst>
            </a:pPr>
            <a:r>
              <a:rPr sz="2000" spc="-5" dirty="0">
                <a:latin typeface="Arial MT"/>
                <a:cs typeface="Arial MT"/>
              </a:rPr>
              <a:t>Do</a:t>
            </a:r>
            <a:r>
              <a:rPr sz="2000" dirty="0">
                <a:latin typeface="Arial MT"/>
                <a:cs typeface="Arial MT"/>
              </a:rPr>
              <a:t> you</a:t>
            </a:r>
            <a:r>
              <a:rPr sz="2000" spc="5" dirty="0">
                <a:latin typeface="Arial MT"/>
                <a:cs typeface="Arial MT"/>
              </a:rPr>
              <a:t> </a:t>
            </a:r>
            <a:r>
              <a:rPr sz="2000" spc="-5" dirty="0">
                <a:latin typeface="Arial MT"/>
                <a:cs typeface="Arial MT"/>
              </a:rPr>
              <a:t>have </a:t>
            </a:r>
            <a:r>
              <a:rPr sz="2000" dirty="0">
                <a:latin typeface="Arial MT"/>
                <a:cs typeface="Arial MT"/>
              </a:rPr>
              <a:t> </a:t>
            </a:r>
            <a:r>
              <a:rPr sz="2000" spc="-5" dirty="0">
                <a:latin typeface="Arial MT"/>
                <a:cs typeface="Arial MT"/>
              </a:rPr>
              <a:t>assignments</a:t>
            </a:r>
            <a:r>
              <a:rPr sz="2000" dirty="0">
                <a:latin typeface="Arial MT"/>
                <a:cs typeface="Arial MT"/>
              </a:rPr>
              <a:t> </a:t>
            </a:r>
            <a:r>
              <a:rPr sz="2000" spc="-5" dirty="0">
                <a:latin typeface="Arial MT"/>
                <a:cs typeface="Arial MT"/>
              </a:rPr>
              <a:t>due </a:t>
            </a:r>
            <a:r>
              <a:rPr sz="2000" spc="-545" dirty="0">
                <a:latin typeface="Arial MT"/>
                <a:cs typeface="Arial MT"/>
              </a:rPr>
              <a:t> </a:t>
            </a:r>
            <a:r>
              <a:rPr sz="2000" spc="-5" dirty="0">
                <a:latin typeface="Arial MT"/>
                <a:cs typeface="Arial MT"/>
              </a:rPr>
              <a:t>weekend?</a:t>
            </a:r>
            <a:r>
              <a:rPr sz="2000" spc="-15" dirty="0">
                <a:latin typeface="Arial MT"/>
                <a:cs typeface="Arial MT"/>
              </a:rPr>
              <a:t> </a:t>
            </a:r>
            <a:r>
              <a:rPr sz="2000" dirty="0">
                <a:latin typeface="Arial MT"/>
                <a:cs typeface="Arial MT"/>
              </a:rPr>
              <a:t>(</a:t>
            </a:r>
            <a:r>
              <a:rPr sz="2000" dirty="0">
                <a:solidFill>
                  <a:srgbClr val="980000"/>
                </a:solidFill>
                <a:latin typeface="Arial MT"/>
                <a:cs typeface="Arial MT"/>
              </a:rPr>
              <a:t>x</a:t>
            </a:r>
            <a:r>
              <a:rPr sz="1950" baseline="-32051" dirty="0">
                <a:solidFill>
                  <a:srgbClr val="980000"/>
                </a:solidFill>
                <a:latin typeface="Arial MT"/>
                <a:cs typeface="Arial MT"/>
              </a:rPr>
              <a:t>3</a:t>
            </a:r>
            <a:r>
              <a:rPr sz="2000" dirty="0">
                <a:latin typeface="Arial MT"/>
                <a:cs typeface="Arial MT"/>
              </a:rPr>
              <a:t>)</a:t>
            </a:r>
            <a:endParaRPr sz="2000">
              <a:latin typeface="Arial MT"/>
              <a:cs typeface="Arial MT"/>
            </a:endParaRPr>
          </a:p>
        </p:txBody>
      </p:sp>
      <p:grpSp>
        <p:nvGrpSpPr>
          <p:cNvPr id="7" name="object 7"/>
          <p:cNvGrpSpPr/>
          <p:nvPr/>
        </p:nvGrpSpPr>
        <p:grpSpPr>
          <a:xfrm>
            <a:off x="5281237" y="1580737"/>
            <a:ext cx="384175" cy="403225"/>
            <a:chOff x="5281237" y="1580737"/>
            <a:chExt cx="384175" cy="403225"/>
          </a:xfrm>
        </p:grpSpPr>
        <p:sp>
          <p:nvSpPr>
            <p:cNvPr id="8" name="object 8"/>
            <p:cNvSpPr/>
            <p:nvPr/>
          </p:nvSpPr>
          <p:spPr>
            <a:xfrm>
              <a:off x="5285999" y="1585500"/>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9" name="object 9"/>
            <p:cNvSpPr/>
            <p:nvPr/>
          </p:nvSpPr>
          <p:spPr>
            <a:xfrm>
              <a:off x="5285999" y="1585500"/>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0" name="object 10"/>
          <p:cNvSpPr txBox="1"/>
          <p:nvPr/>
        </p:nvSpPr>
        <p:spPr>
          <a:xfrm>
            <a:off x="459967" y="1168485"/>
            <a:ext cx="5078730" cy="623570"/>
          </a:xfrm>
          <a:prstGeom prst="rect">
            <a:avLst/>
          </a:prstGeom>
        </p:spPr>
        <p:txBody>
          <a:bodyPr vert="horz" wrap="square" lIns="0" tIns="59055" rIns="0" bIns="0" rtlCol="0">
            <a:spAutoFit/>
          </a:bodyPr>
          <a:lstStyle/>
          <a:p>
            <a:pPr marL="394335" indent="-382270">
              <a:lnSpc>
                <a:spcPct val="100000"/>
              </a:lnSpc>
              <a:spcBef>
                <a:spcPts val="465"/>
              </a:spcBef>
              <a:buClr>
                <a:srgbClr val="000000"/>
              </a:buClr>
              <a:buChar char="●"/>
              <a:tabLst>
                <a:tab pos="394335" algn="l"/>
                <a:tab pos="394970" algn="l"/>
              </a:tabLst>
            </a:pPr>
            <a:r>
              <a:rPr sz="2000" i="1" spc="-5" dirty="0">
                <a:solidFill>
                  <a:srgbClr val="0000FF"/>
                </a:solidFill>
                <a:latin typeface="Arial"/>
                <a:cs typeface="Arial"/>
              </a:rPr>
              <a:t>Whether</a:t>
            </a:r>
            <a:r>
              <a:rPr sz="2000" i="1" spc="395" dirty="0">
                <a:solidFill>
                  <a:srgbClr val="0000FF"/>
                </a:solidFill>
                <a:latin typeface="Arial"/>
                <a:cs typeface="Arial"/>
              </a:rPr>
              <a:t> </a:t>
            </a:r>
            <a:r>
              <a:rPr sz="2000" i="1" dirty="0">
                <a:solidFill>
                  <a:srgbClr val="0000FF"/>
                </a:solidFill>
                <a:latin typeface="Arial"/>
                <a:cs typeface="Arial"/>
              </a:rPr>
              <a:t>should</a:t>
            </a:r>
            <a:r>
              <a:rPr sz="2000" i="1" spc="395" dirty="0">
                <a:solidFill>
                  <a:srgbClr val="0000FF"/>
                </a:solidFill>
                <a:latin typeface="Arial"/>
                <a:cs typeface="Arial"/>
              </a:rPr>
              <a:t> </a:t>
            </a:r>
            <a:r>
              <a:rPr sz="2000" i="1" dirty="0">
                <a:solidFill>
                  <a:srgbClr val="0000FF"/>
                </a:solidFill>
                <a:latin typeface="Arial"/>
                <a:cs typeface="Arial"/>
              </a:rPr>
              <a:t>you</a:t>
            </a:r>
            <a:r>
              <a:rPr sz="2000" i="1" spc="395" dirty="0">
                <a:solidFill>
                  <a:srgbClr val="0000FF"/>
                </a:solidFill>
                <a:latin typeface="Arial"/>
                <a:cs typeface="Arial"/>
              </a:rPr>
              <a:t> </a:t>
            </a:r>
            <a:r>
              <a:rPr sz="2000" i="1" spc="-5" dirty="0">
                <a:solidFill>
                  <a:srgbClr val="0000FF"/>
                </a:solidFill>
                <a:latin typeface="Arial"/>
                <a:cs typeface="Arial"/>
              </a:rPr>
              <a:t>go</a:t>
            </a:r>
            <a:r>
              <a:rPr sz="2000" i="1" spc="395" dirty="0">
                <a:solidFill>
                  <a:srgbClr val="0000FF"/>
                </a:solidFill>
                <a:latin typeface="Arial"/>
                <a:cs typeface="Arial"/>
              </a:rPr>
              <a:t> </a:t>
            </a:r>
            <a:r>
              <a:rPr sz="2000" i="1" spc="-5" dirty="0">
                <a:solidFill>
                  <a:srgbClr val="0000FF"/>
                </a:solidFill>
                <a:latin typeface="Arial"/>
                <a:cs typeface="Arial"/>
              </a:rPr>
              <a:t>to</a:t>
            </a:r>
            <a:r>
              <a:rPr sz="2000" i="1" spc="395" dirty="0">
                <a:solidFill>
                  <a:srgbClr val="0000FF"/>
                </a:solidFill>
                <a:latin typeface="Arial"/>
                <a:cs typeface="Arial"/>
              </a:rPr>
              <a:t> </a:t>
            </a:r>
            <a:r>
              <a:rPr sz="2000" i="1" spc="-5" dirty="0">
                <a:solidFill>
                  <a:srgbClr val="0000FF"/>
                </a:solidFill>
                <a:latin typeface="Arial"/>
                <a:cs typeface="Arial"/>
              </a:rPr>
              <a:t>watch</a:t>
            </a:r>
            <a:endParaRPr sz="2000">
              <a:latin typeface="Arial"/>
              <a:cs typeface="Arial"/>
            </a:endParaRPr>
          </a:p>
          <a:p>
            <a:pPr marR="5080" algn="r">
              <a:lnSpc>
                <a:spcPct val="100000"/>
              </a:lnSpc>
              <a:spcBef>
                <a:spcPts val="260"/>
              </a:spcBef>
            </a:pPr>
            <a:r>
              <a:rPr sz="1400" b="1" dirty="0">
                <a:latin typeface="Arial"/>
                <a:cs typeface="Arial"/>
              </a:rPr>
              <a:t>x</a:t>
            </a:r>
            <a:endParaRPr sz="1400">
              <a:latin typeface="Arial"/>
              <a:cs typeface="Arial"/>
            </a:endParaRPr>
          </a:p>
        </p:txBody>
      </p:sp>
      <p:sp>
        <p:nvSpPr>
          <p:cNvPr id="11" name="object 11"/>
          <p:cNvSpPr txBox="1"/>
          <p:nvPr/>
        </p:nvSpPr>
        <p:spPr>
          <a:xfrm>
            <a:off x="5413854" y="1888429"/>
            <a:ext cx="91440" cy="167640"/>
          </a:xfrm>
          <a:prstGeom prst="rect">
            <a:avLst/>
          </a:prstGeom>
        </p:spPr>
        <p:txBody>
          <a:bodyPr vert="horz" wrap="square" lIns="0" tIns="16510" rIns="0" bIns="0" rtlCol="0">
            <a:spAutoFit/>
          </a:bodyPr>
          <a:lstStyle/>
          <a:p>
            <a:pPr marL="12700">
              <a:lnSpc>
                <a:spcPct val="100000"/>
              </a:lnSpc>
              <a:spcBef>
                <a:spcPts val="130"/>
              </a:spcBef>
            </a:pPr>
            <a:r>
              <a:rPr sz="900" b="1" spc="15" dirty="0">
                <a:latin typeface="Arial"/>
                <a:cs typeface="Arial"/>
              </a:rPr>
              <a:t>1</a:t>
            </a:r>
            <a:endParaRPr sz="900">
              <a:latin typeface="Arial"/>
              <a:cs typeface="Arial"/>
            </a:endParaRPr>
          </a:p>
        </p:txBody>
      </p:sp>
      <p:grpSp>
        <p:nvGrpSpPr>
          <p:cNvPr id="12" name="object 12"/>
          <p:cNvGrpSpPr/>
          <p:nvPr/>
        </p:nvGrpSpPr>
        <p:grpSpPr>
          <a:xfrm>
            <a:off x="5281237" y="3475487"/>
            <a:ext cx="384175" cy="403225"/>
            <a:chOff x="5281237" y="3475487"/>
            <a:chExt cx="384175" cy="403225"/>
          </a:xfrm>
        </p:grpSpPr>
        <p:sp>
          <p:nvSpPr>
            <p:cNvPr id="13" name="object 13"/>
            <p:cNvSpPr/>
            <p:nvPr/>
          </p:nvSpPr>
          <p:spPr>
            <a:xfrm>
              <a:off x="5285999" y="3480249"/>
              <a:ext cx="374650" cy="393700"/>
            </a:xfrm>
            <a:custGeom>
              <a:avLst/>
              <a:gdLst/>
              <a:ahLst/>
              <a:cxnLst/>
              <a:rect l="l" t="t" r="r" b="b"/>
              <a:pathLst>
                <a:path w="374650" h="393700">
                  <a:moveTo>
                    <a:pt x="187199" y="393599"/>
                  </a:moveTo>
                  <a:lnTo>
                    <a:pt x="144276" y="388402"/>
                  </a:lnTo>
                  <a:lnTo>
                    <a:pt x="104874" y="373596"/>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3"/>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close/>
                </a:path>
              </a:pathLst>
            </a:custGeom>
            <a:solidFill>
              <a:srgbClr val="4A86E7"/>
            </a:solidFill>
          </p:spPr>
          <p:txBody>
            <a:bodyPr wrap="square" lIns="0" tIns="0" rIns="0" bIns="0" rtlCol="0"/>
            <a:lstStyle/>
            <a:p>
              <a:endParaRPr/>
            </a:p>
          </p:txBody>
        </p:sp>
        <p:sp>
          <p:nvSpPr>
            <p:cNvPr id="14" name="object 14"/>
            <p:cNvSpPr/>
            <p:nvPr/>
          </p:nvSpPr>
          <p:spPr>
            <a:xfrm>
              <a:off x="5285999" y="34802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3"/>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6"/>
                  </a:lnTo>
                  <a:lnTo>
                    <a:pt x="230123" y="388402"/>
                  </a:lnTo>
                  <a:lnTo>
                    <a:pt x="187199" y="393599"/>
                  </a:lnTo>
                  <a:lnTo>
                    <a:pt x="144276" y="388402"/>
                  </a:lnTo>
                  <a:lnTo>
                    <a:pt x="104874" y="373596"/>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5" name="object 15"/>
          <p:cNvSpPr txBox="1"/>
          <p:nvPr/>
        </p:nvSpPr>
        <p:spPr>
          <a:xfrm>
            <a:off x="5413854" y="34476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20" dirty="0">
                <a:latin typeface="Arial"/>
                <a:cs typeface="Arial"/>
              </a:rPr>
              <a:t>n</a:t>
            </a:r>
            <a:endParaRPr sz="900">
              <a:latin typeface="Arial"/>
              <a:cs typeface="Arial"/>
            </a:endParaRPr>
          </a:p>
        </p:txBody>
      </p:sp>
      <p:grpSp>
        <p:nvGrpSpPr>
          <p:cNvPr id="16" name="object 16"/>
          <p:cNvGrpSpPr/>
          <p:nvPr/>
        </p:nvGrpSpPr>
        <p:grpSpPr>
          <a:xfrm>
            <a:off x="5281237" y="2425787"/>
            <a:ext cx="384175" cy="403225"/>
            <a:chOff x="5281237" y="2425787"/>
            <a:chExt cx="384175" cy="403225"/>
          </a:xfrm>
        </p:grpSpPr>
        <p:sp>
          <p:nvSpPr>
            <p:cNvPr id="17" name="object 17"/>
            <p:cNvSpPr/>
            <p:nvPr/>
          </p:nvSpPr>
          <p:spPr>
            <a:xfrm>
              <a:off x="5285999" y="2430549"/>
              <a:ext cx="374650" cy="393700"/>
            </a:xfrm>
            <a:custGeom>
              <a:avLst/>
              <a:gdLst/>
              <a:ahLst/>
              <a:cxnLst/>
              <a:rect l="l" t="t" r="r" b="b"/>
              <a:pathLst>
                <a:path w="374650" h="393700">
                  <a:moveTo>
                    <a:pt x="187199" y="393599"/>
                  </a:moveTo>
                  <a:lnTo>
                    <a:pt x="144276" y="388402"/>
                  </a:lnTo>
                  <a:lnTo>
                    <a:pt x="104874" y="373597"/>
                  </a:lnTo>
                  <a:lnTo>
                    <a:pt x="70115" y="350365"/>
                  </a:lnTo>
                  <a:lnTo>
                    <a:pt x="41125" y="319888"/>
                  </a:lnTo>
                  <a:lnTo>
                    <a:pt x="19027" y="283347"/>
                  </a:lnTo>
                  <a:lnTo>
                    <a:pt x="4944" y="241924"/>
                  </a:lnTo>
                  <a:lnTo>
                    <a:pt x="0" y="196799"/>
                  </a:lnTo>
                  <a:lnTo>
                    <a:pt x="4944" y="151675"/>
                  </a:lnTo>
                  <a:lnTo>
                    <a:pt x="19027" y="110252"/>
                  </a:lnTo>
                  <a:lnTo>
                    <a:pt x="41125" y="73711"/>
                  </a:lnTo>
                  <a:lnTo>
                    <a:pt x="70115" y="43234"/>
                  </a:lnTo>
                  <a:lnTo>
                    <a:pt x="104874" y="20002"/>
                  </a:lnTo>
                  <a:lnTo>
                    <a:pt x="144276" y="5197"/>
                  </a:lnTo>
                  <a:lnTo>
                    <a:pt x="187199" y="0"/>
                  </a:lnTo>
                  <a:lnTo>
                    <a:pt x="223891" y="3816"/>
                  </a:lnTo>
                  <a:lnTo>
                    <a:pt x="291058" y="33064"/>
                  </a:lnTo>
                  <a:lnTo>
                    <a:pt x="342948" y="87615"/>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close/>
                </a:path>
              </a:pathLst>
            </a:custGeom>
            <a:solidFill>
              <a:srgbClr val="4A86E7"/>
            </a:solidFill>
          </p:spPr>
          <p:txBody>
            <a:bodyPr wrap="square" lIns="0" tIns="0" rIns="0" bIns="0" rtlCol="0"/>
            <a:lstStyle/>
            <a:p>
              <a:endParaRPr/>
            </a:p>
          </p:txBody>
        </p:sp>
        <p:sp>
          <p:nvSpPr>
            <p:cNvPr id="18" name="object 18"/>
            <p:cNvSpPr/>
            <p:nvPr/>
          </p:nvSpPr>
          <p:spPr>
            <a:xfrm>
              <a:off x="5285999" y="2430549"/>
              <a:ext cx="374650" cy="393700"/>
            </a:xfrm>
            <a:custGeom>
              <a:avLst/>
              <a:gdLst/>
              <a:ahLst/>
              <a:cxnLst/>
              <a:rect l="l" t="t" r="r" b="b"/>
              <a:pathLst>
                <a:path w="374650" h="393700">
                  <a:moveTo>
                    <a:pt x="0" y="196799"/>
                  </a:moveTo>
                  <a:lnTo>
                    <a:pt x="4944" y="151675"/>
                  </a:lnTo>
                  <a:lnTo>
                    <a:pt x="19027" y="110252"/>
                  </a:lnTo>
                  <a:lnTo>
                    <a:pt x="41125" y="73711"/>
                  </a:lnTo>
                  <a:lnTo>
                    <a:pt x="70115" y="43234"/>
                  </a:lnTo>
                  <a:lnTo>
                    <a:pt x="104874" y="20002"/>
                  </a:lnTo>
                  <a:lnTo>
                    <a:pt x="144276" y="5197"/>
                  </a:lnTo>
                  <a:lnTo>
                    <a:pt x="187199" y="0"/>
                  </a:lnTo>
                  <a:lnTo>
                    <a:pt x="258838" y="14980"/>
                  </a:lnTo>
                  <a:lnTo>
                    <a:pt x="319570" y="57641"/>
                  </a:lnTo>
                  <a:lnTo>
                    <a:pt x="360150" y="121487"/>
                  </a:lnTo>
                  <a:lnTo>
                    <a:pt x="370769" y="158226"/>
                  </a:lnTo>
                  <a:lnTo>
                    <a:pt x="374399" y="196799"/>
                  </a:lnTo>
                  <a:lnTo>
                    <a:pt x="369455" y="241924"/>
                  </a:lnTo>
                  <a:lnTo>
                    <a:pt x="355372" y="283347"/>
                  </a:lnTo>
                  <a:lnTo>
                    <a:pt x="333274" y="319888"/>
                  </a:lnTo>
                  <a:lnTo>
                    <a:pt x="304284" y="350365"/>
                  </a:lnTo>
                  <a:lnTo>
                    <a:pt x="269525" y="373597"/>
                  </a:lnTo>
                  <a:lnTo>
                    <a:pt x="230123" y="388402"/>
                  </a:lnTo>
                  <a:lnTo>
                    <a:pt x="187199" y="393599"/>
                  </a:lnTo>
                  <a:lnTo>
                    <a:pt x="144276" y="388402"/>
                  </a:lnTo>
                  <a:lnTo>
                    <a:pt x="104874" y="373597"/>
                  </a:lnTo>
                  <a:lnTo>
                    <a:pt x="70115" y="350365"/>
                  </a:lnTo>
                  <a:lnTo>
                    <a:pt x="41125" y="319888"/>
                  </a:lnTo>
                  <a:lnTo>
                    <a:pt x="19027" y="283347"/>
                  </a:lnTo>
                  <a:lnTo>
                    <a:pt x="4944" y="241924"/>
                  </a:lnTo>
                  <a:lnTo>
                    <a:pt x="0" y="196799"/>
                  </a:lnTo>
                  <a:close/>
                </a:path>
              </a:pathLst>
            </a:custGeom>
            <a:ln w="9524">
              <a:solidFill>
                <a:srgbClr val="595959"/>
              </a:solidFill>
            </a:ln>
          </p:spPr>
          <p:txBody>
            <a:bodyPr wrap="square" lIns="0" tIns="0" rIns="0" bIns="0" rtlCol="0"/>
            <a:lstStyle/>
            <a:p>
              <a:endParaRPr/>
            </a:p>
          </p:txBody>
        </p:sp>
      </p:grpSp>
      <p:sp>
        <p:nvSpPr>
          <p:cNvPr id="19" name="object 19"/>
          <p:cNvSpPr txBox="1"/>
          <p:nvPr/>
        </p:nvSpPr>
        <p:spPr>
          <a:xfrm>
            <a:off x="5413854" y="2397988"/>
            <a:ext cx="124460" cy="50355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x</a:t>
            </a:r>
            <a:endParaRPr sz="1400">
              <a:latin typeface="Arial"/>
              <a:cs typeface="Arial"/>
            </a:endParaRPr>
          </a:p>
          <a:p>
            <a:pPr marL="12700">
              <a:lnSpc>
                <a:spcPct val="100000"/>
              </a:lnSpc>
              <a:spcBef>
                <a:spcPts val="995"/>
              </a:spcBef>
            </a:pPr>
            <a:r>
              <a:rPr sz="900" b="1" spc="15" dirty="0">
                <a:latin typeface="Arial"/>
                <a:cs typeface="Arial"/>
              </a:rPr>
              <a:t>2</a:t>
            </a:r>
            <a:endParaRPr sz="900">
              <a:latin typeface="Arial"/>
              <a:cs typeface="Arial"/>
            </a:endParaRPr>
          </a:p>
        </p:txBody>
      </p:sp>
      <p:grpSp>
        <p:nvGrpSpPr>
          <p:cNvPr id="20" name="object 20"/>
          <p:cNvGrpSpPr/>
          <p:nvPr/>
        </p:nvGrpSpPr>
        <p:grpSpPr>
          <a:xfrm>
            <a:off x="5650729" y="1772745"/>
            <a:ext cx="2940685" cy="1913889"/>
            <a:chOff x="5650729" y="1772745"/>
            <a:chExt cx="2940685" cy="1913889"/>
          </a:xfrm>
        </p:grpSpPr>
        <p:sp>
          <p:nvSpPr>
            <p:cNvPr id="21" name="object 21"/>
            <p:cNvSpPr/>
            <p:nvPr/>
          </p:nvSpPr>
          <p:spPr>
            <a:xfrm>
              <a:off x="6860599" y="2341000"/>
              <a:ext cx="549275" cy="572770"/>
            </a:xfrm>
            <a:custGeom>
              <a:avLst/>
              <a:gdLst/>
              <a:ahLst/>
              <a:cxnLst/>
              <a:rect l="l" t="t" r="r" b="b"/>
              <a:pathLst>
                <a:path w="549275" h="572769">
                  <a:moveTo>
                    <a:pt x="274349" y="572699"/>
                  </a:move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close/>
                </a:path>
              </a:pathLst>
            </a:custGeom>
            <a:solidFill>
              <a:srgbClr val="980000"/>
            </a:solidFill>
          </p:spPr>
          <p:txBody>
            <a:bodyPr wrap="square" lIns="0" tIns="0" rIns="0" bIns="0" rtlCol="0"/>
            <a:lstStyle/>
            <a:p>
              <a:endParaRPr/>
            </a:p>
          </p:txBody>
        </p:sp>
        <p:sp>
          <p:nvSpPr>
            <p:cNvPr id="22" name="object 22"/>
            <p:cNvSpPr/>
            <p:nvPr/>
          </p:nvSpPr>
          <p:spPr>
            <a:xfrm>
              <a:off x="6860599" y="2341000"/>
              <a:ext cx="549275" cy="572770"/>
            </a:xfrm>
            <a:custGeom>
              <a:avLst/>
              <a:gdLst/>
              <a:ahLst/>
              <a:cxnLst/>
              <a:rect l="l" t="t" r="r" b="b"/>
              <a:pathLst>
                <a:path w="549275" h="572769">
                  <a:moveTo>
                    <a:pt x="0" y="286349"/>
                  </a:moveTo>
                  <a:lnTo>
                    <a:pt x="3590" y="239902"/>
                  </a:lnTo>
                  <a:lnTo>
                    <a:pt x="13986" y="195841"/>
                  </a:lnTo>
                  <a:lnTo>
                    <a:pt x="30622" y="154755"/>
                  </a:lnTo>
                  <a:lnTo>
                    <a:pt x="52933" y="117235"/>
                  </a:lnTo>
                  <a:lnTo>
                    <a:pt x="80355" y="83869"/>
                  </a:lnTo>
                  <a:lnTo>
                    <a:pt x="112322" y="55248"/>
                  </a:lnTo>
                  <a:lnTo>
                    <a:pt x="148270" y="31961"/>
                  </a:lnTo>
                  <a:lnTo>
                    <a:pt x="187634" y="14598"/>
                  </a:lnTo>
                  <a:lnTo>
                    <a:pt x="229848" y="3747"/>
                  </a:lnTo>
                  <a:lnTo>
                    <a:pt x="274349" y="0"/>
                  </a:lnTo>
                  <a:lnTo>
                    <a:pt x="328123" y="5552"/>
                  </a:lnTo>
                  <a:lnTo>
                    <a:pt x="379339" y="21797"/>
                  </a:lnTo>
                  <a:lnTo>
                    <a:pt x="426559" y="48110"/>
                  </a:lnTo>
                  <a:lnTo>
                    <a:pt x="468344" y="83869"/>
                  </a:lnTo>
                  <a:lnTo>
                    <a:pt x="496458" y="118258"/>
                  </a:lnTo>
                  <a:lnTo>
                    <a:pt x="518856" y="156469"/>
                  </a:lnTo>
                  <a:lnTo>
                    <a:pt x="535232" y="197734"/>
                  </a:lnTo>
                  <a:lnTo>
                    <a:pt x="545282" y="241284"/>
                  </a:lnTo>
                  <a:lnTo>
                    <a:pt x="548699" y="286349"/>
                  </a:lnTo>
                  <a:lnTo>
                    <a:pt x="545109" y="332797"/>
                  </a:lnTo>
                  <a:lnTo>
                    <a:pt x="534713" y="376858"/>
                  </a:lnTo>
                  <a:lnTo>
                    <a:pt x="518077" y="417944"/>
                  </a:lnTo>
                  <a:lnTo>
                    <a:pt x="495766" y="455464"/>
                  </a:lnTo>
                  <a:lnTo>
                    <a:pt x="468344" y="488830"/>
                  </a:lnTo>
                  <a:lnTo>
                    <a:pt x="436377" y="517451"/>
                  </a:lnTo>
                  <a:lnTo>
                    <a:pt x="400429" y="540738"/>
                  </a:lnTo>
                  <a:lnTo>
                    <a:pt x="361065" y="558101"/>
                  </a:lnTo>
                  <a:lnTo>
                    <a:pt x="318851" y="568952"/>
                  </a:lnTo>
                  <a:lnTo>
                    <a:pt x="274349" y="572699"/>
                  </a:lnTo>
                  <a:lnTo>
                    <a:pt x="229848" y="568952"/>
                  </a:lnTo>
                  <a:lnTo>
                    <a:pt x="187634" y="558101"/>
                  </a:lnTo>
                  <a:lnTo>
                    <a:pt x="148270" y="540738"/>
                  </a:lnTo>
                  <a:lnTo>
                    <a:pt x="112322" y="517451"/>
                  </a:lnTo>
                  <a:lnTo>
                    <a:pt x="80355" y="488830"/>
                  </a:lnTo>
                  <a:lnTo>
                    <a:pt x="52933" y="455464"/>
                  </a:lnTo>
                  <a:lnTo>
                    <a:pt x="30622" y="417944"/>
                  </a:lnTo>
                  <a:lnTo>
                    <a:pt x="13986" y="376858"/>
                  </a:lnTo>
                  <a:lnTo>
                    <a:pt x="3590" y="332797"/>
                  </a:lnTo>
                  <a:lnTo>
                    <a:pt x="0" y="286349"/>
                  </a:lnTo>
                  <a:close/>
                </a:path>
              </a:pathLst>
            </a:custGeom>
            <a:ln w="9524">
              <a:solidFill>
                <a:srgbClr val="595959"/>
              </a:solidFill>
            </a:ln>
          </p:spPr>
          <p:txBody>
            <a:bodyPr wrap="square" lIns="0" tIns="0" rIns="0" bIns="0" rtlCol="0"/>
            <a:lstStyle/>
            <a:p>
              <a:endParaRPr/>
            </a:p>
          </p:txBody>
        </p:sp>
        <p:sp>
          <p:nvSpPr>
            <p:cNvPr id="23" name="object 23"/>
            <p:cNvSpPr/>
            <p:nvPr/>
          </p:nvSpPr>
          <p:spPr>
            <a:xfrm>
              <a:off x="5660254" y="1782270"/>
              <a:ext cx="1178560" cy="591820"/>
            </a:xfrm>
            <a:custGeom>
              <a:avLst/>
              <a:gdLst/>
              <a:ahLst/>
              <a:cxnLst/>
              <a:rect l="l" t="t" r="r" b="b"/>
              <a:pathLst>
                <a:path w="1178559" h="591819">
                  <a:moveTo>
                    <a:pt x="0" y="0"/>
                  </a:moveTo>
                  <a:lnTo>
                    <a:pt x="1178539" y="591339"/>
                  </a:lnTo>
                </a:path>
              </a:pathLst>
            </a:custGeom>
            <a:ln w="19049">
              <a:solidFill>
                <a:srgbClr val="595959"/>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6815157" y="2335961"/>
              <a:ext cx="110431" cy="85944"/>
            </a:xfrm>
            <a:prstGeom prst="rect">
              <a:avLst/>
            </a:prstGeom>
          </p:spPr>
        </p:pic>
        <p:sp>
          <p:nvSpPr>
            <p:cNvPr id="25" name="object 25"/>
            <p:cNvSpPr/>
            <p:nvPr/>
          </p:nvSpPr>
          <p:spPr>
            <a:xfrm>
              <a:off x="5660299" y="26273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26" name="object 26"/>
            <p:cNvPicPr/>
            <p:nvPr/>
          </p:nvPicPr>
          <p:blipFill>
            <a:blip r:embed="rId3" cstate="print"/>
            <a:stretch>
              <a:fillRect/>
            </a:stretch>
          </p:blipFill>
          <p:spPr>
            <a:xfrm>
              <a:off x="6736774" y="2586359"/>
              <a:ext cx="105500" cy="81980"/>
            </a:xfrm>
            <a:prstGeom prst="rect">
              <a:avLst/>
            </a:prstGeom>
          </p:spPr>
        </p:pic>
        <p:sp>
          <p:nvSpPr>
            <p:cNvPr id="27" name="object 27"/>
            <p:cNvSpPr/>
            <p:nvPr/>
          </p:nvSpPr>
          <p:spPr>
            <a:xfrm>
              <a:off x="5660399" y="2892911"/>
              <a:ext cx="1185545" cy="784225"/>
            </a:xfrm>
            <a:custGeom>
              <a:avLst/>
              <a:gdLst/>
              <a:ahLst/>
              <a:cxnLst/>
              <a:rect l="l" t="t" r="r" b="b"/>
              <a:pathLst>
                <a:path w="1185545" h="784225">
                  <a:moveTo>
                    <a:pt x="0" y="784138"/>
                  </a:moveTo>
                  <a:lnTo>
                    <a:pt x="1185369" y="0"/>
                  </a:lnTo>
                </a:path>
              </a:pathLst>
            </a:custGeom>
            <a:ln w="19049">
              <a:solidFill>
                <a:srgbClr val="595959"/>
              </a:solidFill>
            </a:ln>
          </p:spPr>
          <p:txBody>
            <a:bodyPr wrap="square" lIns="0" tIns="0" rIns="0" bIns="0" rtlCol="0"/>
            <a:lstStyle/>
            <a:p>
              <a:endParaRPr/>
            </a:p>
          </p:txBody>
        </p:sp>
        <p:pic>
          <p:nvPicPr>
            <p:cNvPr id="28" name="object 28"/>
            <p:cNvPicPr/>
            <p:nvPr/>
          </p:nvPicPr>
          <p:blipFill>
            <a:blip r:embed="rId4" cstate="print"/>
            <a:stretch>
              <a:fillRect/>
            </a:stretch>
          </p:blipFill>
          <p:spPr>
            <a:xfrm>
              <a:off x="6818884" y="2835690"/>
              <a:ext cx="108512" cy="92989"/>
            </a:xfrm>
            <a:prstGeom prst="rect">
              <a:avLst/>
            </a:prstGeom>
          </p:spPr>
        </p:pic>
        <p:sp>
          <p:nvSpPr>
            <p:cNvPr id="29" name="object 29"/>
            <p:cNvSpPr/>
            <p:nvPr/>
          </p:nvSpPr>
          <p:spPr>
            <a:xfrm>
              <a:off x="7409299" y="2627350"/>
              <a:ext cx="1086485" cy="0"/>
            </a:xfrm>
            <a:custGeom>
              <a:avLst/>
              <a:gdLst/>
              <a:ahLst/>
              <a:cxnLst/>
              <a:rect l="l" t="t" r="r" b="b"/>
              <a:pathLst>
                <a:path w="1086484">
                  <a:moveTo>
                    <a:pt x="0" y="0"/>
                  </a:moveTo>
                  <a:lnTo>
                    <a:pt x="1085999" y="0"/>
                  </a:lnTo>
                </a:path>
              </a:pathLst>
            </a:custGeom>
            <a:ln w="19049">
              <a:solidFill>
                <a:srgbClr val="595959"/>
              </a:solidFill>
            </a:ln>
          </p:spPr>
          <p:txBody>
            <a:bodyPr wrap="square" lIns="0" tIns="0" rIns="0" bIns="0" rtlCol="0"/>
            <a:lstStyle/>
            <a:p>
              <a:endParaRPr/>
            </a:p>
          </p:txBody>
        </p:sp>
        <p:pic>
          <p:nvPicPr>
            <p:cNvPr id="30" name="object 30"/>
            <p:cNvPicPr/>
            <p:nvPr/>
          </p:nvPicPr>
          <p:blipFill>
            <a:blip r:embed="rId3" cstate="print"/>
            <a:stretch>
              <a:fillRect/>
            </a:stretch>
          </p:blipFill>
          <p:spPr>
            <a:xfrm>
              <a:off x="8485774" y="2586359"/>
              <a:ext cx="105500" cy="81980"/>
            </a:xfrm>
            <a:prstGeom prst="rect">
              <a:avLst/>
            </a:prstGeom>
          </p:spPr>
        </p:pic>
      </p:grpSp>
      <p:sp>
        <p:nvSpPr>
          <p:cNvPr id="31" name="object 31"/>
          <p:cNvSpPr txBox="1"/>
          <p:nvPr/>
        </p:nvSpPr>
        <p:spPr>
          <a:xfrm>
            <a:off x="6187300" y="1756600"/>
            <a:ext cx="28067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1</a:t>
            </a:r>
            <a:endParaRPr sz="1350" baseline="-33950">
              <a:latin typeface="Arial"/>
              <a:cs typeface="Arial"/>
            </a:endParaRPr>
          </a:p>
        </p:txBody>
      </p:sp>
      <p:sp>
        <p:nvSpPr>
          <p:cNvPr id="32" name="object 32"/>
          <p:cNvSpPr txBox="1"/>
          <p:nvPr/>
        </p:nvSpPr>
        <p:spPr>
          <a:xfrm>
            <a:off x="5921000" y="2326175"/>
            <a:ext cx="28067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2</a:t>
            </a:r>
            <a:endParaRPr sz="1350" baseline="-33950">
              <a:latin typeface="Arial"/>
              <a:cs typeface="Arial"/>
            </a:endParaRPr>
          </a:p>
        </p:txBody>
      </p:sp>
      <p:sp>
        <p:nvSpPr>
          <p:cNvPr id="33" name="object 33"/>
          <p:cNvSpPr txBox="1"/>
          <p:nvPr/>
        </p:nvSpPr>
        <p:spPr>
          <a:xfrm>
            <a:off x="6187300" y="3454650"/>
            <a:ext cx="287020" cy="23876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w</a:t>
            </a:r>
            <a:r>
              <a:rPr sz="1350" b="1" spc="7" baseline="-33950" dirty="0">
                <a:latin typeface="Arial"/>
                <a:cs typeface="Arial"/>
              </a:rPr>
              <a:t>n</a:t>
            </a:r>
            <a:endParaRPr sz="1350" baseline="-33950">
              <a:latin typeface="Arial"/>
              <a:cs typeface="Arial"/>
            </a:endParaRPr>
          </a:p>
        </p:txBody>
      </p:sp>
      <p:sp>
        <p:nvSpPr>
          <p:cNvPr id="34" name="object 34"/>
          <p:cNvSpPr txBox="1"/>
          <p:nvPr/>
        </p:nvSpPr>
        <p:spPr>
          <a:xfrm>
            <a:off x="7846075" y="2326175"/>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y</a:t>
            </a:r>
            <a:endParaRPr sz="1400">
              <a:latin typeface="Arial"/>
              <a:cs typeface="Arial"/>
            </a:endParaRPr>
          </a:p>
        </p:txBody>
      </p:sp>
      <p:sp>
        <p:nvSpPr>
          <p:cNvPr id="35" name="object 35"/>
          <p:cNvSpPr/>
          <p:nvPr/>
        </p:nvSpPr>
        <p:spPr>
          <a:xfrm>
            <a:off x="5473274" y="2994924"/>
            <a:ext cx="5715" cy="355600"/>
          </a:xfrm>
          <a:custGeom>
            <a:avLst/>
            <a:gdLst/>
            <a:ahLst/>
            <a:cxnLst/>
            <a:rect l="l" t="t" r="r" b="b"/>
            <a:pathLst>
              <a:path w="5714" h="355600">
                <a:moveTo>
                  <a:pt x="0" y="0"/>
                </a:moveTo>
                <a:lnTo>
                  <a:pt x="5699" y="355499"/>
                </a:lnTo>
              </a:path>
            </a:pathLst>
          </a:custGeom>
          <a:ln w="19049">
            <a:solidFill>
              <a:srgbClr val="595959"/>
            </a:solidFill>
          </a:ln>
        </p:spPr>
        <p:txBody>
          <a:bodyPr wrap="square" lIns="0" tIns="0" rIns="0" bIns="0" rtlCol="0"/>
          <a:lstStyle/>
          <a:p>
            <a:endParaRPr/>
          </a:p>
        </p:txBody>
      </p:sp>
      <p:sp>
        <p:nvSpPr>
          <p:cNvPr id="36" name="object 36"/>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fld id="{81D60167-4931-47E6-BA6A-407CBD079E47}" type="slidenum">
              <a:rPr dirty="0"/>
              <a:t>9</a:t>
            </a:fld>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FAB30-5891-D007-6DC9-F94EC36CE09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AE1859A-3AEE-0FFA-D647-F8BD5D2954B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8E42C93-6735-9E09-0D61-E580B8B611AD}"/>
              </a:ext>
            </a:extLst>
          </p:cNvPr>
          <p:cNvPicPr>
            <a:picLocks noChangeAspect="1"/>
          </p:cNvPicPr>
          <p:nvPr/>
        </p:nvPicPr>
        <p:blipFill>
          <a:blip r:embed="rId2"/>
          <a:stretch>
            <a:fillRect/>
          </a:stretch>
        </p:blipFill>
        <p:spPr>
          <a:xfrm>
            <a:off x="1676400" y="0"/>
            <a:ext cx="4647371" cy="5143500"/>
          </a:xfrm>
          <a:prstGeom prst="rect">
            <a:avLst/>
          </a:prstGeom>
        </p:spPr>
      </p:pic>
    </p:spTree>
    <p:extLst>
      <p:ext uri="{BB962C8B-B14F-4D97-AF65-F5344CB8AC3E}">
        <p14:creationId xmlns:p14="http://schemas.microsoft.com/office/powerpoint/2010/main" val="2649221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6FF-0591-F6A7-1B93-1546DDC0EEF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6E3B928-F0D1-F448-272F-F019DF7CCDD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F4A9FFD-7BB4-9014-05B4-EC649D1E467C}"/>
              </a:ext>
            </a:extLst>
          </p:cNvPr>
          <p:cNvPicPr>
            <a:picLocks noChangeAspect="1"/>
          </p:cNvPicPr>
          <p:nvPr/>
        </p:nvPicPr>
        <p:blipFill>
          <a:blip r:embed="rId2"/>
          <a:stretch>
            <a:fillRect/>
          </a:stretch>
        </p:blipFill>
        <p:spPr>
          <a:xfrm>
            <a:off x="990600" y="0"/>
            <a:ext cx="5347026" cy="5143500"/>
          </a:xfrm>
          <a:prstGeom prst="rect">
            <a:avLst/>
          </a:prstGeom>
        </p:spPr>
      </p:pic>
    </p:spTree>
    <p:extLst>
      <p:ext uri="{BB962C8B-B14F-4D97-AF65-F5344CB8AC3E}">
        <p14:creationId xmlns:p14="http://schemas.microsoft.com/office/powerpoint/2010/main" val="1921872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92C-B9F1-C561-C905-63EAAF433E0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2ECB1C4-0859-A023-597A-6245E4C9FFB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862FFF7-8B4B-F7D3-6EB4-976076265092}"/>
              </a:ext>
            </a:extLst>
          </p:cNvPr>
          <p:cNvPicPr>
            <a:picLocks noChangeAspect="1"/>
          </p:cNvPicPr>
          <p:nvPr/>
        </p:nvPicPr>
        <p:blipFill>
          <a:blip r:embed="rId2"/>
          <a:stretch>
            <a:fillRect/>
          </a:stretch>
        </p:blipFill>
        <p:spPr>
          <a:xfrm>
            <a:off x="1295400" y="157041"/>
            <a:ext cx="5191125" cy="3476625"/>
          </a:xfrm>
          <a:prstGeom prst="rect">
            <a:avLst/>
          </a:prstGeom>
        </p:spPr>
      </p:pic>
    </p:spTree>
    <p:extLst>
      <p:ext uri="{BB962C8B-B14F-4D97-AF65-F5344CB8AC3E}">
        <p14:creationId xmlns:p14="http://schemas.microsoft.com/office/powerpoint/2010/main" val="13931983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2B71-5523-6A75-AFF5-61DCE00AE44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D89EAF6-9A88-D5D8-A464-8B22EFF8870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CD1DEFC-172B-494D-D9A9-D5BB44E59E3F}"/>
              </a:ext>
            </a:extLst>
          </p:cNvPr>
          <p:cNvPicPr>
            <a:picLocks noChangeAspect="1"/>
          </p:cNvPicPr>
          <p:nvPr/>
        </p:nvPicPr>
        <p:blipFill>
          <a:blip r:embed="rId2"/>
          <a:stretch>
            <a:fillRect/>
          </a:stretch>
        </p:blipFill>
        <p:spPr>
          <a:xfrm>
            <a:off x="609600" y="0"/>
            <a:ext cx="5650646" cy="5143500"/>
          </a:xfrm>
          <a:prstGeom prst="rect">
            <a:avLst/>
          </a:prstGeom>
        </p:spPr>
      </p:pic>
    </p:spTree>
    <p:extLst>
      <p:ext uri="{BB962C8B-B14F-4D97-AF65-F5344CB8AC3E}">
        <p14:creationId xmlns:p14="http://schemas.microsoft.com/office/powerpoint/2010/main" val="13429363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F13C-A486-7F96-5C91-1EAED7337C5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4E6D561-1C92-48D2-FAD1-90F4FA2BB5D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AEAC756-AE00-E883-8F5C-D048A40E79D4}"/>
              </a:ext>
            </a:extLst>
          </p:cNvPr>
          <p:cNvPicPr>
            <a:picLocks noChangeAspect="1"/>
          </p:cNvPicPr>
          <p:nvPr/>
        </p:nvPicPr>
        <p:blipFill>
          <a:blip r:embed="rId2"/>
          <a:stretch>
            <a:fillRect/>
          </a:stretch>
        </p:blipFill>
        <p:spPr>
          <a:xfrm>
            <a:off x="975899" y="25003"/>
            <a:ext cx="5949047" cy="5143500"/>
          </a:xfrm>
          <a:prstGeom prst="rect">
            <a:avLst/>
          </a:prstGeom>
        </p:spPr>
      </p:pic>
    </p:spTree>
    <p:extLst>
      <p:ext uri="{BB962C8B-B14F-4D97-AF65-F5344CB8AC3E}">
        <p14:creationId xmlns:p14="http://schemas.microsoft.com/office/powerpoint/2010/main" val="29571190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017F-6FE0-B0CC-4138-ADAFA0EECBCF}"/>
              </a:ext>
            </a:extLst>
          </p:cNvPr>
          <p:cNvSpPr>
            <a:spLocks noGrp="1"/>
          </p:cNvSpPr>
          <p:nvPr>
            <p:ph type="title"/>
          </p:nvPr>
        </p:nvSpPr>
        <p:spPr>
          <a:xfrm>
            <a:off x="2219052" y="58801"/>
            <a:ext cx="4705894" cy="861774"/>
          </a:xfrm>
        </p:spPr>
        <p:txBody>
          <a:bodyPr/>
          <a:lstStyle/>
          <a:p>
            <a:r>
              <a:rPr lang="en-US" dirty="0"/>
              <a:t>Pros and cons of instance-based learning method</a:t>
            </a:r>
            <a:endParaRPr lang="en-IN" dirty="0"/>
          </a:p>
        </p:txBody>
      </p:sp>
      <p:sp>
        <p:nvSpPr>
          <p:cNvPr id="5" name="TextBox 4">
            <a:extLst>
              <a:ext uri="{FF2B5EF4-FFF2-40B4-BE49-F238E27FC236}">
                <a16:creationId xmlns:a16="http://schemas.microsoft.com/office/drawing/2014/main" id="{CD2DC020-F784-D46D-B67C-068F9DA7009B}"/>
              </a:ext>
            </a:extLst>
          </p:cNvPr>
          <p:cNvSpPr txBox="1"/>
          <p:nvPr/>
        </p:nvSpPr>
        <p:spPr>
          <a:xfrm>
            <a:off x="1066800" y="978124"/>
            <a:ext cx="5791200" cy="2862322"/>
          </a:xfrm>
          <a:prstGeom prst="rect">
            <a:avLst/>
          </a:prstGeom>
          <a:noFill/>
        </p:spPr>
        <p:txBody>
          <a:bodyPr wrap="square">
            <a:spAutoFit/>
          </a:bodyPr>
          <a:lstStyle/>
          <a:p>
            <a:pPr algn="just"/>
            <a:r>
              <a:rPr lang="en-US" dirty="0"/>
              <a:t>Advantage: Instance-based learning (IBL) methods are particularly well suited to problems where the target function is highly complex, but can also be defined by a group of not as much of complex local approximations. The </a:t>
            </a:r>
          </a:p>
          <a:p>
            <a:pPr algn="just"/>
            <a:endParaRPr lang="en-US" dirty="0"/>
          </a:p>
          <a:p>
            <a:pPr algn="just"/>
            <a:r>
              <a:rPr lang="en-US" dirty="0"/>
              <a:t>disadvantage I: The cost of classification of new instances can be high (a majority of the calculation takes place at this stage). Disadvantage II: Many IBL approaches usually study all characteristics of the instances leading to dimensionality-related problems.</a:t>
            </a:r>
            <a:endParaRPr lang="en-IN" dirty="0"/>
          </a:p>
        </p:txBody>
      </p:sp>
    </p:spTree>
    <p:extLst>
      <p:ext uri="{BB962C8B-B14F-4D97-AF65-F5344CB8AC3E}">
        <p14:creationId xmlns:p14="http://schemas.microsoft.com/office/powerpoint/2010/main" val="16440663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B4C3-8A26-3AE1-1721-E285935D571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6E31B46-759E-E596-FC94-E1DCF0A33DC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87A1EE9-68B0-0ABC-06BA-F346C77DD25F}"/>
              </a:ext>
            </a:extLst>
          </p:cNvPr>
          <p:cNvPicPr>
            <a:picLocks noChangeAspect="1"/>
          </p:cNvPicPr>
          <p:nvPr/>
        </p:nvPicPr>
        <p:blipFill>
          <a:blip r:embed="rId2"/>
          <a:stretch>
            <a:fillRect/>
          </a:stretch>
        </p:blipFill>
        <p:spPr>
          <a:xfrm>
            <a:off x="879068" y="0"/>
            <a:ext cx="5374592" cy="5143500"/>
          </a:xfrm>
          <a:prstGeom prst="rect">
            <a:avLst/>
          </a:prstGeom>
        </p:spPr>
      </p:pic>
    </p:spTree>
    <p:extLst>
      <p:ext uri="{BB962C8B-B14F-4D97-AF65-F5344CB8AC3E}">
        <p14:creationId xmlns:p14="http://schemas.microsoft.com/office/powerpoint/2010/main" val="14837209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F62C7-2551-3033-7E53-B9315998289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F9B8D6B-521D-5A5E-7281-99006EEBD43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2EB2BEA-DD6B-2C76-139B-A3CF0ED885BB}"/>
              </a:ext>
            </a:extLst>
          </p:cNvPr>
          <p:cNvPicPr>
            <a:picLocks noChangeAspect="1"/>
          </p:cNvPicPr>
          <p:nvPr/>
        </p:nvPicPr>
        <p:blipFill>
          <a:blip r:embed="rId2"/>
          <a:stretch>
            <a:fillRect/>
          </a:stretch>
        </p:blipFill>
        <p:spPr>
          <a:xfrm>
            <a:off x="1143000" y="0"/>
            <a:ext cx="5871965" cy="5143500"/>
          </a:xfrm>
          <a:prstGeom prst="rect">
            <a:avLst/>
          </a:prstGeom>
        </p:spPr>
      </p:pic>
    </p:spTree>
    <p:extLst>
      <p:ext uri="{BB962C8B-B14F-4D97-AF65-F5344CB8AC3E}">
        <p14:creationId xmlns:p14="http://schemas.microsoft.com/office/powerpoint/2010/main" val="3204485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4A33-630B-F3E0-129E-D9DD1049C9B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27C385A-AE86-36D1-4431-4D815AB2E14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F270DC3-F366-71DA-36F8-3991137A9545}"/>
              </a:ext>
            </a:extLst>
          </p:cNvPr>
          <p:cNvPicPr>
            <a:picLocks noChangeAspect="1"/>
          </p:cNvPicPr>
          <p:nvPr/>
        </p:nvPicPr>
        <p:blipFill>
          <a:blip r:embed="rId2"/>
          <a:stretch>
            <a:fillRect/>
          </a:stretch>
        </p:blipFill>
        <p:spPr>
          <a:xfrm>
            <a:off x="1295400" y="25195"/>
            <a:ext cx="5167640" cy="5143500"/>
          </a:xfrm>
          <a:prstGeom prst="rect">
            <a:avLst/>
          </a:prstGeom>
        </p:spPr>
      </p:pic>
    </p:spTree>
    <p:extLst>
      <p:ext uri="{BB962C8B-B14F-4D97-AF65-F5344CB8AC3E}">
        <p14:creationId xmlns:p14="http://schemas.microsoft.com/office/powerpoint/2010/main" val="31316910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599F1-FCEB-8465-5057-FB17DE57486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097FD62-6077-86CE-A9FA-D6EA8409BE7B}"/>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3C57959-BD74-EFE9-29BC-3027060405B7}"/>
              </a:ext>
            </a:extLst>
          </p:cNvPr>
          <p:cNvPicPr>
            <a:picLocks noChangeAspect="1"/>
          </p:cNvPicPr>
          <p:nvPr/>
        </p:nvPicPr>
        <p:blipFill>
          <a:blip r:embed="rId2"/>
          <a:stretch>
            <a:fillRect/>
          </a:stretch>
        </p:blipFill>
        <p:spPr>
          <a:xfrm>
            <a:off x="1307032" y="0"/>
            <a:ext cx="5617914" cy="5143500"/>
          </a:xfrm>
          <a:prstGeom prst="rect">
            <a:avLst/>
          </a:prstGeom>
        </p:spPr>
      </p:pic>
    </p:spTree>
    <p:extLst>
      <p:ext uri="{BB962C8B-B14F-4D97-AF65-F5344CB8AC3E}">
        <p14:creationId xmlns:p14="http://schemas.microsoft.com/office/powerpoint/2010/main" val="3567245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7A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780</TotalTime>
  <Words>3396</Words>
  <Application>Microsoft Office PowerPoint</Application>
  <PresentationFormat>On-screen Show (16:9)</PresentationFormat>
  <Paragraphs>461</Paragraphs>
  <Slides>108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108</vt:i4>
      </vt:variant>
    </vt:vector>
  </HeadingPairs>
  <TitlesOfParts>
    <vt:vector size="119" baseType="lpstr">
      <vt:lpstr>Microsoft YaHei</vt:lpstr>
      <vt:lpstr>MS PGothic</vt:lpstr>
      <vt:lpstr>Yu Gothic UI</vt:lpstr>
      <vt:lpstr>Arial</vt:lpstr>
      <vt:lpstr>Arial MT</vt:lpstr>
      <vt:lpstr>Calibri</vt:lpstr>
      <vt:lpstr>Cambria Math</vt:lpstr>
      <vt:lpstr>Nunito</vt:lpstr>
      <vt:lpstr>Symbol</vt:lpstr>
      <vt:lpstr>Times New Roman</vt:lpstr>
      <vt:lpstr>Office Theme</vt:lpstr>
      <vt:lpstr>PowerPoint Presentation</vt:lpstr>
      <vt:lpstr>Neural Networks</vt:lpstr>
      <vt:lpstr>Artificial Neural Networks (High-Level Overview)</vt:lpstr>
      <vt:lpstr>Neurophysiology</vt:lpstr>
      <vt:lpstr>Basic Components of Biological Neurons</vt:lpstr>
      <vt:lpstr>Computation in Biological Neurons</vt:lpstr>
      <vt:lpstr>The Perceptron Model</vt:lpstr>
      <vt:lpstr>The Perceptron Model</vt:lpstr>
      <vt:lpstr>A simple decision via Perceptron</vt:lpstr>
      <vt:lpstr>A simple decision via Perceptron</vt:lpstr>
      <vt:lpstr>A simple decision via Perceptron</vt:lpstr>
      <vt:lpstr>Emulating Logical Gates with Perceptron</vt:lpstr>
      <vt:lpstr>Perceptron Training</vt:lpstr>
      <vt:lpstr>Convergence of Perceptron Training</vt:lpstr>
      <vt:lpstr>EXPLORING THE ARTIFICIAL NEURON</vt:lpstr>
      <vt:lpstr>PowerPoint Presentation</vt:lpstr>
      <vt:lpstr>Activation Functions</vt:lpstr>
      <vt:lpstr>PowerPoint Presentation</vt:lpstr>
      <vt:lpstr>PowerPoint Presentation</vt:lpstr>
      <vt:lpstr>PowerPoint Presentation</vt:lpstr>
      <vt:lpstr>PowerPoint Presentation</vt:lpstr>
      <vt:lpstr>PowerPoint Presentation</vt:lpstr>
      <vt:lpstr>PowerPoint Presentation</vt:lpstr>
      <vt:lpstr>Activation Functions (cont’d)</vt:lpstr>
      <vt:lpstr>Activation Functions (cont’d)</vt:lpstr>
      <vt:lpstr>Representation Power</vt:lpstr>
      <vt:lpstr>PowerPoint Presentation</vt:lpstr>
      <vt:lpstr>IMPLEMENTATIONS OF ANN</vt:lpstr>
      <vt:lpstr>1 McCulloch–Pitts model of neuron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ADALINE network model</vt:lpstr>
      <vt:lpstr>PowerPoint Presentation</vt:lpstr>
      <vt:lpstr>ARCHITECTURES OF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LEARNING</vt:lpstr>
      <vt:lpstr>Multi-layer perceptrons</vt:lpstr>
      <vt:lpstr>Multi-layer perceptrons</vt:lpstr>
      <vt:lpstr>Training of multi-layer networks</vt:lpstr>
      <vt:lpstr>Feed-forward Neural Network</vt:lpstr>
      <vt:lpstr>Objective Function</vt:lpstr>
      <vt:lpstr>Objective Function (cont’d)</vt:lpstr>
      <vt:lpstr>Objective Function (cont’d)</vt:lpstr>
      <vt:lpstr>Objective Function (cont’d)</vt:lpstr>
      <vt:lpstr>Objective Function (cont’d)</vt:lpstr>
      <vt:lpstr>Backpropagation Algorithm</vt:lpstr>
      <vt:lpstr>Backpropagation Algorithm (cont’d)</vt:lpstr>
      <vt:lpstr>Backpropagation Algorithm (cont’d)</vt:lpstr>
      <vt:lpstr>Backpropagation Algorithm (cont’d)</vt:lpstr>
      <vt:lpstr>Backpropagation Algorithm (cont’d)</vt:lpstr>
      <vt:lpstr>Backpropagation Algorithm (cont’d)</vt:lpstr>
      <vt:lpstr>Backpropagation Algorithm (cont’d)</vt:lpstr>
      <vt:lpstr>Backpropagation Algorithm (cont’d)</vt:lpstr>
      <vt:lpstr>Backpropagation Algorithm (cont’d)</vt:lpstr>
      <vt:lpstr>Backpropagation Algorithm (cont’d)</vt:lpstr>
      <vt:lpstr>PowerPoint Presentation</vt:lpstr>
      <vt:lpstr>PowerPoint Presentation</vt:lpstr>
      <vt:lpstr>PowerPoint Presentation</vt:lpstr>
      <vt:lpstr>PowerPoint Presentation</vt:lpstr>
      <vt:lpstr>PowerPoint Presentation</vt:lpstr>
      <vt:lpstr>PowerPoint Presentation</vt:lpstr>
      <vt:lpstr>REPRESENTATION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Pros and cons of instance-based learning method</vt:lpstr>
      <vt:lpstr>PowerPoint Presentation</vt:lpstr>
      <vt:lpstr>PowerPoint Presentation</vt:lpstr>
      <vt:lpstr>PowerPoint Presentation</vt:lpstr>
      <vt:lpstr>PowerPoint Presentation</vt:lpstr>
      <vt:lpstr>PowerPoint Presentation</vt:lpstr>
      <vt:lpstr>PowerPoint Presentation</vt:lpstr>
      <vt:lpstr>Reinforcement Learning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Deekshith Balaji</dc:creator>
  <cp:lastModifiedBy>SARMILA KESAVAN</cp:lastModifiedBy>
  <cp:revision>27</cp:revision>
  <dcterms:created xsi:type="dcterms:W3CDTF">2024-04-09T15:04:51Z</dcterms:created>
  <dcterms:modified xsi:type="dcterms:W3CDTF">2024-05-24T03:09:21Z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